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12"/>
  </p:notesMasterIdLst>
  <p:sldIdLst>
    <p:sldId id="256" r:id="rId2"/>
    <p:sldId id="257" r:id="rId3"/>
    <p:sldId id="264" r:id="rId4"/>
    <p:sldId id="279" r:id="rId5"/>
    <p:sldId id="263" r:id="rId6"/>
    <p:sldId id="285" r:id="rId7"/>
    <p:sldId id="281" r:id="rId8"/>
    <p:sldId id="282" r:id="rId9"/>
    <p:sldId id="286"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2E3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81" d="100"/>
          <a:sy n="81" d="100"/>
        </p:scale>
        <p:origin x="114" y="81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823F8-989E-4A47-A59D-DFA3AE9828FF}" type="datetimeFigureOut">
              <a:rPr lang="en-US" smtClean="0"/>
              <a:t>4/5/2022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216CEA-D15C-47AC-8D70-40FB38E98D9C}" type="slidenum">
              <a:rPr lang="en-US" smtClean="0"/>
              <a:t>‹#›</a:t>
            </a:fld>
            <a:endParaRPr lang="en-US"/>
          </a:p>
        </p:txBody>
      </p:sp>
    </p:spTree>
    <p:extLst>
      <p:ext uri="{BB962C8B-B14F-4D97-AF65-F5344CB8AC3E}">
        <p14:creationId xmlns:p14="http://schemas.microsoft.com/office/powerpoint/2010/main" val="4149272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216CEA-D15C-47AC-8D70-40FB38E98D9C}" type="slidenum">
              <a:rPr lang="en-US" smtClean="0"/>
              <a:t>1</a:t>
            </a:fld>
            <a:endParaRPr lang="en-US"/>
          </a:p>
        </p:txBody>
      </p:sp>
    </p:spTree>
    <p:extLst>
      <p:ext uri="{BB962C8B-B14F-4D97-AF65-F5344CB8AC3E}">
        <p14:creationId xmlns:p14="http://schemas.microsoft.com/office/powerpoint/2010/main" val="2863651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216CEA-D15C-47AC-8D70-40FB38E98D9C}" type="slidenum">
              <a:rPr lang="en-US" smtClean="0"/>
              <a:t>10</a:t>
            </a:fld>
            <a:endParaRPr lang="en-US"/>
          </a:p>
        </p:txBody>
      </p:sp>
    </p:spTree>
    <p:extLst>
      <p:ext uri="{BB962C8B-B14F-4D97-AF65-F5344CB8AC3E}">
        <p14:creationId xmlns:p14="http://schemas.microsoft.com/office/powerpoint/2010/main" val="1921919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216CEA-D15C-47AC-8D70-40FB38E98D9C}" type="slidenum">
              <a:rPr lang="en-US" smtClean="0"/>
              <a:t>2</a:t>
            </a:fld>
            <a:endParaRPr lang="en-US"/>
          </a:p>
        </p:txBody>
      </p:sp>
    </p:spTree>
    <p:extLst>
      <p:ext uri="{BB962C8B-B14F-4D97-AF65-F5344CB8AC3E}">
        <p14:creationId xmlns:p14="http://schemas.microsoft.com/office/powerpoint/2010/main" val="2205905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216CEA-D15C-47AC-8D70-40FB38E98D9C}" type="slidenum">
              <a:rPr lang="en-US" smtClean="0"/>
              <a:t>3</a:t>
            </a:fld>
            <a:endParaRPr lang="en-US"/>
          </a:p>
        </p:txBody>
      </p:sp>
    </p:spTree>
    <p:extLst>
      <p:ext uri="{BB962C8B-B14F-4D97-AF65-F5344CB8AC3E}">
        <p14:creationId xmlns:p14="http://schemas.microsoft.com/office/powerpoint/2010/main" val="2688288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216CEA-D15C-47AC-8D70-40FB38E98D9C}" type="slidenum">
              <a:rPr lang="en-US" smtClean="0"/>
              <a:t>4</a:t>
            </a:fld>
            <a:endParaRPr lang="en-US"/>
          </a:p>
        </p:txBody>
      </p:sp>
    </p:spTree>
    <p:extLst>
      <p:ext uri="{BB962C8B-B14F-4D97-AF65-F5344CB8AC3E}">
        <p14:creationId xmlns:p14="http://schemas.microsoft.com/office/powerpoint/2010/main" val="2186851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216CEA-D15C-47AC-8D70-40FB38E98D9C}" type="slidenum">
              <a:rPr lang="en-US" smtClean="0"/>
              <a:t>5</a:t>
            </a:fld>
            <a:endParaRPr lang="en-US"/>
          </a:p>
        </p:txBody>
      </p:sp>
    </p:spTree>
    <p:extLst>
      <p:ext uri="{BB962C8B-B14F-4D97-AF65-F5344CB8AC3E}">
        <p14:creationId xmlns:p14="http://schemas.microsoft.com/office/powerpoint/2010/main" val="1688524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216CEA-D15C-47AC-8D70-40FB38E98D9C}" type="slidenum">
              <a:rPr lang="en-US" smtClean="0"/>
              <a:t>6</a:t>
            </a:fld>
            <a:endParaRPr lang="en-US"/>
          </a:p>
        </p:txBody>
      </p:sp>
    </p:spTree>
    <p:extLst>
      <p:ext uri="{BB962C8B-B14F-4D97-AF65-F5344CB8AC3E}">
        <p14:creationId xmlns:p14="http://schemas.microsoft.com/office/powerpoint/2010/main" val="241882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216CEA-D15C-47AC-8D70-40FB38E98D9C}" type="slidenum">
              <a:rPr lang="en-US" smtClean="0"/>
              <a:t>7</a:t>
            </a:fld>
            <a:endParaRPr lang="en-US"/>
          </a:p>
        </p:txBody>
      </p:sp>
    </p:spTree>
    <p:extLst>
      <p:ext uri="{BB962C8B-B14F-4D97-AF65-F5344CB8AC3E}">
        <p14:creationId xmlns:p14="http://schemas.microsoft.com/office/powerpoint/2010/main" val="736377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216CEA-D15C-47AC-8D70-40FB38E98D9C}" type="slidenum">
              <a:rPr lang="en-US" smtClean="0"/>
              <a:t>8</a:t>
            </a:fld>
            <a:endParaRPr lang="en-US"/>
          </a:p>
        </p:txBody>
      </p:sp>
    </p:spTree>
    <p:extLst>
      <p:ext uri="{BB962C8B-B14F-4D97-AF65-F5344CB8AC3E}">
        <p14:creationId xmlns:p14="http://schemas.microsoft.com/office/powerpoint/2010/main" val="2745720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216CEA-D15C-47AC-8D70-40FB38E98D9C}" type="slidenum">
              <a:rPr lang="en-US" smtClean="0"/>
              <a:t>9</a:t>
            </a:fld>
            <a:endParaRPr lang="en-US"/>
          </a:p>
        </p:txBody>
      </p:sp>
    </p:spTree>
    <p:extLst>
      <p:ext uri="{BB962C8B-B14F-4D97-AF65-F5344CB8AC3E}">
        <p14:creationId xmlns:p14="http://schemas.microsoft.com/office/powerpoint/2010/main" val="633569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F24EB3-836C-4D32-ACA7-FFDF8B3168CB}"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56521-F708-439F-87FE-E8AA49CF39E5}" type="slidenum">
              <a:rPr lang="en-US" smtClean="0"/>
              <a:t>‹#›</a:t>
            </a:fld>
            <a:endParaRPr lang="en-US"/>
          </a:p>
        </p:txBody>
      </p:sp>
      <p:pic>
        <p:nvPicPr>
          <p:cNvPr id="1026" name="Picture 1" descr="DEC Logo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076" y="53354"/>
            <a:ext cx="676275"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045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F24EB3-836C-4D32-ACA7-FFDF8B3168CB}"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56521-F708-439F-87FE-E8AA49CF39E5}" type="slidenum">
              <a:rPr lang="en-US" smtClean="0"/>
              <a:t>‹#›</a:t>
            </a:fld>
            <a:endParaRPr lang="en-US"/>
          </a:p>
        </p:txBody>
      </p:sp>
    </p:spTree>
    <p:extLst>
      <p:ext uri="{BB962C8B-B14F-4D97-AF65-F5344CB8AC3E}">
        <p14:creationId xmlns:p14="http://schemas.microsoft.com/office/powerpoint/2010/main" val="1958940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F24EB3-836C-4D32-ACA7-FFDF8B3168CB}"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56521-F708-439F-87FE-E8AA49CF39E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71463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F24EB3-836C-4D32-ACA7-FFDF8B3168CB}"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56521-F708-439F-87FE-E8AA49CF39E5}" type="slidenum">
              <a:rPr lang="en-US" smtClean="0"/>
              <a:t>‹#›</a:t>
            </a:fld>
            <a:endParaRPr lang="en-US"/>
          </a:p>
        </p:txBody>
      </p:sp>
    </p:spTree>
    <p:extLst>
      <p:ext uri="{BB962C8B-B14F-4D97-AF65-F5344CB8AC3E}">
        <p14:creationId xmlns:p14="http://schemas.microsoft.com/office/powerpoint/2010/main" val="2890763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F24EB3-836C-4D32-ACA7-FFDF8B3168CB}"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56521-F708-439F-87FE-E8AA49CF39E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6064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F24EB3-836C-4D32-ACA7-FFDF8B3168CB}"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56521-F708-439F-87FE-E8AA49CF39E5}" type="slidenum">
              <a:rPr lang="en-US" smtClean="0"/>
              <a:t>‹#›</a:t>
            </a:fld>
            <a:endParaRPr lang="en-US"/>
          </a:p>
        </p:txBody>
      </p:sp>
    </p:spTree>
    <p:extLst>
      <p:ext uri="{BB962C8B-B14F-4D97-AF65-F5344CB8AC3E}">
        <p14:creationId xmlns:p14="http://schemas.microsoft.com/office/powerpoint/2010/main" val="305232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F24EB3-836C-4D32-ACA7-FFDF8B3168CB}"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56521-F708-439F-87FE-E8AA49CF39E5}" type="slidenum">
              <a:rPr lang="en-US" smtClean="0"/>
              <a:t>‹#›</a:t>
            </a:fld>
            <a:endParaRPr lang="en-US"/>
          </a:p>
        </p:txBody>
      </p:sp>
    </p:spTree>
    <p:extLst>
      <p:ext uri="{BB962C8B-B14F-4D97-AF65-F5344CB8AC3E}">
        <p14:creationId xmlns:p14="http://schemas.microsoft.com/office/powerpoint/2010/main" val="4211673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F24EB3-836C-4D32-ACA7-FFDF8B3168CB}"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56521-F708-439F-87FE-E8AA49CF39E5}" type="slidenum">
              <a:rPr lang="en-US" smtClean="0"/>
              <a:t>‹#›</a:t>
            </a:fld>
            <a:endParaRPr lang="en-US"/>
          </a:p>
        </p:txBody>
      </p:sp>
    </p:spTree>
    <p:extLst>
      <p:ext uri="{BB962C8B-B14F-4D97-AF65-F5344CB8AC3E}">
        <p14:creationId xmlns:p14="http://schemas.microsoft.com/office/powerpoint/2010/main" val="2954136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F24EB3-836C-4D32-ACA7-FFDF8B3168CB}" type="datetimeFigureOut">
              <a:rPr lang="en-US" smtClean="0"/>
              <a:t>4/5/2022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756521-F708-439F-87FE-E8AA49CF39E5}" type="slidenum">
              <a:rPr lang="en-US" smtClean="0"/>
              <a:t>‹#›</a:t>
            </a:fld>
            <a:endParaRPr lang="en-US"/>
          </a:p>
        </p:txBody>
      </p:sp>
    </p:spTree>
    <p:extLst>
      <p:ext uri="{BB962C8B-B14F-4D97-AF65-F5344CB8AC3E}">
        <p14:creationId xmlns:p14="http://schemas.microsoft.com/office/powerpoint/2010/main" val="63358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EF24EB3-836C-4D32-ACA7-FFDF8B3168CB}"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56521-F708-439F-87FE-E8AA49CF39E5}" type="slidenum">
              <a:rPr lang="en-US" smtClean="0"/>
              <a:t>‹#›</a:t>
            </a:fld>
            <a:endParaRPr lang="en-US"/>
          </a:p>
        </p:txBody>
      </p:sp>
      <p:cxnSp>
        <p:nvCxnSpPr>
          <p:cNvPr id="8" name="Straight Connector 7"/>
          <p:cNvCxnSpPr/>
          <p:nvPr userDrawn="1"/>
        </p:nvCxnSpPr>
        <p:spPr>
          <a:xfrm>
            <a:off x="0" y="849086"/>
            <a:ext cx="964474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53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1" cap="none">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EF24EB3-836C-4D32-ACA7-FFDF8B3168CB}" type="datetimeFigureOut">
              <a:rPr lang="en-US" smtClean="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56521-F708-439F-87FE-E8AA49CF39E5}" type="slidenum">
              <a:rPr lang="en-US" smtClean="0"/>
              <a:t>‹#›</a:t>
            </a:fld>
            <a:endParaRPr lang="en-US"/>
          </a:p>
        </p:txBody>
      </p:sp>
      <p:cxnSp>
        <p:nvCxnSpPr>
          <p:cNvPr id="7" name="Straight Connector 6"/>
          <p:cNvCxnSpPr/>
          <p:nvPr userDrawn="1"/>
        </p:nvCxnSpPr>
        <p:spPr>
          <a:xfrm>
            <a:off x="0" y="849086"/>
            <a:ext cx="964474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658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F24EB3-836C-4D32-ACA7-FFDF8B3168CB}"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56521-F708-439F-87FE-E8AA49CF39E5}" type="slidenum">
              <a:rPr lang="en-US" smtClean="0"/>
              <a:t>‹#›</a:t>
            </a:fld>
            <a:endParaRPr lang="en-US"/>
          </a:p>
        </p:txBody>
      </p:sp>
      <p:cxnSp>
        <p:nvCxnSpPr>
          <p:cNvPr id="8" name="Straight Connector 7"/>
          <p:cNvCxnSpPr/>
          <p:nvPr userDrawn="1"/>
        </p:nvCxnSpPr>
        <p:spPr>
          <a:xfrm>
            <a:off x="0" y="849086"/>
            <a:ext cx="964474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269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F24EB3-836C-4D32-ACA7-FFDF8B3168CB}" type="datetimeFigureOut">
              <a:rPr lang="en-US" smtClean="0"/>
              <a:t>4/5/2022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756521-F708-439F-87FE-E8AA49CF39E5}" type="slidenum">
              <a:rPr lang="en-US" smtClean="0"/>
              <a:t>‹#›</a:t>
            </a:fld>
            <a:endParaRPr lang="en-US"/>
          </a:p>
        </p:txBody>
      </p:sp>
      <p:cxnSp>
        <p:nvCxnSpPr>
          <p:cNvPr id="10" name="Straight Connector 9"/>
          <p:cNvCxnSpPr/>
          <p:nvPr userDrawn="1"/>
        </p:nvCxnSpPr>
        <p:spPr>
          <a:xfrm>
            <a:off x="0" y="849086"/>
            <a:ext cx="964474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400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F24EB3-836C-4D32-ACA7-FFDF8B3168CB}" type="datetimeFigureOut">
              <a:rPr lang="en-US" smtClean="0"/>
              <a:t>4/5/2022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756521-F708-439F-87FE-E8AA49CF39E5}" type="slidenum">
              <a:rPr lang="en-US" smtClean="0"/>
              <a:t>‹#›</a:t>
            </a:fld>
            <a:endParaRPr lang="en-US"/>
          </a:p>
        </p:txBody>
      </p:sp>
      <p:cxnSp>
        <p:nvCxnSpPr>
          <p:cNvPr id="6" name="Straight Connector 5"/>
          <p:cNvCxnSpPr/>
          <p:nvPr userDrawn="1"/>
        </p:nvCxnSpPr>
        <p:spPr>
          <a:xfrm>
            <a:off x="0" y="849086"/>
            <a:ext cx="964474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081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F24EB3-836C-4D32-ACA7-FFDF8B3168CB}" type="datetimeFigureOut">
              <a:rPr lang="en-US" smtClean="0"/>
              <a:t>4/5/2022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756521-F708-439F-87FE-E8AA49CF39E5}" type="slidenum">
              <a:rPr lang="en-US" smtClean="0"/>
              <a:t>‹#›</a:t>
            </a:fld>
            <a:endParaRPr lang="en-US"/>
          </a:p>
        </p:txBody>
      </p:sp>
      <p:cxnSp>
        <p:nvCxnSpPr>
          <p:cNvPr id="5" name="Straight Connector 4"/>
          <p:cNvCxnSpPr/>
          <p:nvPr userDrawn="1"/>
        </p:nvCxnSpPr>
        <p:spPr>
          <a:xfrm>
            <a:off x="0" y="849086"/>
            <a:ext cx="964474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25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F24EB3-836C-4D32-ACA7-FFDF8B3168CB}"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56521-F708-439F-87FE-E8AA49CF39E5}" type="slidenum">
              <a:rPr lang="en-US" smtClean="0"/>
              <a:t>‹#›</a:t>
            </a:fld>
            <a:endParaRPr lang="en-US"/>
          </a:p>
        </p:txBody>
      </p:sp>
      <p:cxnSp>
        <p:nvCxnSpPr>
          <p:cNvPr id="8" name="Straight Connector 7"/>
          <p:cNvCxnSpPr/>
          <p:nvPr userDrawn="1"/>
        </p:nvCxnSpPr>
        <p:spPr>
          <a:xfrm>
            <a:off x="0" y="849086"/>
            <a:ext cx="964474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38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F24EB3-836C-4D32-ACA7-FFDF8B3168CB}" type="datetimeFigureOut">
              <a:rPr lang="en-US" smtClean="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56521-F708-439F-87FE-E8AA49CF39E5}" type="slidenum">
              <a:rPr lang="en-US" smtClean="0"/>
              <a:t>‹#›</a:t>
            </a:fld>
            <a:endParaRPr lang="en-US"/>
          </a:p>
        </p:txBody>
      </p:sp>
    </p:spTree>
    <p:extLst>
      <p:ext uri="{BB962C8B-B14F-4D97-AF65-F5344CB8AC3E}">
        <p14:creationId xmlns:p14="http://schemas.microsoft.com/office/powerpoint/2010/main" val="712138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F24EB3-836C-4D32-ACA7-FFDF8B3168CB}" type="datetimeFigureOut">
              <a:rPr lang="en-US" smtClean="0"/>
              <a:t>4/5/2022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3756521-F708-439F-87FE-E8AA49CF39E5}" type="slidenum">
              <a:rPr lang="en-US" smtClean="0"/>
              <a:t>‹#›</a:t>
            </a:fld>
            <a:endParaRPr lang="en-US"/>
          </a:p>
        </p:txBody>
      </p:sp>
      <p:pic>
        <p:nvPicPr>
          <p:cNvPr id="2050" name="Picture 1" descr="DEC Logo 1"/>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6532" y="74151"/>
            <a:ext cx="676275"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19401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dec.alaska.gov/air/air-permit/open-burn-applica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dec.AQ.airreports@alaska.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4714" y="1323474"/>
            <a:ext cx="8111792" cy="3885409"/>
          </a:xfrm>
        </p:spPr>
        <p:txBody>
          <a:bodyPr/>
          <a:lstStyle/>
          <a:p>
            <a:r>
              <a:rPr lang="en-US" dirty="0">
                <a:solidFill>
                  <a:srgbClr val="0070C0"/>
                </a:solidFill>
              </a:rPr>
              <a:t>Open Burn Permit /Air Quality Coordination</a:t>
            </a:r>
            <a:br>
              <a:rPr lang="en-US" dirty="0"/>
            </a:br>
            <a:br>
              <a:rPr lang="en-US" dirty="0"/>
            </a:br>
            <a:endParaRPr lang="en-US" dirty="0"/>
          </a:p>
        </p:txBody>
      </p:sp>
      <p:sp>
        <p:nvSpPr>
          <p:cNvPr id="3" name="Subtitle 2"/>
          <p:cNvSpPr>
            <a:spLocks noGrp="1"/>
          </p:cNvSpPr>
          <p:nvPr>
            <p:ph type="subTitle" idx="1"/>
          </p:nvPr>
        </p:nvSpPr>
        <p:spPr>
          <a:xfrm>
            <a:off x="1491025" y="3609675"/>
            <a:ext cx="7766936" cy="1096899"/>
          </a:xfrm>
        </p:spPr>
        <p:txBody>
          <a:bodyPr/>
          <a:lstStyle/>
          <a:p>
            <a:r>
              <a:rPr lang="en-US" dirty="0"/>
              <a:t>Alaska Department of Environmental Conservation</a:t>
            </a:r>
          </a:p>
        </p:txBody>
      </p:sp>
      <p:sp>
        <p:nvSpPr>
          <p:cNvPr id="4" name="Subtitle 2"/>
          <p:cNvSpPr txBox="1">
            <a:spLocks/>
          </p:cNvSpPr>
          <p:nvPr/>
        </p:nvSpPr>
        <p:spPr>
          <a:xfrm>
            <a:off x="1491025" y="4590027"/>
            <a:ext cx="7766936" cy="1096899"/>
          </a:xfrm>
          <a:prstGeom prst="rect">
            <a:avLst/>
          </a:prstGeom>
        </p:spPr>
        <p:txBody>
          <a:bodyPr vert="horz" lIns="91440" tIns="45720" rIns="91440" bIns="45720" rtlCol="0" anchor="t">
            <a:normAutofit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dirty="0"/>
              <a:t>Mark E. Smith</a:t>
            </a:r>
          </a:p>
          <a:p>
            <a:r>
              <a:rPr lang="en-US" dirty="0"/>
              <a:t>907-269-7676</a:t>
            </a:r>
          </a:p>
          <a:p>
            <a:r>
              <a:rPr lang="en-US" dirty="0"/>
              <a:t>mark.smith@alaska.gov</a:t>
            </a:r>
          </a:p>
        </p:txBody>
      </p:sp>
      <p:pic>
        <p:nvPicPr>
          <p:cNvPr id="5" name="Picture 1" descr="DEC Logo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214" y="3409777"/>
            <a:ext cx="2599697" cy="25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904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373" y="209693"/>
            <a:ext cx="4672588" cy="618699"/>
          </a:xfrm>
        </p:spPr>
        <p:txBody>
          <a:bodyPr>
            <a:noAutofit/>
          </a:bodyPr>
          <a:lstStyle/>
          <a:p>
            <a:pPr algn="ctr"/>
            <a:r>
              <a:rPr lang="en-US" b="1" dirty="0">
                <a:solidFill>
                  <a:srgbClr val="0070C0"/>
                </a:solidFill>
                <a:latin typeface="Arial" panose="020B0604020202020204" pitchFamily="34" charset="0"/>
                <a:cs typeface="Arial" panose="020B0604020202020204" pitchFamily="34" charset="0"/>
              </a:rPr>
              <a:t>Questions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34949" y="1763713"/>
            <a:ext cx="3881437" cy="3881437"/>
          </a:xfrm>
        </p:spPr>
      </p:pic>
      <p:sp>
        <p:nvSpPr>
          <p:cNvPr id="3" name="Rectangle 2"/>
          <p:cNvSpPr/>
          <p:nvPr/>
        </p:nvSpPr>
        <p:spPr>
          <a:xfrm>
            <a:off x="593558" y="5838872"/>
            <a:ext cx="6096000" cy="923330"/>
          </a:xfrm>
          <a:prstGeom prst="rect">
            <a:avLst/>
          </a:prstGeom>
        </p:spPr>
        <p:txBody>
          <a:bodyPr>
            <a:spAutoFit/>
          </a:bodyPr>
          <a:lstStyle/>
          <a:p>
            <a:r>
              <a:rPr lang="en-US" dirty="0"/>
              <a:t>Mark E. Smith</a:t>
            </a:r>
          </a:p>
          <a:p>
            <a:r>
              <a:rPr lang="en-US" dirty="0"/>
              <a:t>907-269-7676</a:t>
            </a:r>
          </a:p>
          <a:p>
            <a:r>
              <a:rPr lang="en-US" dirty="0"/>
              <a:t>mark.smith@alaska.gov</a:t>
            </a:r>
          </a:p>
        </p:txBody>
      </p:sp>
    </p:spTree>
    <p:extLst>
      <p:ext uri="{BB962C8B-B14F-4D97-AF65-F5344CB8AC3E}">
        <p14:creationId xmlns:p14="http://schemas.microsoft.com/office/powerpoint/2010/main" val="3604692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374" y="200168"/>
            <a:ext cx="4672588" cy="618699"/>
          </a:xfrm>
        </p:spPr>
        <p:txBody>
          <a:bodyPr>
            <a:normAutofit fontScale="90000"/>
          </a:bodyPr>
          <a:lstStyle/>
          <a:p>
            <a:pPr algn="ctr"/>
            <a:r>
              <a:rPr lang="en-US" b="1" dirty="0">
                <a:latin typeface="Arial" panose="020B0604020202020204" pitchFamily="34" charset="0"/>
                <a:cs typeface="Arial" panose="020B0604020202020204" pitchFamily="34" charset="0"/>
              </a:rPr>
              <a:t>Overview</a:t>
            </a:r>
          </a:p>
        </p:txBody>
      </p:sp>
      <p:sp>
        <p:nvSpPr>
          <p:cNvPr id="3" name="Content Placeholder 2"/>
          <p:cNvSpPr>
            <a:spLocks noGrp="1"/>
          </p:cNvSpPr>
          <p:nvPr>
            <p:ph idx="1"/>
          </p:nvPr>
        </p:nvSpPr>
        <p:spPr>
          <a:xfrm>
            <a:off x="677334" y="1382667"/>
            <a:ext cx="8596668" cy="3880773"/>
          </a:xfrm>
        </p:spPr>
        <p:txBody>
          <a:bodyPr/>
          <a:lstStyle/>
          <a:p>
            <a:pPr>
              <a:buFont typeface="Arial" panose="020B0604020202020204" pitchFamily="34" charset="0"/>
              <a:buChar char="•"/>
            </a:pPr>
            <a:r>
              <a:rPr lang="en-US" dirty="0"/>
              <a:t>Regulations</a:t>
            </a:r>
          </a:p>
          <a:p>
            <a:pPr>
              <a:buFont typeface="Arial" panose="020B0604020202020204" pitchFamily="34" charset="0"/>
              <a:buChar char="•"/>
            </a:pPr>
            <a:r>
              <a:rPr lang="en-US" dirty="0"/>
              <a:t>Permit Process</a:t>
            </a:r>
          </a:p>
          <a:p>
            <a:pPr>
              <a:buFont typeface="Arial" panose="020B0604020202020204" pitchFamily="34" charset="0"/>
              <a:buChar char="•"/>
            </a:pPr>
            <a:r>
              <a:rPr lang="en-US" dirty="0"/>
              <a:t>Pre-Burn Coordination</a:t>
            </a:r>
          </a:p>
          <a:p>
            <a:pPr>
              <a:buFont typeface="Arial" panose="020B0604020202020204" pitchFamily="34" charset="0"/>
              <a:buChar char="•"/>
            </a:pPr>
            <a:r>
              <a:rPr lang="en-US" dirty="0"/>
              <a:t>Burn Coordination</a:t>
            </a:r>
          </a:p>
          <a:p>
            <a:pPr>
              <a:buFont typeface="Arial" panose="020B0604020202020204" pitchFamily="34" charset="0"/>
              <a:buChar char="•"/>
            </a:pPr>
            <a:r>
              <a:rPr lang="en-US" dirty="0"/>
              <a:t>Post-Burn Report</a:t>
            </a:r>
          </a:p>
        </p:txBody>
      </p:sp>
    </p:spTree>
    <p:extLst>
      <p:ext uri="{BB962C8B-B14F-4D97-AF65-F5344CB8AC3E}">
        <p14:creationId xmlns:p14="http://schemas.microsoft.com/office/powerpoint/2010/main" val="448724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267" y="167244"/>
            <a:ext cx="4689500" cy="809767"/>
          </a:xfrm>
        </p:spPr>
        <p:txBody>
          <a:bodyPr/>
          <a:lstStyle/>
          <a:p>
            <a:pPr algn="ctr"/>
            <a:r>
              <a:rPr lang="en-US" dirty="0">
                <a:solidFill>
                  <a:srgbClr val="0070C0"/>
                </a:solidFill>
              </a:rPr>
              <a:t>Regulations</a:t>
            </a:r>
          </a:p>
        </p:txBody>
      </p:sp>
      <p:sp>
        <p:nvSpPr>
          <p:cNvPr id="3" name="Content Placeholder 2"/>
          <p:cNvSpPr>
            <a:spLocks noGrp="1"/>
          </p:cNvSpPr>
          <p:nvPr>
            <p:ph idx="1"/>
          </p:nvPr>
        </p:nvSpPr>
        <p:spPr>
          <a:xfrm>
            <a:off x="629709" y="1227139"/>
            <a:ext cx="8828616" cy="5030786"/>
          </a:xfrm>
        </p:spPr>
        <p:txBody>
          <a:bodyPr>
            <a:normAutofit fontScale="85000" lnSpcReduction="10000"/>
          </a:bodyPr>
          <a:lstStyle/>
          <a:p>
            <a:pPr>
              <a:buFont typeface="Arial" panose="020B0604020202020204" pitchFamily="34" charset="0"/>
              <a:buChar char="•"/>
            </a:pPr>
            <a:r>
              <a:rPr lang="en-US" dirty="0"/>
              <a:t>18 Alaska Admin Codes, Chapter 50, Air Quality Control (18 AAC 50)</a:t>
            </a:r>
          </a:p>
          <a:p>
            <a:pPr lvl="1">
              <a:buFont typeface="Arial" panose="020B0604020202020204" pitchFamily="34" charset="0"/>
              <a:buChar char="•"/>
            </a:pPr>
            <a:r>
              <a:rPr lang="en-US" dirty="0"/>
              <a:t>18 AAC 50.065 covers Open Burns</a:t>
            </a:r>
          </a:p>
          <a:p>
            <a:pPr lvl="2">
              <a:buFont typeface="Arial" panose="020B0604020202020204" pitchFamily="34" charset="0"/>
              <a:buChar char="•"/>
            </a:pPr>
            <a:r>
              <a:rPr lang="en-US" dirty="0"/>
              <a:t>Prohibited in an area if the department (DEC) declares an air quality advisory</a:t>
            </a:r>
          </a:p>
          <a:p>
            <a:pPr lvl="2">
              <a:buFont typeface="Arial" panose="020B0604020202020204" pitchFamily="34" charset="0"/>
              <a:buChar char="•"/>
            </a:pPr>
            <a:r>
              <a:rPr lang="en-US" dirty="0"/>
              <a:t>Prohibited between November 1 and March 31 in wood smoke control areas (FNSB) </a:t>
            </a:r>
          </a:p>
          <a:p>
            <a:pPr lvl="3">
              <a:buFont typeface="Arial" panose="020B0604020202020204" pitchFamily="34" charset="0"/>
              <a:buChar char="•"/>
            </a:pPr>
            <a:r>
              <a:rPr lang="en-US" dirty="0"/>
              <a:t>Some exceptions to the rule with prior coordination </a:t>
            </a:r>
          </a:p>
          <a:p>
            <a:pPr lvl="2">
              <a:buFont typeface="Arial" panose="020B0604020202020204" pitchFamily="34" charset="0"/>
              <a:buChar char="•"/>
            </a:pPr>
            <a:r>
              <a:rPr lang="en-US" dirty="0"/>
              <a:t> Controlled burns over 40 acres annually require written department (DEC) approval</a:t>
            </a:r>
          </a:p>
          <a:p>
            <a:pPr lvl="3">
              <a:buFont typeface="Arial" panose="020B0604020202020204" pitchFamily="34" charset="0"/>
              <a:buChar char="•"/>
            </a:pPr>
            <a:r>
              <a:rPr lang="en-US" dirty="0"/>
              <a:t>May be required to send out public notices in advance of the burn</a:t>
            </a:r>
          </a:p>
          <a:p>
            <a:pPr lvl="2">
              <a:buFont typeface="Arial" panose="020B0604020202020204" pitchFamily="34" charset="0"/>
              <a:buChar char="•"/>
            </a:pPr>
            <a:r>
              <a:rPr lang="en-US" dirty="0"/>
              <a:t>Structures for Firefighter training require written department (DEC) approval</a:t>
            </a:r>
          </a:p>
          <a:p>
            <a:pPr lvl="2">
              <a:buFont typeface="Arial" panose="020B0604020202020204" pitchFamily="34" charset="0"/>
              <a:buChar char="•"/>
            </a:pPr>
            <a:r>
              <a:rPr lang="en-US" dirty="0"/>
              <a:t>If public notice was required, follow up on complaints, document and provide to DEC if requested.</a:t>
            </a:r>
          </a:p>
          <a:p>
            <a:pPr lvl="2">
              <a:buFont typeface="Arial" panose="020B0604020202020204" pitchFamily="34" charset="0"/>
              <a:buChar char="•"/>
            </a:pPr>
            <a:endParaRPr lang="en-US" dirty="0"/>
          </a:p>
          <a:p>
            <a:pPr lvl="2">
              <a:buFont typeface="Arial" panose="020B0604020202020204" pitchFamily="34" charset="0"/>
              <a:buChar char="•"/>
            </a:pPr>
            <a:endParaRPr lang="en-US" dirty="0"/>
          </a:p>
          <a:p>
            <a:pPr lvl="1">
              <a:buFont typeface="Arial" panose="020B0604020202020204" pitchFamily="34" charset="0"/>
              <a:buChar char="•"/>
            </a:pPr>
            <a:endParaRPr lang="en-US" dirty="0"/>
          </a:p>
          <a:p>
            <a:pPr marL="457200" lvl="1" indent="0">
              <a:buNone/>
            </a:pPr>
            <a:r>
              <a:rPr lang="en-US" dirty="0"/>
              <a:t> 	</a:t>
            </a:r>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74555" y="4670300"/>
            <a:ext cx="1938924" cy="1938924"/>
          </a:xfrm>
          <a:prstGeom prst="rect">
            <a:avLst/>
          </a:prstGeom>
        </p:spPr>
      </p:pic>
    </p:spTree>
    <p:extLst>
      <p:ext uri="{BB962C8B-B14F-4D97-AF65-F5344CB8AC3E}">
        <p14:creationId xmlns:p14="http://schemas.microsoft.com/office/powerpoint/2010/main" val="4051600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267" y="167244"/>
            <a:ext cx="4689500" cy="809767"/>
          </a:xfrm>
        </p:spPr>
        <p:txBody>
          <a:bodyPr/>
          <a:lstStyle/>
          <a:p>
            <a:pPr algn="ctr"/>
            <a:r>
              <a:rPr lang="en-US" dirty="0">
                <a:solidFill>
                  <a:srgbClr val="0070C0"/>
                </a:solidFill>
              </a:rPr>
              <a:t>Regulations</a:t>
            </a:r>
          </a:p>
        </p:txBody>
      </p:sp>
      <p:sp>
        <p:nvSpPr>
          <p:cNvPr id="3" name="Content Placeholder 2"/>
          <p:cNvSpPr>
            <a:spLocks noGrp="1"/>
          </p:cNvSpPr>
          <p:nvPr>
            <p:ph idx="1"/>
          </p:nvPr>
        </p:nvSpPr>
        <p:spPr>
          <a:xfrm>
            <a:off x="629709" y="1227139"/>
            <a:ext cx="7685616" cy="5030786"/>
          </a:xfrm>
        </p:spPr>
        <p:txBody>
          <a:bodyPr>
            <a:normAutofit/>
          </a:bodyPr>
          <a:lstStyle/>
          <a:p>
            <a:pPr>
              <a:buFont typeface="Arial" panose="020B0604020202020204" pitchFamily="34" charset="0"/>
              <a:buChar char="•"/>
            </a:pPr>
            <a:r>
              <a:rPr lang="en-US" sz="2000" dirty="0"/>
              <a:t>Alaska Enhanced Smoke Management Plan (ESMP)</a:t>
            </a:r>
          </a:p>
          <a:p>
            <a:pPr lvl="1">
              <a:buFont typeface="Arial" panose="020B0604020202020204" pitchFamily="34" charset="0"/>
              <a:buChar char="•"/>
            </a:pPr>
            <a:r>
              <a:rPr lang="en-US" sz="1800" dirty="0"/>
              <a:t>Under state regulations, all agencies, corporations, and individuals that burn areas larger than 40 acres of land a year, whether slash or in situ, require a controlled burn approval (</a:t>
            </a:r>
            <a:r>
              <a:rPr lang="en-US" sz="1800" b="1" dirty="0"/>
              <a:t>Prescribed Fire</a:t>
            </a:r>
            <a:r>
              <a:rPr lang="en-US" sz="1800" dirty="0"/>
              <a:t>) application and written approval from DEC.</a:t>
            </a:r>
          </a:p>
          <a:p>
            <a:pPr lvl="1">
              <a:buFont typeface="Arial" panose="020B0604020202020204" pitchFamily="34" charset="0"/>
              <a:buChar char="•"/>
            </a:pPr>
            <a:r>
              <a:rPr lang="en-US" sz="1800" dirty="0"/>
              <a:t>The ESMP outlines the process for DEC, land management agencies, and private landowners/corporations</a:t>
            </a:r>
          </a:p>
          <a:p>
            <a:pPr lvl="1">
              <a:buFont typeface="Arial" panose="020B0604020202020204" pitchFamily="34" charset="0"/>
              <a:buChar char="•"/>
            </a:pPr>
            <a:r>
              <a:rPr lang="en-US" sz="1800" dirty="0"/>
              <a:t>End goal is to minimize smoke and air quality issues</a:t>
            </a:r>
          </a:p>
          <a:p>
            <a:pPr lvl="2">
              <a:buFont typeface="Arial" panose="020B0604020202020204" pitchFamily="34" charset="0"/>
              <a:buChar char="•"/>
            </a:pPr>
            <a:endParaRPr lang="en-US" dirty="0"/>
          </a:p>
          <a:p>
            <a:pPr lvl="2">
              <a:buFont typeface="Arial" panose="020B0604020202020204" pitchFamily="34" charset="0"/>
              <a:buChar char="•"/>
            </a:pPr>
            <a:endParaRPr lang="en-US" dirty="0"/>
          </a:p>
          <a:p>
            <a:pPr lvl="1">
              <a:buFont typeface="Arial" panose="020B0604020202020204" pitchFamily="34" charset="0"/>
              <a:buChar char="•"/>
            </a:pPr>
            <a:endParaRPr lang="en-US" dirty="0"/>
          </a:p>
          <a:p>
            <a:pPr marL="457200" lvl="1" indent="0">
              <a:buNone/>
            </a:pPr>
            <a:r>
              <a:rPr lang="en-US" dirty="0"/>
              <a:t> 	</a:t>
            </a:r>
          </a:p>
        </p:txBody>
      </p:sp>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78" t="7221" r="1611" b="7475"/>
          <a:stretch/>
        </p:blipFill>
        <p:spPr>
          <a:xfrm rot="2600226">
            <a:off x="7686856" y="582623"/>
            <a:ext cx="4407243" cy="2397211"/>
          </a:xfrm>
          <a:prstGeom prst="rect">
            <a:avLst/>
          </a:prstGeom>
        </p:spPr>
      </p:pic>
    </p:spTree>
    <p:extLst>
      <p:ext uri="{BB962C8B-B14F-4D97-AF65-F5344CB8AC3E}">
        <p14:creationId xmlns:p14="http://schemas.microsoft.com/office/powerpoint/2010/main" val="100222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267" y="167244"/>
            <a:ext cx="4689500" cy="809767"/>
          </a:xfrm>
        </p:spPr>
        <p:txBody>
          <a:bodyPr/>
          <a:lstStyle/>
          <a:p>
            <a:pPr algn="ctr"/>
            <a:r>
              <a:rPr lang="en-US" dirty="0">
                <a:solidFill>
                  <a:srgbClr val="0070C0"/>
                </a:solidFill>
              </a:rPr>
              <a:t>Permit Process</a:t>
            </a:r>
          </a:p>
        </p:txBody>
      </p:sp>
      <p:sp>
        <p:nvSpPr>
          <p:cNvPr id="3" name="Content Placeholder 2"/>
          <p:cNvSpPr>
            <a:spLocks noGrp="1"/>
          </p:cNvSpPr>
          <p:nvPr>
            <p:ph idx="1"/>
          </p:nvPr>
        </p:nvSpPr>
        <p:spPr>
          <a:xfrm>
            <a:off x="629708" y="1227139"/>
            <a:ext cx="8914341" cy="5030786"/>
          </a:xfrm>
        </p:spPr>
        <p:txBody>
          <a:bodyPr>
            <a:normAutofit/>
          </a:bodyPr>
          <a:lstStyle/>
          <a:p>
            <a:pPr lvl="1">
              <a:buFont typeface="Arial" panose="020B0604020202020204" pitchFamily="34" charset="0"/>
              <a:buChar char="•"/>
            </a:pPr>
            <a:r>
              <a:rPr lang="en-US" dirty="0"/>
              <a:t>Online Open Burn Application can be downloaded from DEC </a:t>
            </a:r>
          </a:p>
          <a:p>
            <a:pPr lvl="2">
              <a:buFont typeface="Arial" panose="020B0604020202020204" pitchFamily="34" charset="0"/>
              <a:buChar char="•"/>
            </a:pPr>
            <a:r>
              <a:rPr lang="en-US" dirty="0"/>
              <a:t>One stop shop for permit needs</a:t>
            </a:r>
          </a:p>
          <a:p>
            <a:pPr lvl="2">
              <a:buFont typeface="Arial" panose="020B0604020202020204" pitchFamily="34" charset="0"/>
              <a:buChar char="•"/>
            </a:pPr>
            <a:r>
              <a:rPr lang="en-US" dirty="0">
                <a:hlinkClick r:id="rId3"/>
              </a:rPr>
              <a:t>http://dec.alaska.gov/air/air-permit/open-burn-application</a:t>
            </a:r>
            <a:r>
              <a:rPr lang="en-US" dirty="0"/>
              <a:t> </a:t>
            </a:r>
          </a:p>
          <a:p>
            <a:pPr lvl="3">
              <a:buFont typeface="Arial" panose="020B0604020202020204" pitchFamily="34" charset="0"/>
              <a:buChar char="•"/>
            </a:pPr>
            <a:r>
              <a:rPr lang="en-US" dirty="0"/>
              <a:t>Online Open Burn Application Instructions</a:t>
            </a:r>
          </a:p>
          <a:p>
            <a:pPr lvl="3">
              <a:buFont typeface="Arial" panose="020B0604020202020204" pitchFamily="34" charset="0"/>
              <a:buChar char="•"/>
            </a:pPr>
            <a:r>
              <a:rPr lang="en-US"/>
              <a:t>Multiple </a:t>
            </a:r>
            <a:r>
              <a:rPr lang="en-US" dirty="0"/>
              <a:t>types of permits available – Initial/Renewal</a:t>
            </a:r>
          </a:p>
          <a:p>
            <a:pPr lvl="3">
              <a:buFont typeface="Arial" panose="020B0604020202020204" pitchFamily="34" charset="0"/>
              <a:buChar char="•"/>
            </a:pPr>
            <a:r>
              <a:rPr lang="en-US" dirty="0"/>
              <a:t>Application fees for permit</a:t>
            </a:r>
          </a:p>
          <a:p>
            <a:pPr lvl="3">
              <a:buFont typeface="Arial" panose="020B0604020202020204" pitchFamily="34" charset="0"/>
              <a:buChar char="•"/>
            </a:pPr>
            <a:r>
              <a:rPr lang="en-US" dirty="0"/>
              <a:t>Open Burn Contacts</a:t>
            </a:r>
          </a:p>
          <a:p>
            <a:pPr lvl="3">
              <a:buFont typeface="Arial" panose="020B0604020202020204" pitchFamily="34" charset="0"/>
              <a:buChar char="•"/>
            </a:pPr>
            <a:endParaRPr lang="en-US" dirty="0"/>
          </a:p>
          <a:p>
            <a:pPr lvl="2">
              <a:buFont typeface="Arial" panose="020B0604020202020204" pitchFamily="34" charset="0"/>
              <a:buChar char="•"/>
            </a:pPr>
            <a:endParaRPr lang="en-US" dirty="0"/>
          </a:p>
          <a:p>
            <a:pPr lvl="1">
              <a:buFont typeface="Arial" panose="020B0604020202020204" pitchFamily="34" charset="0"/>
              <a:buChar char="•"/>
            </a:pPr>
            <a:endParaRPr lang="en-US" dirty="0"/>
          </a:p>
          <a:p>
            <a:pPr marL="457200" lvl="1" indent="0">
              <a:buNone/>
            </a:pPr>
            <a:endParaRPr lang="en-US" dirty="0"/>
          </a:p>
          <a:p>
            <a:pPr marL="457200" lvl="1" indent="0">
              <a:buNone/>
            </a:pPr>
            <a:r>
              <a:rPr lang="en-US" dirty="0"/>
              <a:t> </a:t>
            </a:r>
          </a:p>
        </p:txBody>
      </p:sp>
      <p:graphicFrame>
        <p:nvGraphicFramePr>
          <p:cNvPr id="5" name="Table 5">
            <a:extLst>
              <a:ext uri="{FF2B5EF4-FFF2-40B4-BE49-F238E27FC236}">
                <a16:creationId xmlns:a16="http://schemas.microsoft.com/office/drawing/2014/main" id="{7854A9DF-99FD-4FDA-8F8A-CB0E01DA2D3A}"/>
              </a:ext>
            </a:extLst>
          </p:cNvPr>
          <p:cNvGraphicFramePr>
            <a:graphicFrameLocks noGrp="1"/>
          </p:cNvGraphicFramePr>
          <p:nvPr>
            <p:extLst>
              <p:ext uri="{D42A27DB-BD31-4B8C-83A1-F6EECF244321}">
                <p14:modId xmlns:p14="http://schemas.microsoft.com/office/powerpoint/2010/main" val="3684065356"/>
              </p:ext>
            </p:extLst>
          </p:nvPr>
        </p:nvGraphicFramePr>
        <p:xfrm>
          <a:off x="1306784" y="4164965"/>
          <a:ext cx="9038998" cy="2077720"/>
        </p:xfrm>
        <a:graphic>
          <a:graphicData uri="http://schemas.openxmlformats.org/drawingml/2006/table">
            <a:tbl>
              <a:tblPr firstRow="1" bandRow="1">
                <a:tableStyleId>{5C22544A-7EE6-4342-B048-85BDC9FD1C3A}</a:tableStyleId>
              </a:tblPr>
              <a:tblGrid>
                <a:gridCol w="2259749">
                  <a:extLst>
                    <a:ext uri="{9D8B030D-6E8A-4147-A177-3AD203B41FA5}">
                      <a16:colId xmlns:a16="http://schemas.microsoft.com/office/drawing/2014/main" val="1705488836"/>
                    </a:ext>
                  </a:extLst>
                </a:gridCol>
                <a:gridCol w="2259749">
                  <a:extLst>
                    <a:ext uri="{9D8B030D-6E8A-4147-A177-3AD203B41FA5}">
                      <a16:colId xmlns:a16="http://schemas.microsoft.com/office/drawing/2014/main" val="1455359540"/>
                    </a:ext>
                  </a:extLst>
                </a:gridCol>
                <a:gridCol w="1893867">
                  <a:extLst>
                    <a:ext uri="{9D8B030D-6E8A-4147-A177-3AD203B41FA5}">
                      <a16:colId xmlns:a16="http://schemas.microsoft.com/office/drawing/2014/main" val="3641206944"/>
                    </a:ext>
                  </a:extLst>
                </a:gridCol>
                <a:gridCol w="2625633">
                  <a:extLst>
                    <a:ext uri="{9D8B030D-6E8A-4147-A177-3AD203B41FA5}">
                      <a16:colId xmlns:a16="http://schemas.microsoft.com/office/drawing/2014/main" val="350964402"/>
                    </a:ext>
                  </a:extLst>
                </a:gridCol>
              </a:tblGrid>
              <a:tr h="370840">
                <a:tc>
                  <a:txBody>
                    <a:bodyPr/>
                    <a:lstStyle/>
                    <a:p>
                      <a:pPr algn="ctr"/>
                      <a:r>
                        <a:rPr lang="en-US" dirty="0"/>
                        <a:t>PERSON</a:t>
                      </a:r>
                    </a:p>
                  </a:txBody>
                  <a:tcPr/>
                </a:tc>
                <a:tc>
                  <a:txBody>
                    <a:bodyPr/>
                    <a:lstStyle/>
                    <a:p>
                      <a:pPr algn="ctr"/>
                      <a:r>
                        <a:rPr lang="en-US" dirty="0"/>
                        <a:t>AREA</a:t>
                      </a:r>
                    </a:p>
                  </a:txBody>
                  <a:tcPr/>
                </a:tc>
                <a:tc>
                  <a:txBody>
                    <a:bodyPr/>
                    <a:lstStyle/>
                    <a:p>
                      <a:pPr algn="ctr"/>
                      <a:r>
                        <a:rPr lang="en-US" dirty="0"/>
                        <a:t>PHONE</a:t>
                      </a:r>
                    </a:p>
                  </a:txBody>
                  <a:tcPr/>
                </a:tc>
                <a:tc>
                  <a:txBody>
                    <a:bodyPr/>
                    <a:lstStyle/>
                    <a:p>
                      <a:pPr algn="ctr"/>
                      <a:r>
                        <a:rPr lang="en-US" dirty="0"/>
                        <a:t>EMAIL</a:t>
                      </a:r>
                    </a:p>
                  </a:txBody>
                  <a:tcPr/>
                </a:tc>
                <a:extLst>
                  <a:ext uri="{0D108BD9-81ED-4DB2-BD59-A6C34878D82A}">
                    <a16:rowId xmlns:a16="http://schemas.microsoft.com/office/drawing/2014/main" val="2839530047"/>
                  </a:ext>
                </a:extLst>
              </a:tr>
              <a:tr h="370840">
                <a:tc>
                  <a:txBody>
                    <a:bodyPr/>
                    <a:lstStyle/>
                    <a:p>
                      <a:pPr algn="ctr"/>
                      <a:r>
                        <a:rPr lang="en-US" dirty="0"/>
                        <a:t>Ed Kulack</a:t>
                      </a:r>
                    </a:p>
                    <a:p>
                      <a:pPr algn="ctr"/>
                      <a:r>
                        <a:rPr lang="en-US" sz="1000" dirty="0"/>
                        <a:t>Juneau</a:t>
                      </a:r>
                    </a:p>
                  </a:txBody>
                  <a:tcPr/>
                </a:tc>
                <a:tc>
                  <a:txBody>
                    <a:bodyPr/>
                    <a:lstStyle/>
                    <a:p>
                      <a:pPr algn="ctr"/>
                      <a:r>
                        <a:rPr lang="en-US" sz="1100" b="1" kern="1200" dirty="0">
                          <a:solidFill>
                            <a:schemeClr val="dk1"/>
                          </a:solidFill>
                          <a:effectLst/>
                          <a:latin typeface="+mn-lt"/>
                          <a:ea typeface="+mn-ea"/>
                          <a:cs typeface="+mn-cs"/>
                        </a:rPr>
                        <a:t>SE </a:t>
                      </a:r>
                      <a:r>
                        <a:rPr lang="en-US" sz="1100" b="0" kern="1200" dirty="0">
                          <a:solidFill>
                            <a:schemeClr val="dk1"/>
                          </a:solidFill>
                          <a:effectLst/>
                          <a:latin typeface="+mn-lt"/>
                          <a:ea typeface="+mn-ea"/>
                          <a:cs typeface="+mn-cs"/>
                        </a:rPr>
                        <a:t>Alaska Open Burn Approvals and Complaints</a:t>
                      </a:r>
                      <a:endParaRPr lang="en-US" sz="1100" b="0" dirty="0"/>
                    </a:p>
                  </a:txBody>
                  <a:tcPr/>
                </a:tc>
                <a:tc>
                  <a:txBody>
                    <a:bodyPr/>
                    <a:lstStyle/>
                    <a:p>
                      <a:pPr algn="ctr"/>
                      <a:r>
                        <a:rPr lang="en-US" sz="1400" dirty="0"/>
                        <a:t>907-465-5103</a:t>
                      </a:r>
                    </a:p>
                  </a:txBody>
                  <a:tcPr/>
                </a:tc>
                <a:tc>
                  <a:txBody>
                    <a:bodyPr/>
                    <a:lstStyle/>
                    <a:p>
                      <a:pPr algn="ctr"/>
                      <a:r>
                        <a:rPr lang="en-US" sz="1400" dirty="0">
                          <a:solidFill>
                            <a:srgbClr val="0070C0"/>
                          </a:solidFill>
                        </a:rPr>
                        <a:t>Ed.kulack@alaska.gov</a:t>
                      </a:r>
                    </a:p>
                  </a:txBody>
                  <a:tcPr/>
                </a:tc>
                <a:extLst>
                  <a:ext uri="{0D108BD9-81ED-4DB2-BD59-A6C34878D82A}">
                    <a16:rowId xmlns:a16="http://schemas.microsoft.com/office/drawing/2014/main" val="912710532"/>
                  </a:ext>
                </a:extLst>
              </a:tr>
              <a:tr h="370840">
                <a:tc>
                  <a:txBody>
                    <a:bodyPr/>
                    <a:lstStyle/>
                    <a:p>
                      <a:pPr algn="ctr"/>
                      <a:r>
                        <a:rPr lang="en-US" dirty="0"/>
                        <a:t>Krista Botkin</a:t>
                      </a:r>
                    </a:p>
                    <a:p>
                      <a:pPr algn="ctr"/>
                      <a:r>
                        <a:rPr lang="en-US" sz="1000" dirty="0"/>
                        <a:t>Anchorage</a:t>
                      </a:r>
                    </a:p>
                  </a:txBody>
                  <a:tcPr/>
                </a:tc>
                <a:tc>
                  <a:txBody>
                    <a:bodyPr/>
                    <a:lstStyle/>
                    <a:p>
                      <a:pPr algn="ctr"/>
                      <a:r>
                        <a:rPr lang="en-US" sz="1100" b="1" kern="1200" dirty="0">
                          <a:solidFill>
                            <a:schemeClr val="dk1"/>
                          </a:solidFill>
                          <a:effectLst/>
                          <a:latin typeface="+mn-lt"/>
                          <a:ea typeface="+mn-ea"/>
                          <a:cs typeface="+mn-cs"/>
                        </a:rPr>
                        <a:t>South Central</a:t>
                      </a:r>
                      <a:r>
                        <a:rPr lang="en-US" sz="1100" kern="1200" dirty="0">
                          <a:solidFill>
                            <a:schemeClr val="dk1"/>
                          </a:solidFill>
                          <a:effectLst/>
                          <a:latin typeface="+mn-lt"/>
                          <a:ea typeface="+mn-ea"/>
                          <a:cs typeface="+mn-cs"/>
                        </a:rPr>
                        <a:t> and </a:t>
                      </a:r>
                      <a:r>
                        <a:rPr lang="en-US" sz="1100" b="1" kern="1200" dirty="0">
                          <a:solidFill>
                            <a:schemeClr val="dk1"/>
                          </a:solidFill>
                          <a:effectLst/>
                          <a:latin typeface="+mn-lt"/>
                          <a:ea typeface="+mn-ea"/>
                          <a:cs typeface="+mn-cs"/>
                        </a:rPr>
                        <a:t>SW</a:t>
                      </a:r>
                      <a:r>
                        <a:rPr lang="en-US" sz="1100" kern="1200" dirty="0">
                          <a:solidFill>
                            <a:schemeClr val="dk1"/>
                          </a:solidFill>
                          <a:effectLst/>
                          <a:latin typeface="+mn-lt"/>
                          <a:ea typeface="+mn-ea"/>
                          <a:cs typeface="+mn-cs"/>
                        </a:rPr>
                        <a:t> Alaska Open Burn Approvals and Complaints</a:t>
                      </a:r>
                      <a:endParaRPr lang="en-US" sz="1100" dirty="0"/>
                    </a:p>
                  </a:txBody>
                  <a:tcPr/>
                </a:tc>
                <a:tc>
                  <a:txBody>
                    <a:bodyPr/>
                    <a:lstStyle/>
                    <a:p>
                      <a:pPr algn="ctr"/>
                      <a:r>
                        <a:rPr lang="en-US" sz="1400" dirty="0"/>
                        <a:t>5104</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0070C0"/>
                          </a:solidFill>
                        </a:rPr>
                        <a:t>Krista.botkin@alaska.gov</a:t>
                      </a:r>
                    </a:p>
                    <a:p>
                      <a:pPr algn="ctr"/>
                      <a:endParaRPr lang="en-US" dirty="0"/>
                    </a:p>
                  </a:txBody>
                  <a:tcPr/>
                </a:tc>
                <a:extLst>
                  <a:ext uri="{0D108BD9-81ED-4DB2-BD59-A6C34878D82A}">
                    <a16:rowId xmlns:a16="http://schemas.microsoft.com/office/drawing/2014/main" val="1029533943"/>
                  </a:ext>
                </a:extLst>
              </a:tr>
              <a:tr h="370840">
                <a:tc>
                  <a:txBody>
                    <a:bodyPr/>
                    <a:lstStyle/>
                    <a:p>
                      <a:pPr algn="ctr"/>
                      <a:r>
                        <a:rPr lang="en-US" dirty="0"/>
                        <a:t>Mossy Mead</a:t>
                      </a:r>
                    </a:p>
                    <a:p>
                      <a:pPr algn="ctr"/>
                      <a:r>
                        <a:rPr lang="en-US" sz="1000" dirty="0"/>
                        <a:t>Fairbanks</a:t>
                      </a:r>
                    </a:p>
                  </a:txBody>
                  <a:tcPr/>
                </a:tc>
                <a:tc>
                  <a:txBody>
                    <a:bodyPr/>
                    <a:lstStyle/>
                    <a:p>
                      <a:pPr algn="ctr"/>
                      <a:r>
                        <a:rPr lang="en-US" sz="1100" b="1" kern="1200" dirty="0">
                          <a:solidFill>
                            <a:schemeClr val="dk1"/>
                          </a:solidFill>
                          <a:effectLst/>
                          <a:latin typeface="+mn-lt"/>
                          <a:ea typeface="+mn-ea"/>
                          <a:cs typeface="+mn-cs"/>
                        </a:rPr>
                        <a:t>Interior</a:t>
                      </a:r>
                      <a:r>
                        <a:rPr lang="en-US" sz="1100" kern="1200" dirty="0">
                          <a:solidFill>
                            <a:schemeClr val="dk1"/>
                          </a:solidFill>
                          <a:effectLst/>
                          <a:latin typeface="+mn-lt"/>
                          <a:ea typeface="+mn-ea"/>
                          <a:cs typeface="+mn-cs"/>
                        </a:rPr>
                        <a:t> and </a:t>
                      </a:r>
                      <a:r>
                        <a:rPr lang="en-US" sz="1100" b="1" kern="1200" dirty="0">
                          <a:solidFill>
                            <a:schemeClr val="dk1"/>
                          </a:solidFill>
                          <a:effectLst/>
                          <a:latin typeface="+mn-lt"/>
                          <a:ea typeface="+mn-ea"/>
                          <a:cs typeface="+mn-cs"/>
                        </a:rPr>
                        <a:t>Northern</a:t>
                      </a:r>
                      <a:r>
                        <a:rPr lang="en-US" sz="1100" kern="1200" dirty="0">
                          <a:solidFill>
                            <a:schemeClr val="dk1"/>
                          </a:solidFill>
                          <a:effectLst/>
                          <a:latin typeface="+mn-lt"/>
                          <a:ea typeface="+mn-ea"/>
                          <a:cs typeface="+mn-cs"/>
                        </a:rPr>
                        <a:t> Alaska Open Burn Approvals and Complaints</a:t>
                      </a:r>
                      <a:endParaRPr lang="en-US" sz="1100" dirty="0"/>
                    </a:p>
                  </a:txBody>
                  <a:tcPr/>
                </a:tc>
                <a:tc>
                  <a:txBody>
                    <a:bodyPr/>
                    <a:lstStyle/>
                    <a:p>
                      <a:pPr algn="ctr"/>
                      <a:r>
                        <a:rPr lang="en-US" sz="1400" dirty="0"/>
                        <a:t>907-451-2191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0070C0"/>
                          </a:solidFill>
                        </a:rPr>
                        <a:t>Mossy.mead@alaska.gov</a:t>
                      </a:r>
                    </a:p>
                    <a:p>
                      <a:pPr algn="ctr"/>
                      <a:endParaRPr lang="en-US" dirty="0"/>
                    </a:p>
                  </a:txBody>
                  <a:tcPr/>
                </a:tc>
                <a:extLst>
                  <a:ext uri="{0D108BD9-81ED-4DB2-BD59-A6C34878D82A}">
                    <a16:rowId xmlns:a16="http://schemas.microsoft.com/office/drawing/2014/main" val="4221591389"/>
                  </a:ext>
                </a:extLst>
              </a:tr>
            </a:tbl>
          </a:graphicData>
        </a:graphic>
      </p:graphicFrame>
    </p:spTree>
    <p:extLst>
      <p:ext uri="{BB962C8B-B14F-4D97-AF65-F5344CB8AC3E}">
        <p14:creationId xmlns:p14="http://schemas.microsoft.com/office/powerpoint/2010/main" val="4100558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267" y="167244"/>
            <a:ext cx="4689500" cy="809767"/>
          </a:xfrm>
        </p:spPr>
        <p:txBody>
          <a:bodyPr/>
          <a:lstStyle/>
          <a:p>
            <a:pPr algn="ctr"/>
            <a:r>
              <a:rPr lang="en-US" dirty="0">
                <a:solidFill>
                  <a:srgbClr val="0070C0"/>
                </a:solidFill>
              </a:rPr>
              <a:t>Permit Process</a:t>
            </a:r>
          </a:p>
        </p:txBody>
      </p:sp>
      <p:sp>
        <p:nvSpPr>
          <p:cNvPr id="3" name="Content Placeholder 2"/>
          <p:cNvSpPr>
            <a:spLocks noGrp="1"/>
          </p:cNvSpPr>
          <p:nvPr>
            <p:ph idx="1"/>
          </p:nvPr>
        </p:nvSpPr>
        <p:spPr>
          <a:xfrm>
            <a:off x="401108" y="1169987"/>
            <a:ext cx="8857192" cy="7817602"/>
          </a:xfrm>
        </p:spPr>
        <p:txBody>
          <a:bodyPr>
            <a:normAutofit fontScale="92500" lnSpcReduction="10000"/>
          </a:bodyPr>
          <a:lstStyle/>
          <a:p>
            <a:pPr lvl="1">
              <a:buFont typeface="Arial" panose="020B0604020202020204" pitchFamily="34" charset="0"/>
              <a:buChar char="•"/>
            </a:pPr>
            <a:r>
              <a:rPr lang="en-US" dirty="0"/>
              <a:t>Open Burn Approval Letter</a:t>
            </a:r>
          </a:p>
          <a:p>
            <a:pPr lvl="1">
              <a:buFont typeface="Arial" panose="020B0604020202020204" pitchFamily="34" charset="0"/>
              <a:buChar char="•"/>
            </a:pPr>
            <a:r>
              <a:rPr lang="en-US" dirty="0"/>
              <a:t>The Responsible Authority must call and notify the DEC by noon the business day prior to any planned burn (call the number listed in the Open Burn Approval Letter) or email: </a:t>
            </a:r>
            <a:r>
              <a:rPr lang="en-US" dirty="0">
                <a:hlinkClick r:id="rId3"/>
              </a:rPr>
              <a:t>dec.AQ.airreports@alaska.gov</a:t>
            </a:r>
            <a:r>
              <a:rPr lang="en-US" dirty="0"/>
              <a:t>.</a:t>
            </a:r>
          </a:p>
          <a:p>
            <a:pPr lvl="2">
              <a:buFont typeface="Arial" panose="020B0604020202020204" pitchFamily="34" charset="0"/>
              <a:buChar char="•"/>
            </a:pPr>
            <a:r>
              <a:rPr lang="en-US" sz="1600" dirty="0"/>
              <a:t>1. Controlled Burn Approval number</a:t>
            </a:r>
          </a:p>
          <a:p>
            <a:pPr lvl="2">
              <a:buFont typeface="Arial" panose="020B0604020202020204" pitchFamily="34" charset="0"/>
              <a:buChar char="•"/>
            </a:pPr>
            <a:r>
              <a:rPr lang="en-US" sz="1600" dirty="0"/>
              <a:t>2. Authorized Agency Name	</a:t>
            </a:r>
          </a:p>
          <a:p>
            <a:pPr lvl="2">
              <a:buFont typeface="Arial" panose="020B0604020202020204" pitchFamily="34" charset="0"/>
              <a:buChar char="•"/>
            </a:pPr>
            <a:r>
              <a:rPr lang="en-US" sz="1600" dirty="0"/>
              <a:t>3. Burn Location</a:t>
            </a:r>
          </a:p>
          <a:p>
            <a:pPr lvl="2">
              <a:buFont typeface="Arial" panose="020B0604020202020204" pitchFamily="34" charset="0"/>
              <a:buChar char="•"/>
            </a:pPr>
            <a:r>
              <a:rPr lang="en-US" sz="1600" dirty="0"/>
              <a:t>4. Burn Date(s)</a:t>
            </a:r>
          </a:p>
          <a:p>
            <a:pPr lvl="2">
              <a:buFont typeface="Arial" panose="020B0604020202020204" pitchFamily="34" charset="0"/>
              <a:buChar char="•"/>
            </a:pPr>
            <a:r>
              <a:rPr lang="en-US" sz="1600" dirty="0"/>
              <a:t>5. Contact Name during burn</a:t>
            </a:r>
          </a:p>
          <a:p>
            <a:pPr lvl="2">
              <a:buFont typeface="Arial" panose="020B0604020202020204" pitchFamily="34" charset="0"/>
              <a:buChar char="•"/>
            </a:pPr>
            <a:r>
              <a:rPr lang="en-US" sz="1600" dirty="0"/>
              <a:t>6. Contact Telephone Number</a:t>
            </a:r>
          </a:p>
          <a:p>
            <a:pPr lvl="2">
              <a:buFont typeface="Arial" panose="020B0604020202020204" pitchFamily="34" charset="0"/>
              <a:buChar char="•"/>
            </a:pPr>
            <a:r>
              <a:rPr lang="en-US" sz="1600" dirty="0"/>
              <a:t>7. Description of how and when the Test Burn will be completed</a:t>
            </a:r>
          </a:p>
          <a:p>
            <a:pPr lvl="2">
              <a:buFont typeface="Arial" panose="020B0604020202020204" pitchFamily="34" charset="0"/>
              <a:buChar char="•"/>
            </a:pPr>
            <a:r>
              <a:rPr lang="en-US" sz="1600" dirty="0"/>
              <a:t>8. Estimated duration of Active Firing (ignition) Phase (prescribed burning only)</a:t>
            </a:r>
          </a:p>
          <a:p>
            <a:pPr lvl="2">
              <a:buFont typeface="Arial" panose="020B0604020202020204" pitchFamily="34" charset="0"/>
              <a:buChar char="•"/>
            </a:pPr>
            <a:r>
              <a:rPr lang="en-US" sz="1600" dirty="0"/>
              <a:t>9. Estimated duration of the Smoldering Phase (prescribed burning only)</a:t>
            </a:r>
          </a:p>
          <a:p>
            <a:pPr lvl="2">
              <a:buFont typeface="Arial" panose="020B0604020202020204" pitchFamily="34" charset="0"/>
              <a:buChar char="•"/>
            </a:pPr>
            <a:r>
              <a:rPr lang="en-US" sz="1600" dirty="0"/>
              <a:t>10. Description of Pre-Burn Public Notices</a:t>
            </a:r>
          </a:p>
          <a:p>
            <a:pPr lvl="2">
              <a:buFont typeface="Arial" panose="020B0604020202020204" pitchFamily="34" charset="0"/>
              <a:buChar char="•"/>
            </a:pPr>
            <a:r>
              <a:rPr lang="en-US" sz="1600" dirty="0"/>
              <a:t>11. Consideration of weather forecast and air quality advisories in area of burn</a:t>
            </a:r>
          </a:p>
          <a:p>
            <a:pPr lvl="2">
              <a:buFont typeface="Arial" panose="020B0604020202020204" pitchFamily="34" charset="0"/>
              <a:buChar char="•"/>
            </a:pPr>
            <a:endParaRPr lang="en-US" sz="1600" dirty="0"/>
          </a:p>
          <a:p>
            <a:pPr marL="914400" lvl="2" indent="0">
              <a:buNone/>
            </a:pPr>
            <a:r>
              <a:rPr lang="en-US" sz="1600" dirty="0"/>
              <a:t>		</a:t>
            </a:r>
            <a:endParaRPr lang="en-US" dirty="0"/>
          </a:p>
          <a:p>
            <a:pPr lvl="2">
              <a:buFont typeface="Arial" panose="020B0604020202020204" pitchFamily="34" charset="0"/>
              <a:buChar char="•"/>
            </a:pPr>
            <a:endParaRPr lang="en-US" dirty="0"/>
          </a:p>
          <a:p>
            <a:pPr lvl="3">
              <a:buFont typeface="Arial" panose="020B0604020202020204" pitchFamily="34" charset="0"/>
              <a:buChar char="•"/>
            </a:pPr>
            <a:endParaRPr lang="en-US" dirty="0"/>
          </a:p>
          <a:p>
            <a:pPr lvl="2">
              <a:buFont typeface="Arial" panose="020B0604020202020204" pitchFamily="34" charset="0"/>
              <a:buChar char="•"/>
            </a:pPr>
            <a:endParaRPr lang="en-US" dirty="0"/>
          </a:p>
          <a:p>
            <a:pPr lvl="1">
              <a:buFont typeface="Arial" panose="020B0604020202020204" pitchFamily="34" charset="0"/>
              <a:buChar char="•"/>
            </a:pPr>
            <a:endParaRPr lang="en-US" dirty="0"/>
          </a:p>
          <a:p>
            <a:pPr marL="457200" lvl="1" indent="0">
              <a:buNone/>
            </a:pPr>
            <a:endParaRPr lang="en-US" dirty="0"/>
          </a:p>
          <a:p>
            <a:pPr marL="457200" lvl="1" indent="0">
              <a:buNone/>
            </a:pPr>
            <a:r>
              <a:rPr lang="en-US" dirty="0"/>
              <a:t> </a:t>
            </a:r>
          </a:p>
        </p:txBody>
      </p:sp>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91575" y="4307681"/>
            <a:ext cx="3400425" cy="2550319"/>
          </a:xfrm>
          <a:prstGeom prst="rect">
            <a:avLst/>
          </a:prstGeom>
        </p:spPr>
      </p:pic>
    </p:spTree>
    <p:extLst>
      <p:ext uri="{BB962C8B-B14F-4D97-AF65-F5344CB8AC3E}">
        <p14:creationId xmlns:p14="http://schemas.microsoft.com/office/powerpoint/2010/main" val="199206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266" y="167244"/>
            <a:ext cx="5168383" cy="809767"/>
          </a:xfrm>
        </p:spPr>
        <p:txBody>
          <a:bodyPr>
            <a:normAutofit/>
          </a:bodyPr>
          <a:lstStyle/>
          <a:p>
            <a:r>
              <a:rPr lang="en-US" dirty="0">
                <a:solidFill>
                  <a:srgbClr val="0070C0"/>
                </a:solidFill>
              </a:rPr>
              <a:t>Pre-Burn Coordination</a:t>
            </a:r>
          </a:p>
        </p:txBody>
      </p:sp>
      <p:sp>
        <p:nvSpPr>
          <p:cNvPr id="3" name="Content Placeholder 2"/>
          <p:cNvSpPr>
            <a:spLocks noGrp="1"/>
          </p:cNvSpPr>
          <p:nvPr>
            <p:ph idx="1"/>
          </p:nvPr>
        </p:nvSpPr>
        <p:spPr>
          <a:xfrm>
            <a:off x="629708" y="1227139"/>
            <a:ext cx="8666691" cy="5030786"/>
          </a:xfrm>
        </p:spPr>
        <p:txBody>
          <a:bodyPr>
            <a:normAutofit/>
          </a:bodyPr>
          <a:lstStyle/>
          <a:p>
            <a:pPr>
              <a:buFont typeface="Arial" panose="020B0604020202020204" pitchFamily="34" charset="0"/>
              <a:buChar char="•"/>
            </a:pPr>
            <a:r>
              <a:rPr lang="en-US" dirty="0"/>
              <a:t>DEC is notified of Open Burn</a:t>
            </a:r>
          </a:p>
          <a:p>
            <a:pPr lvl="1">
              <a:buFont typeface="Arial" panose="020B0604020202020204" pitchFamily="34" charset="0"/>
              <a:buChar char="•"/>
            </a:pPr>
            <a:r>
              <a:rPr lang="en-US" dirty="0"/>
              <a:t>Review current burn plan/application</a:t>
            </a:r>
          </a:p>
          <a:p>
            <a:pPr lvl="1">
              <a:buFont typeface="Arial" panose="020B0604020202020204" pitchFamily="34" charset="0"/>
              <a:buChar char="•"/>
            </a:pPr>
            <a:r>
              <a:rPr lang="en-US" dirty="0"/>
              <a:t>May request additional information from burn boss</a:t>
            </a:r>
          </a:p>
          <a:p>
            <a:pPr lvl="1">
              <a:buFont typeface="Arial" panose="020B0604020202020204" pitchFamily="34" charset="0"/>
              <a:buChar char="•"/>
            </a:pPr>
            <a:r>
              <a:rPr lang="en-US" dirty="0"/>
              <a:t>Review forecasted model data for burn dates</a:t>
            </a:r>
          </a:p>
          <a:p>
            <a:pPr lvl="1">
              <a:buFont typeface="Arial" panose="020B0604020202020204" pitchFamily="34" charset="0"/>
              <a:buChar char="•"/>
            </a:pPr>
            <a:r>
              <a:rPr lang="en-US" dirty="0"/>
              <a:t>Run Transport Model</a:t>
            </a:r>
          </a:p>
          <a:p>
            <a:pPr lvl="2">
              <a:buFont typeface="Arial" panose="020B0604020202020204" pitchFamily="34" charset="0"/>
              <a:buChar char="•"/>
            </a:pPr>
            <a:r>
              <a:rPr lang="en-US" dirty="0"/>
              <a:t>Hysplit</a:t>
            </a:r>
          </a:p>
          <a:p>
            <a:pPr lvl="1">
              <a:buFont typeface="Arial" panose="020B0604020202020204" pitchFamily="34" charset="0"/>
              <a:buChar char="•"/>
            </a:pPr>
            <a:r>
              <a:rPr lang="en-US" dirty="0"/>
              <a:t>Determine smoke movement/impact on a daily basis</a:t>
            </a:r>
          </a:p>
          <a:p>
            <a:pPr marL="914400" lvl="2" indent="0">
              <a:buNone/>
            </a:pPr>
            <a:endParaRPr lang="en-US" dirty="0"/>
          </a:p>
          <a:p>
            <a:pPr marL="457200" lvl="1" indent="0">
              <a:buNone/>
            </a:pPr>
            <a:r>
              <a:rPr lang="en-US" sz="1600" i="1" dirty="0"/>
              <a:t>		</a:t>
            </a:r>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24987" y="4103285"/>
            <a:ext cx="2767013" cy="2754715"/>
          </a:xfrm>
          <a:prstGeom prst="rect">
            <a:avLst/>
          </a:prstGeom>
        </p:spPr>
      </p:pic>
      <p:pic>
        <p:nvPicPr>
          <p:cNvPr id="8" name="Picture 7"/>
          <p:cNvPicPr>
            <a:picLocks noChangeAspect="1"/>
          </p:cNvPicPr>
          <p:nvPr/>
        </p:nvPicPr>
        <p:blipFill>
          <a:blip r:embed="rId4"/>
          <a:stretch>
            <a:fillRect/>
          </a:stretch>
        </p:blipFill>
        <p:spPr>
          <a:xfrm>
            <a:off x="1362519" y="4515376"/>
            <a:ext cx="6390831" cy="1992677"/>
          </a:xfrm>
          <a:prstGeom prst="rect">
            <a:avLst/>
          </a:prstGeom>
          <a:ln>
            <a:solidFill>
              <a:schemeClr val="tx1"/>
            </a:solidFill>
          </a:ln>
        </p:spPr>
      </p:pic>
    </p:spTree>
    <p:extLst>
      <p:ext uri="{BB962C8B-B14F-4D97-AF65-F5344CB8AC3E}">
        <p14:creationId xmlns:p14="http://schemas.microsoft.com/office/powerpoint/2010/main" val="47579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266" y="167244"/>
            <a:ext cx="5168383" cy="809767"/>
          </a:xfrm>
        </p:spPr>
        <p:txBody>
          <a:bodyPr>
            <a:normAutofit/>
          </a:bodyPr>
          <a:lstStyle/>
          <a:p>
            <a:r>
              <a:rPr lang="en-US" dirty="0">
                <a:solidFill>
                  <a:srgbClr val="0070C0"/>
                </a:solidFill>
              </a:rPr>
              <a:t>Burn Coordination</a:t>
            </a:r>
          </a:p>
        </p:txBody>
      </p:sp>
      <p:sp>
        <p:nvSpPr>
          <p:cNvPr id="3" name="Content Placeholder 2"/>
          <p:cNvSpPr>
            <a:spLocks noGrp="1"/>
          </p:cNvSpPr>
          <p:nvPr>
            <p:ph idx="1"/>
          </p:nvPr>
        </p:nvSpPr>
        <p:spPr>
          <a:xfrm>
            <a:off x="629708" y="1227139"/>
            <a:ext cx="8666691" cy="5030786"/>
          </a:xfrm>
        </p:spPr>
        <p:txBody>
          <a:bodyPr>
            <a:normAutofit/>
          </a:bodyPr>
          <a:lstStyle/>
          <a:p>
            <a:pPr>
              <a:buFont typeface="Arial" panose="020B0604020202020204" pitchFamily="34" charset="0"/>
              <a:buChar char="•"/>
            </a:pPr>
            <a:r>
              <a:rPr lang="en-US" dirty="0"/>
              <a:t>Meteorological </a:t>
            </a:r>
            <a:r>
              <a:rPr lang="en-US"/>
              <a:t>conference call </a:t>
            </a:r>
            <a:r>
              <a:rPr lang="en-US" dirty="0"/>
              <a:t>day of the burn</a:t>
            </a:r>
          </a:p>
          <a:p>
            <a:pPr lvl="1">
              <a:buFont typeface="Arial" panose="020B0604020202020204" pitchFamily="34" charset="0"/>
              <a:buChar char="•"/>
            </a:pPr>
            <a:r>
              <a:rPr lang="en-US" dirty="0"/>
              <a:t>NWS/DEC/Burn Boss</a:t>
            </a:r>
          </a:p>
          <a:p>
            <a:pPr lvl="2">
              <a:buFont typeface="Arial" panose="020B0604020202020204" pitchFamily="34" charset="0"/>
              <a:buChar char="•"/>
            </a:pPr>
            <a:r>
              <a:rPr lang="en-US" dirty="0"/>
              <a:t>Spot Forecast review</a:t>
            </a:r>
          </a:p>
          <a:p>
            <a:pPr lvl="2">
              <a:buFont typeface="Arial" panose="020B0604020202020204" pitchFamily="34" charset="0"/>
              <a:buChar char="•"/>
            </a:pPr>
            <a:r>
              <a:rPr lang="en-US" dirty="0"/>
              <a:t>Verify area to be burned</a:t>
            </a:r>
          </a:p>
          <a:p>
            <a:pPr lvl="2">
              <a:buFont typeface="Arial" panose="020B0604020202020204" pitchFamily="34" charset="0"/>
              <a:buChar char="•"/>
            </a:pPr>
            <a:r>
              <a:rPr lang="en-US" dirty="0"/>
              <a:t>Talk about wind/transport outlook for the burn period</a:t>
            </a:r>
          </a:p>
          <a:p>
            <a:pPr lvl="2">
              <a:buFont typeface="Arial" panose="020B0604020202020204" pitchFamily="34" charset="0"/>
              <a:buChar char="•"/>
            </a:pPr>
            <a:r>
              <a:rPr lang="en-US" dirty="0"/>
              <a:t>If required, may request additional calls to discuss fire characteristics</a:t>
            </a:r>
          </a:p>
          <a:p>
            <a:pPr lvl="3">
              <a:buFont typeface="Arial" panose="020B0604020202020204" pitchFamily="34" charset="0"/>
              <a:buChar char="•"/>
            </a:pPr>
            <a:r>
              <a:rPr lang="en-US" dirty="0"/>
              <a:t>Pictures of smoke plume</a:t>
            </a:r>
          </a:p>
          <a:p>
            <a:pPr lvl="3">
              <a:buFont typeface="Arial" panose="020B0604020202020204" pitchFamily="34" charset="0"/>
              <a:buChar char="•"/>
            </a:pPr>
            <a:r>
              <a:rPr lang="en-US" dirty="0"/>
              <a:t>Afternoon wind direction, helps verify model for next day</a:t>
            </a:r>
          </a:p>
          <a:p>
            <a:pPr marL="914400" lvl="2" indent="0">
              <a:buNone/>
            </a:pPr>
            <a:endParaRPr lang="en-US" dirty="0"/>
          </a:p>
          <a:p>
            <a:pPr marL="457200" lvl="1" indent="0">
              <a:buNone/>
            </a:pPr>
            <a:r>
              <a:rPr lang="en-US" sz="1600" i="1" dirty="0"/>
              <a:t>		</a:t>
            </a:r>
          </a:p>
        </p:txBody>
      </p:sp>
      <p:pic>
        <p:nvPicPr>
          <p:cNvPr id="4" name="Picture 3"/>
          <p:cNvPicPr>
            <a:picLocks noChangeAspect="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3868536" y="4841178"/>
            <a:ext cx="2829842" cy="1835847"/>
          </a:xfrm>
          <a:prstGeom prst="rect">
            <a:avLst/>
          </a:prstGeom>
        </p:spPr>
      </p:pic>
    </p:spTree>
    <p:extLst>
      <p:ext uri="{BB962C8B-B14F-4D97-AF65-F5344CB8AC3E}">
        <p14:creationId xmlns:p14="http://schemas.microsoft.com/office/powerpoint/2010/main" val="3482831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266" y="167244"/>
            <a:ext cx="5168383" cy="809767"/>
          </a:xfrm>
        </p:spPr>
        <p:txBody>
          <a:bodyPr>
            <a:normAutofit/>
          </a:bodyPr>
          <a:lstStyle/>
          <a:p>
            <a:pPr algn="ctr"/>
            <a:r>
              <a:rPr lang="en-US" dirty="0">
                <a:solidFill>
                  <a:srgbClr val="0070C0"/>
                </a:solidFill>
              </a:rPr>
              <a:t>Post-Burn</a:t>
            </a:r>
          </a:p>
        </p:txBody>
      </p:sp>
      <p:sp>
        <p:nvSpPr>
          <p:cNvPr id="3" name="Content Placeholder 2"/>
          <p:cNvSpPr>
            <a:spLocks noGrp="1"/>
          </p:cNvSpPr>
          <p:nvPr>
            <p:ph idx="1"/>
          </p:nvPr>
        </p:nvSpPr>
        <p:spPr>
          <a:xfrm>
            <a:off x="629708" y="1179011"/>
            <a:ext cx="8666691" cy="5306009"/>
          </a:xfrm>
        </p:spPr>
        <p:txBody>
          <a:bodyPr>
            <a:normAutofit/>
          </a:bodyPr>
          <a:lstStyle/>
          <a:p>
            <a:pPr>
              <a:buFont typeface="Arial" panose="020B0604020202020204" pitchFamily="34" charset="0"/>
              <a:buChar char="•"/>
            </a:pPr>
            <a:r>
              <a:rPr lang="en-US" dirty="0"/>
              <a:t>If smoke behaved differently than forecasted</a:t>
            </a:r>
          </a:p>
          <a:p>
            <a:pPr lvl="1">
              <a:buFont typeface="Arial" panose="020B0604020202020204" pitchFamily="34" charset="0"/>
              <a:buChar char="•"/>
            </a:pPr>
            <a:r>
              <a:rPr lang="en-US" dirty="0"/>
              <a:t>Fill in Spot Forecast Feedback on National Weather Service website</a:t>
            </a:r>
          </a:p>
          <a:p>
            <a:pPr marL="914400" lvl="2" indent="0">
              <a:buNone/>
            </a:pPr>
            <a:endParaRPr lang="en-US" dirty="0"/>
          </a:p>
          <a:p>
            <a:pPr marL="457200" lvl="1" indent="0">
              <a:buNone/>
            </a:pPr>
            <a:endParaRPr lang="en-US" dirty="0"/>
          </a:p>
          <a:p>
            <a:pPr lvl="1">
              <a:buFont typeface="Arial" panose="020B0604020202020204" pitchFamily="34" charset="0"/>
              <a:buChar char="•"/>
            </a:pPr>
            <a:endParaRPr lang="en-US" dirty="0"/>
          </a:p>
          <a:p>
            <a:pPr marL="457200" lvl="1" indent="0">
              <a:buNone/>
            </a:pPr>
            <a:r>
              <a:rPr lang="en-US" sz="1600" i="1" dirty="0"/>
              <a:t>		</a:t>
            </a:r>
          </a:p>
        </p:txBody>
      </p:sp>
      <p:pic>
        <p:nvPicPr>
          <p:cNvPr id="5" name="Picture 4">
            <a:extLst>
              <a:ext uri="{FF2B5EF4-FFF2-40B4-BE49-F238E27FC236}">
                <a16:creationId xmlns:a16="http://schemas.microsoft.com/office/drawing/2014/main" id="{787F22A0-AAD2-44AD-A102-23EBE8DA950B}"/>
              </a:ext>
            </a:extLst>
          </p:cNvPr>
          <p:cNvPicPr>
            <a:picLocks noChangeAspect="1"/>
          </p:cNvPicPr>
          <p:nvPr/>
        </p:nvPicPr>
        <p:blipFill>
          <a:blip r:embed="rId3"/>
          <a:stretch>
            <a:fillRect/>
          </a:stretch>
        </p:blipFill>
        <p:spPr>
          <a:xfrm>
            <a:off x="6096000" y="2140671"/>
            <a:ext cx="3733802" cy="3824240"/>
          </a:xfrm>
          <a:prstGeom prst="rect">
            <a:avLst/>
          </a:prstGeom>
          <a:ln>
            <a:solidFill>
              <a:schemeClr val="tx1"/>
            </a:solidFill>
          </a:ln>
        </p:spPr>
      </p:pic>
      <p:pic>
        <p:nvPicPr>
          <p:cNvPr id="7" name="Picture 6">
            <a:extLst>
              <a:ext uri="{FF2B5EF4-FFF2-40B4-BE49-F238E27FC236}">
                <a16:creationId xmlns:a16="http://schemas.microsoft.com/office/drawing/2014/main" id="{54A02ECB-CA16-4786-92E9-AB8D0E83C81F}"/>
              </a:ext>
            </a:extLst>
          </p:cNvPr>
          <p:cNvPicPr>
            <a:picLocks noChangeAspect="1"/>
          </p:cNvPicPr>
          <p:nvPr/>
        </p:nvPicPr>
        <p:blipFill>
          <a:blip r:embed="rId4"/>
          <a:stretch>
            <a:fillRect/>
          </a:stretch>
        </p:blipFill>
        <p:spPr>
          <a:xfrm>
            <a:off x="783194" y="2140671"/>
            <a:ext cx="4972564" cy="4344349"/>
          </a:xfrm>
          <a:prstGeom prst="rect">
            <a:avLst/>
          </a:prstGeom>
          <a:ln>
            <a:solidFill>
              <a:schemeClr val="tx1"/>
            </a:solidFill>
          </a:ln>
        </p:spPr>
      </p:pic>
      <p:sp>
        <p:nvSpPr>
          <p:cNvPr id="9" name="TextBox 8">
            <a:extLst>
              <a:ext uri="{FF2B5EF4-FFF2-40B4-BE49-F238E27FC236}">
                <a16:creationId xmlns:a16="http://schemas.microsoft.com/office/drawing/2014/main" id="{7B92FEBD-952B-436D-8CA2-D331FD7EA910}"/>
              </a:ext>
            </a:extLst>
          </p:cNvPr>
          <p:cNvSpPr txBox="1"/>
          <p:nvPr/>
        </p:nvSpPr>
        <p:spPr>
          <a:xfrm>
            <a:off x="5909244" y="6040689"/>
            <a:ext cx="6113720" cy="646331"/>
          </a:xfrm>
          <a:prstGeom prst="rect">
            <a:avLst/>
          </a:prstGeom>
          <a:noFill/>
        </p:spPr>
        <p:txBody>
          <a:bodyPr wrap="square">
            <a:spAutoFit/>
          </a:bodyPr>
          <a:lstStyle/>
          <a:p>
            <a:r>
              <a:rPr lang="en-US" dirty="0">
                <a:solidFill>
                  <a:srgbClr val="0070C0"/>
                </a:solidFill>
              </a:rPr>
              <a:t>https://www.weather.gov/spot/monitor/?lat=64.8241347079049&amp;lon=-158.02167656249952&amp;z=4</a:t>
            </a:r>
          </a:p>
        </p:txBody>
      </p:sp>
    </p:spTree>
    <p:extLst>
      <p:ext uri="{BB962C8B-B14F-4D97-AF65-F5344CB8AC3E}">
        <p14:creationId xmlns:p14="http://schemas.microsoft.com/office/powerpoint/2010/main" val="1383786922"/>
      </p:ext>
    </p:extLst>
  </p:cSld>
  <p:clrMapOvr>
    <a:masterClrMapping/>
  </p:clrMapOvr>
</p:sld>
</file>

<file path=ppt/theme/theme1.xml><?xml version="1.0" encoding="utf-8"?>
<a:theme xmlns:a="http://schemas.openxmlformats.org/drawingml/2006/main" name="Face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10543</TotalTime>
  <Words>672</Words>
  <Application>Microsoft Office PowerPoint</Application>
  <PresentationFormat>Widescreen</PresentationFormat>
  <Paragraphs>131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Trebuchet MS</vt:lpstr>
      <vt:lpstr>Wingdings 3</vt:lpstr>
      <vt:lpstr>Facet</vt:lpstr>
      <vt:lpstr>Open Burn Permit /Air Quality Coordination  </vt:lpstr>
      <vt:lpstr>Overview</vt:lpstr>
      <vt:lpstr>Regulations</vt:lpstr>
      <vt:lpstr>Regulations</vt:lpstr>
      <vt:lpstr>Permit Process</vt:lpstr>
      <vt:lpstr>Permit Process</vt:lpstr>
      <vt:lpstr>Pre-Burn Coordination</vt:lpstr>
      <vt:lpstr>Burn Coordination</vt:lpstr>
      <vt:lpstr>Post-Burn</vt:lpstr>
      <vt:lpstr>Questions</vt:lpstr>
    </vt:vector>
  </TitlesOfParts>
  <Company>DEC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Mark</dc:creator>
  <cp:lastModifiedBy>Smith, Mark E (DEC)</cp:lastModifiedBy>
  <cp:revision>131</cp:revision>
  <dcterms:created xsi:type="dcterms:W3CDTF">2017-05-08T18:38:21Z</dcterms:created>
  <dcterms:modified xsi:type="dcterms:W3CDTF">2022-04-05T20:03:13Z</dcterms:modified>
</cp:coreProperties>
</file>