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4"/>
  </p:notesMasterIdLst>
  <p:sldIdLst>
    <p:sldId id="256" r:id="rId2"/>
    <p:sldId id="271" r:id="rId3"/>
    <p:sldId id="272" r:id="rId4"/>
    <p:sldId id="270" r:id="rId5"/>
    <p:sldId id="273" r:id="rId6"/>
    <p:sldId id="274" r:id="rId7"/>
    <p:sldId id="266" r:id="rId8"/>
    <p:sldId id="267" r:id="rId9"/>
    <p:sldId id="268" r:id="rId10"/>
    <p:sldId id="264" r:id="rId11"/>
    <p:sldId id="263"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CF7531"/>
    <a:srgbClr val="CC6600"/>
    <a:srgbClr val="FB92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2835" autoAdjust="0"/>
  </p:normalViewPr>
  <p:slideViewPr>
    <p:cSldViewPr snapToGrid="0">
      <p:cViewPr varScale="1">
        <p:scale>
          <a:sx n="67" d="100"/>
          <a:sy n="67" d="100"/>
        </p:scale>
        <p:origin x="420" y="78"/>
      </p:cViewPr>
      <p:guideLst>
        <p:guide orient="horz" pos="2160"/>
        <p:guide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52008-C00E-41F3-BB6B-BECCA304F651}" type="datetimeFigureOut">
              <a:rPr lang="en-US" smtClean="0"/>
              <a:t>12/21/2016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F6F81-DA46-4679-AB93-27EEFE557A08}" type="slidenum">
              <a:rPr lang="en-US" smtClean="0"/>
              <a:t>‹#›</a:t>
            </a:fld>
            <a:endParaRPr lang="en-US"/>
          </a:p>
        </p:txBody>
      </p:sp>
    </p:spTree>
    <p:extLst>
      <p:ext uri="{BB962C8B-B14F-4D97-AF65-F5344CB8AC3E}">
        <p14:creationId xmlns:p14="http://schemas.microsoft.com/office/powerpoint/2010/main" val="2482584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Procedure – part 1.</a:t>
            </a:r>
          </a:p>
          <a:p>
            <a:endParaRPr lang="en-US" b="1" dirty="0" smtClean="0"/>
          </a:p>
          <a:p>
            <a:r>
              <a:rPr lang="en-US" b="1" dirty="0" smtClean="0"/>
              <a:t>Explain:</a:t>
            </a:r>
            <a:r>
              <a:rPr lang="en-US" b="1" baseline="0" dirty="0" smtClean="0"/>
              <a:t> </a:t>
            </a:r>
            <a:r>
              <a:rPr lang="en-US" dirty="0" smtClean="0"/>
              <a:t>We’ve been studying</a:t>
            </a:r>
            <a:r>
              <a:rPr lang="en-US" baseline="0" dirty="0" smtClean="0"/>
              <a:t> the Fire Triangle and the process of combustion.</a:t>
            </a:r>
          </a:p>
          <a:p>
            <a:r>
              <a:rPr lang="en-US" baseline="0" dirty="0" smtClean="0"/>
              <a:t>Let’s explore combustion a little more deeply and then fit it in with the basic life processes on Earth, as described in the Global Carbon Cycle.</a:t>
            </a:r>
          </a:p>
        </p:txBody>
      </p:sp>
      <p:sp>
        <p:nvSpPr>
          <p:cNvPr id="4" name="Slide Number Placeholder 3"/>
          <p:cNvSpPr>
            <a:spLocks noGrp="1"/>
          </p:cNvSpPr>
          <p:nvPr>
            <p:ph type="sldNum" sz="quarter" idx="10"/>
          </p:nvPr>
        </p:nvSpPr>
        <p:spPr/>
        <p:txBody>
          <a:bodyPr/>
          <a:lstStyle/>
          <a:p>
            <a:fld id="{9EBF6F81-DA46-4679-AB93-27EEFE557A08}" type="slidenum">
              <a:rPr lang="en-US" smtClean="0"/>
              <a:t>1</a:t>
            </a:fld>
            <a:endParaRPr lang="en-US"/>
          </a:p>
        </p:txBody>
      </p:sp>
    </p:spTree>
    <p:extLst>
      <p:ext uri="{BB962C8B-B14F-4D97-AF65-F5344CB8AC3E}">
        <p14:creationId xmlns:p14="http://schemas.microsoft.com/office/powerpoint/2010/main" val="38829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Ask: </a:t>
            </a:r>
            <a:r>
              <a:rPr lang="en-US" baseline="0" dirty="0" smtClean="0">
                <a:solidFill>
                  <a:srgbClr val="FF0000"/>
                </a:solidFill>
              </a:rPr>
              <a:t>Where are combustion, respiration, and photosynthesis occurring in the image?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solidFill>
                  <a:srgbClr val="FF0000"/>
                </a:solidFill>
              </a:rPr>
              <a:t>Answer: </a:t>
            </a:r>
            <a:r>
              <a:rPr lang="en-US" b="0" baseline="0" dirty="0" smtClean="0">
                <a:solidFill>
                  <a:srgbClr val="FF0000"/>
                </a:solidFill>
              </a:rPr>
              <a:t>Photosynthesis occurs where sunlight &amp; oxygen are going into the tree. Combustion is occurring where the tree is releasing carbon dioxide, water, and smoke into the air. All the other processes – growth, uptake of water and minerals by plants, decay, and defecation - are powered by cellular respiration.</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Explain: </a:t>
            </a:r>
            <a:r>
              <a:rPr lang="en-US" dirty="0" smtClean="0"/>
              <a:t>All of these processes,</a:t>
            </a:r>
            <a:r>
              <a:rPr lang="en-US" baseline="0" dirty="0" smtClean="0"/>
              <a:t> put together, are called the Carbon Cycle. It is a cycle because you can trace carbon as it moves </a:t>
            </a:r>
            <a:r>
              <a:rPr lang="en-US" b="0" baseline="0" dirty="0" smtClean="0"/>
              <a:t>through one process after another, </a:t>
            </a:r>
            <a:r>
              <a:rPr lang="en-US" baseline="0" dirty="0" smtClean="0"/>
              <a:t>from one kind of molecule to another. Throughout the process, carbon is reused at every step.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EBF6F81-DA46-4679-AB93-27EEFE557A08}" type="slidenum">
              <a:rPr lang="en-US" smtClean="0"/>
              <a:t>10</a:t>
            </a:fld>
            <a:endParaRPr lang="en-US"/>
          </a:p>
        </p:txBody>
      </p:sp>
    </p:spTree>
    <p:extLst>
      <p:ext uri="{BB962C8B-B14F-4D97-AF65-F5344CB8AC3E}">
        <p14:creationId xmlns:p14="http://schemas.microsoft.com/office/powerpoint/2010/main" val="1778862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Explain: </a:t>
            </a:r>
            <a:r>
              <a:rPr lang="en-US" b="0" baseline="0" dirty="0" smtClean="0"/>
              <a:t>See the labels on the picture. We often talk about “burning” calories or carbs. “Burning” is a short way of saying we use cellular respiration to get the energy we need to rearrange food molecules (carbs) into the molecules we need to live (proteins, DNA, etc. – which make muscle, eyeballs, babies, poop,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r>
              <a:rPr lang="en-US" b="1" baseline="0" dirty="0" smtClean="0"/>
              <a:t>Ask:</a:t>
            </a:r>
            <a:r>
              <a:rPr lang="en-US" baseline="0" dirty="0" smtClean="0"/>
              <a:t> How do forests store carbon? When do forests release carbon? Overall, do forests function as </a:t>
            </a:r>
            <a:r>
              <a:rPr lang="en-US" i="1" baseline="0" dirty="0" smtClean="0"/>
              <a:t>sources of carbon </a:t>
            </a:r>
            <a:r>
              <a:rPr lang="en-US" baseline="0" dirty="0" smtClean="0"/>
              <a:t>or storage – reservoirs – of carbon (also called </a:t>
            </a:r>
            <a:r>
              <a:rPr lang="en-US" i="1" baseline="0" dirty="0" smtClean="0"/>
              <a:t>carbon sinks</a:t>
            </a:r>
            <a:r>
              <a:rPr lang="en-US" baseline="0" dirty="0" smtClean="0"/>
              <a:t>)? </a:t>
            </a:r>
            <a:endParaRPr lang="en-US" dirty="0" smtClean="0"/>
          </a:p>
          <a:p>
            <a:endParaRPr lang="en-US" b="1" baseline="0" dirty="0" smtClean="0"/>
          </a:p>
        </p:txBody>
      </p:sp>
      <p:sp>
        <p:nvSpPr>
          <p:cNvPr id="4" name="Slide Number Placeholder 3"/>
          <p:cNvSpPr>
            <a:spLocks noGrp="1"/>
          </p:cNvSpPr>
          <p:nvPr>
            <p:ph type="sldNum" sz="quarter" idx="10"/>
          </p:nvPr>
        </p:nvSpPr>
        <p:spPr/>
        <p:txBody>
          <a:bodyPr/>
          <a:lstStyle/>
          <a:p>
            <a:fld id="{9EBF6F81-DA46-4679-AB93-27EEFE557A08}" type="slidenum">
              <a:rPr lang="en-US" smtClean="0"/>
              <a:t>11</a:t>
            </a:fld>
            <a:endParaRPr lang="en-US"/>
          </a:p>
        </p:txBody>
      </p:sp>
    </p:spTree>
    <p:extLst>
      <p:ext uri="{BB962C8B-B14F-4D97-AF65-F5344CB8AC3E}">
        <p14:creationId xmlns:p14="http://schemas.microsoft.com/office/powerpoint/2010/main" val="3211168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Explain: </a:t>
            </a:r>
            <a:r>
              <a:rPr lang="en-US" b="0" baseline="0" dirty="0" smtClean="0"/>
              <a:t>Read the article “Sink or Source? Fire and the Forest Carbon Cycle”. </a:t>
            </a:r>
            <a:r>
              <a:rPr lang="en-US" sz="1200" kern="1200" dirty="0" smtClean="0">
                <a:solidFill>
                  <a:schemeClr val="tx1"/>
                </a:solidFill>
                <a:effectLst/>
                <a:latin typeface="+mn-lt"/>
                <a:ea typeface="+mn-ea"/>
                <a:cs typeface="+mn-cs"/>
              </a:rPr>
              <a:t>Based upon the information in the article, do forests function as storage for carbon or sources of carbon? This</a:t>
            </a:r>
            <a:r>
              <a:rPr lang="en-US" sz="1200" kern="1200" baseline="0" dirty="0" smtClean="0">
                <a:solidFill>
                  <a:schemeClr val="tx1"/>
                </a:solidFill>
                <a:effectLst/>
                <a:latin typeface="+mn-lt"/>
                <a:ea typeface="+mn-ea"/>
                <a:cs typeface="+mn-cs"/>
              </a:rPr>
              <a:t> is the answer to question number three on your handout. </a:t>
            </a:r>
            <a:endParaRPr lang="en-US" baseline="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Terminology: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carbon accumulates and is being stored </a:t>
            </a:r>
            <a:r>
              <a:rPr lang="en-US" sz="1200" dirty="0" smtClean="0"/>
              <a:t>for an indefinite period, it is considered</a:t>
            </a:r>
            <a:r>
              <a:rPr lang="en-US" sz="1200" baseline="0" dirty="0" smtClean="0"/>
              <a:t> to be a </a:t>
            </a:r>
            <a:r>
              <a:rPr lang="en-US" sz="1200" b="1" baseline="0" dirty="0" smtClean="0"/>
              <a:t>carbon sink</a:t>
            </a:r>
            <a:r>
              <a:rPr lang="en-US" sz="1200" b="1" dirty="0" smtClean="0"/>
              <a:t>. </a:t>
            </a:r>
            <a:r>
              <a:rPr lang="en-US" dirty="0" smtClean="0"/>
              <a:t>The process by which carbon </a:t>
            </a:r>
            <a:r>
              <a:rPr lang="en-US" smtClean="0"/>
              <a:t>sinks </a:t>
            </a:r>
            <a:r>
              <a:rPr lang="en-US" smtClean="0"/>
              <a:t>remove </a:t>
            </a:r>
            <a:r>
              <a:rPr lang="en-US" dirty="0" smtClean="0"/>
              <a:t>carbon dioxide (CO</a:t>
            </a:r>
            <a:r>
              <a:rPr lang="en-US" baseline="-25000" dirty="0" smtClean="0"/>
              <a:t>2</a:t>
            </a:r>
            <a:r>
              <a:rPr lang="en-US" dirty="0" smtClean="0"/>
              <a:t>) from the atmosphere is known as carbon sequestration</a:t>
            </a:r>
            <a:r>
              <a:rPr lang="en-US" smtClean="0"/>
              <a:t>. </a:t>
            </a:r>
            <a:r>
              <a:rPr lang="en-US" baseline="0" dirty="0" smtClean="0"/>
              <a:t>When carbon is being released to the atmosphere, it is called a </a:t>
            </a:r>
            <a:r>
              <a:rPr lang="en-US" b="1" baseline="0" dirty="0" smtClean="0"/>
              <a:t>carbon source.</a:t>
            </a:r>
          </a:p>
          <a:p>
            <a:endParaRPr lang="en-US" dirty="0"/>
          </a:p>
        </p:txBody>
      </p:sp>
      <p:sp>
        <p:nvSpPr>
          <p:cNvPr id="4" name="Slide Number Placeholder 3"/>
          <p:cNvSpPr>
            <a:spLocks noGrp="1"/>
          </p:cNvSpPr>
          <p:nvPr>
            <p:ph type="sldNum" sz="quarter" idx="10"/>
          </p:nvPr>
        </p:nvSpPr>
        <p:spPr/>
        <p:txBody>
          <a:bodyPr/>
          <a:lstStyle/>
          <a:p>
            <a:fld id="{9EBF6F81-DA46-4679-AB93-27EEFE557A08}" type="slidenum">
              <a:rPr lang="en-US" smtClean="0"/>
              <a:t>12</a:t>
            </a:fld>
            <a:endParaRPr lang="en-US"/>
          </a:p>
        </p:txBody>
      </p:sp>
    </p:spTree>
    <p:extLst>
      <p:ext uri="{BB962C8B-B14F-4D97-AF65-F5344CB8AC3E}">
        <p14:creationId xmlns:p14="http://schemas.microsoft.com/office/powerpoint/2010/main" val="4217210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start with the Fire Triangle: oxygen,</a:t>
            </a:r>
            <a:r>
              <a:rPr lang="en-US" baseline="0" dirty="0" smtClean="0"/>
              <a:t> fuel, and heat. If you break it apart and line up the “ingredients,” you have an arithmetic expression for what makes fires “go” – what makes combustion happen. </a:t>
            </a:r>
          </a:p>
        </p:txBody>
      </p:sp>
      <p:sp>
        <p:nvSpPr>
          <p:cNvPr id="4" name="Slide Number Placeholder 3"/>
          <p:cNvSpPr>
            <a:spLocks noGrp="1"/>
          </p:cNvSpPr>
          <p:nvPr>
            <p:ph type="sldNum" sz="quarter" idx="10"/>
          </p:nvPr>
        </p:nvSpPr>
        <p:spPr/>
        <p:txBody>
          <a:bodyPr/>
          <a:lstStyle/>
          <a:p>
            <a:fld id="{9EBF6F81-DA46-4679-AB93-27EEFE557A08}" type="slidenum">
              <a:rPr lang="en-US" smtClean="0"/>
              <a:t>2</a:t>
            </a:fld>
            <a:endParaRPr lang="en-US"/>
          </a:p>
        </p:txBody>
      </p:sp>
    </p:spTree>
    <p:extLst>
      <p:ext uri="{BB962C8B-B14F-4D97-AF65-F5344CB8AC3E}">
        <p14:creationId xmlns:p14="http://schemas.microsoft.com/office/powerpoint/2010/main" val="395631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let’s list the products of combustion. They are carbon dioxide, water, heat, and light.</a:t>
            </a:r>
          </a:p>
        </p:txBody>
      </p:sp>
      <p:sp>
        <p:nvSpPr>
          <p:cNvPr id="4" name="Slide Number Placeholder 3"/>
          <p:cNvSpPr>
            <a:spLocks noGrp="1"/>
          </p:cNvSpPr>
          <p:nvPr>
            <p:ph type="sldNum" sz="quarter" idx="10"/>
          </p:nvPr>
        </p:nvSpPr>
        <p:spPr/>
        <p:txBody>
          <a:bodyPr/>
          <a:lstStyle/>
          <a:p>
            <a:fld id="{9EBF6F81-DA46-4679-AB93-27EEFE557A08}" type="slidenum">
              <a:rPr lang="en-US" smtClean="0"/>
              <a:t>3</a:t>
            </a:fld>
            <a:endParaRPr lang="en-US"/>
          </a:p>
        </p:txBody>
      </p:sp>
    </p:spTree>
    <p:extLst>
      <p:ext uri="{BB962C8B-B14F-4D97-AF65-F5344CB8AC3E}">
        <p14:creationId xmlns:p14="http://schemas.microsoft.com/office/powerpoint/2010/main" val="200941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baseline="0" dirty="0" smtClean="0"/>
              <a:t>We can use chemical symbols for both the ingredients and the products of combustion. </a:t>
            </a:r>
          </a:p>
          <a:p>
            <a:pPr hangingPunct="0"/>
            <a:endParaRPr lang="en-US" baseline="0" dirty="0" smtClean="0"/>
          </a:p>
          <a:p>
            <a:pPr hangingPunct="0"/>
            <a:r>
              <a:rPr lang="en-US" baseline="0" dirty="0" smtClean="0"/>
              <a:t>It’s a little tricky to </a:t>
            </a:r>
            <a:r>
              <a:rPr lang="en-US" sz="1200" kern="1200" dirty="0" smtClean="0">
                <a:solidFill>
                  <a:schemeClr val="tx1"/>
                </a:solidFill>
                <a:effectLst/>
                <a:latin typeface="+mn-lt"/>
                <a:ea typeface="+mn-ea"/>
                <a:cs typeface="+mn-cs"/>
              </a:rPr>
              <a:t>give a specific formula for fuels, because they could be any mixture of millions of compounds. But all fuels contain carbon and hydrogen, and they usually contain oxygen and other kinds of atoms as well. Let’s plug in the formula for glucose, C</a:t>
            </a:r>
            <a:r>
              <a:rPr lang="en-US" sz="1200" kern="1200" baseline="-25000" dirty="0" smtClean="0">
                <a:solidFill>
                  <a:schemeClr val="tx1"/>
                </a:solidFill>
                <a:effectLst/>
                <a:latin typeface="+mn-lt"/>
                <a:ea typeface="+mn-ea"/>
                <a:cs typeface="+mn-cs"/>
              </a:rPr>
              <a:t>6</a:t>
            </a:r>
            <a:r>
              <a:rPr lang="en-US" sz="1200" kern="1200" dirty="0" smtClean="0">
                <a:solidFill>
                  <a:schemeClr val="tx1"/>
                </a:solidFill>
                <a:effectLst/>
                <a:latin typeface="+mn-lt"/>
                <a:ea typeface="+mn-ea"/>
                <a:cs typeface="+mn-cs"/>
              </a:rPr>
              <a:t>H</a:t>
            </a:r>
            <a:r>
              <a:rPr lang="en-US" sz="1200" kern="1200" baseline="-250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O</a:t>
            </a:r>
            <a:r>
              <a:rPr lang="en-US" sz="1200" kern="1200" baseline="-25000" dirty="0" smtClean="0">
                <a:solidFill>
                  <a:schemeClr val="tx1"/>
                </a:solidFill>
                <a:effectLst/>
                <a:latin typeface="+mn-lt"/>
                <a:ea typeface="+mn-ea"/>
                <a:cs typeface="+mn-cs"/>
              </a:rPr>
              <a:t>6</a:t>
            </a:r>
            <a:r>
              <a:rPr lang="en-US" sz="1200" kern="1200" baseline="0" dirty="0" smtClean="0">
                <a:solidFill>
                  <a:schemeClr val="tx1"/>
                </a:solidFill>
                <a:effectLst/>
                <a:latin typeface="+mn-lt"/>
                <a:ea typeface="+mn-ea"/>
                <a:cs typeface="+mn-cs"/>
              </a:rPr>
              <a:t>, s</a:t>
            </a:r>
            <a:r>
              <a:rPr lang="en-US" sz="1200" kern="1200" dirty="0" smtClean="0">
                <a:solidFill>
                  <a:schemeClr val="tx1"/>
                </a:solidFill>
                <a:effectLst/>
                <a:latin typeface="+mn-lt"/>
                <a:ea typeface="+mn-ea"/>
                <a:cs typeface="+mn-cs"/>
              </a:rPr>
              <a:t>ince the main component of woody fuels is cellulose - a very long chain of glucose molecules.</a:t>
            </a:r>
            <a:r>
              <a:rPr lang="en-US" sz="1200" kern="1200" baseline="0" dirty="0" smtClean="0">
                <a:solidFill>
                  <a:schemeClr val="tx1"/>
                </a:solidFill>
                <a:effectLst/>
                <a:latin typeface="+mn-lt"/>
                <a:ea typeface="+mn-ea"/>
                <a:cs typeface="+mn-cs"/>
              </a:rPr>
              <a:t> </a:t>
            </a:r>
          </a:p>
          <a:p>
            <a:pPr hangingPunct="0"/>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Now we have a brand-new model – the chemical formula (“equation”) for combustion. </a:t>
            </a:r>
            <a:endParaRPr lang="en-US" baseline="0" dirty="0" smtClean="0"/>
          </a:p>
        </p:txBody>
      </p:sp>
      <p:sp>
        <p:nvSpPr>
          <p:cNvPr id="4" name="Slide Number Placeholder 3"/>
          <p:cNvSpPr>
            <a:spLocks noGrp="1"/>
          </p:cNvSpPr>
          <p:nvPr>
            <p:ph type="sldNum" sz="quarter" idx="10"/>
          </p:nvPr>
        </p:nvSpPr>
        <p:spPr/>
        <p:txBody>
          <a:bodyPr/>
          <a:lstStyle/>
          <a:p>
            <a:fld id="{9EBF6F81-DA46-4679-AB93-27EEFE557A08}" type="slidenum">
              <a:rPr lang="en-US" smtClean="0"/>
              <a:t>4</a:t>
            </a:fld>
            <a:endParaRPr lang="en-US"/>
          </a:p>
        </p:txBody>
      </p:sp>
    </p:spTree>
    <p:extLst>
      <p:ext uri="{BB962C8B-B14F-4D97-AF65-F5344CB8AC3E}">
        <p14:creationId xmlns:p14="http://schemas.microsoft.com/office/powerpoint/2010/main" val="3863123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baseline="0" dirty="0" smtClean="0"/>
              <a:t>Finally, let’s make sure the equation shows that the number of atoms going into the combustion process is the same as the number that are produced. This is called “balancing” the equation. </a:t>
            </a:r>
          </a:p>
          <a:p>
            <a:pPr hangingPunct="0"/>
            <a:endParaRPr lang="en-US" baseline="0" dirty="0" smtClean="0"/>
          </a:p>
          <a:p>
            <a:pPr hangingPunct="0"/>
            <a:r>
              <a:rPr lang="en-US" baseline="0" dirty="0" smtClean="0"/>
              <a:t>Our new model is more complicated than the Fire Triangle, but it is also more powerful. It helps us keep track of the atoms that are moved around in this chemical change, and it lets us predict how much of each “ingredient” (“reactant”) is needed to produce a specific amount of products.</a:t>
            </a:r>
          </a:p>
          <a:p>
            <a:pPr hangingPunct="0"/>
            <a:endParaRPr lang="en-US" baseline="0" dirty="0" smtClean="0"/>
          </a:p>
          <a:p>
            <a:pPr hangingPunct="0"/>
            <a:r>
              <a:rPr lang="en-US" b="1" u="sng" baseline="0" dirty="0" smtClean="0"/>
              <a:t>Part 1 of the lesson ends here. Part 2 is a lab investigation.</a:t>
            </a:r>
          </a:p>
        </p:txBody>
      </p:sp>
      <p:sp>
        <p:nvSpPr>
          <p:cNvPr id="4" name="Slide Number Placeholder 3"/>
          <p:cNvSpPr>
            <a:spLocks noGrp="1"/>
          </p:cNvSpPr>
          <p:nvPr>
            <p:ph type="sldNum" sz="quarter" idx="10"/>
          </p:nvPr>
        </p:nvSpPr>
        <p:spPr/>
        <p:txBody>
          <a:bodyPr/>
          <a:lstStyle/>
          <a:p>
            <a:fld id="{9EBF6F81-DA46-4679-AB93-27EEFE557A08}" type="slidenum">
              <a:rPr lang="en-US" smtClean="0"/>
              <a:t>5</a:t>
            </a:fld>
            <a:endParaRPr lang="en-US"/>
          </a:p>
        </p:txBody>
      </p:sp>
    </p:spTree>
    <p:extLst>
      <p:ext uri="{BB962C8B-B14F-4D97-AF65-F5344CB8AC3E}">
        <p14:creationId xmlns:p14="http://schemas.microsoft.com/office/powerpoint/2010/main" val="199367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Procedure Part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Now let’s see how the process of combustion fits into the life processes on Planet Earth.</a:t>
            </a:r>
          </a:p>
          <a:p>
            <a:endParaRPr lang="en-US" dirty="0"/>
          </a:p>
        </p:txBody>
      </p:sp>
      <p:sp>
        <p:nvSpPr>
          <p:cNvPr id="4" name="Slide Number Placeholder 3"/>
          <p:cNvSpPr>
            <a:spLocks noGrp="1"/>
          </p:cNvSpPr>
          <p:nvPr>
            <p:ph type="sldNum" sz="quarter" idx="10"/>
          </p:nvPr>
        </p:nvSpPr>
        <p:spPr/>
        <p:txBody>
          <a:bodyPr/>
          <a:lstStyle/>
          <a:p>
            <a:fld id="{9EBF6F81-DA46-4679-AB93-27EEFE557A08}" type="slidenum">
              <a:rPr lang="en-US" smtClean="0"/>
              <a:t>6</a:t>
            </a:fld>
            <a:endParaRPr lang="en-US"/>
          </a:p>
        </p:txBody>
      </p:sp>
    </p:spTree>
    <p:extLst>
      <p:ext uri="{BB962C8B-B14F-4D97-AF65-F5344CB8AC3E}">
        <p14:creationId xmlns:p14="http://schemas.microsoft.com/office/powerpoint/2010/main" val="397942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Here’s our model of combustion.</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BF6F81-DA46-4679-AB93-27EEFE557A08}" type="slidenum">
              <a:rPr lang="en-US" smtClean="0"/>
              <a:t>7</a:t>
            </a:fld>
            <a:endParaRPr lang="en-US"/>
          </a:p>
        </p:txBody>
      </p:sp>
    </p:spTree>
    <p:extLst>
      <p:ext uri="{BB962C8B-B14F-4D97-AF65-F5344CB8AC3E}">
        <p14:creationId xmlns:p14="http://schemas.microsoft.com/office/powerpoint/2010/main" val="3679430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Here’s another chemical equation. It describes the process that living things use to obtain energy – a process called </a:t>
            </a:r>
            <a:r>
              <a:rPr lang="en-US" b="1" i="1" baseline="0" dirty="0" smtClean="0"/>
              <a:t>respiration</a:t>
            </a:r>
            <a:r>
              <a:rPr lang="en-US" b="1" baseline="0" dirty="0" smtClean="0"/>
              <a:t>: </a:t>
            </a:r>
          </a:p>
          <a:p>
            <a:r>
              <a:rPr lang="en-US" baseline="0" dirty="0" smtClean="0"/>
              <a:t>What do you notice about these two equations?</a:t>
            </a:r>
          </a:p>
          <a:p>
            <a:endParaRPr lang="en-US" baseline="0" dirty="0" smtClean="0"/>
          </a:p>
          <a:p>
            <a:r>
              <a:rPr lang="en-US" b="1" baseline="0" dirty="0" smtClean="0"/>
              <a:t>Explain</a:t>
            </a:r>
            <a:r>
              <a:rPr lang="en-US" baseline="0" dirty="0" smtClean="0"/>
              <a:t>: Fire isn’t the only process that takes energy from carbohydrates and releases CO</a:t>
            </a:r>
            <a:r>
              <a:rPr lang="en-US" baseline="-25000" dirty="0" smtClean="0"/>
              <a:t>2</a:t>
            </a:r>
            <a:r>
              <a:rPr lang="en-US" baseline="0" dirty="0" smtClean="0"/>
              <a:t> and water into the air. Respiration is just a fancy word for breathing; breathing is how we get oxygen to our cells so them can produce energy, a process called </a:t>
            </a:r>
            <a:r>
              <a:rPr lang="en-US" i="1" baseline="0" dirty="0" smtClean="0"/>
              <a:t>cellular </a:t>
            </a:r>
            <a:r>
              <a:rPr lang="en-US" i="1" baseline="0" dirty="0" smtClean="0"/>
              <a:t>respiration</a:t>
            </a:r>
            <a:r>
              <a:rPr lang="en-US" baseline="0" dirty="0" smtClean="0"/>
              <a:t>. Animals aren’t the only living things that use respiration to get energy. Nearly EVERY living thing does – animals, plants, algae… even the tiniest microorganisms use respiration. </a:t>
            </a:r>
            <a:r>
              <a:rPr lang="en-US" dirty="0" smtClean="0"/>
              <a:t>But if</a:t>
            </a:r>
            <a:r>
              <a:rPr lang="en-US" baseline="0" dirty="0" smtClean="0"/>
              <a:t> plants and animals just kept on doing respiration, all the carbohydrates and oxygen would be converted to CO</a:t>
            </a:r>
            <a:r>
              <a:rPr lang="en-US" baseline="-25000" dirty="0" smtClean="0"/>
              <a:t>2 </a:t>
            </a:r>
            <a:r>
              <a:rPr lang="en-US" baseline="0" dirty="0" smtClean="0"/>
              <a:t>. We wouldn’t last very long. </a:t>
            </a:r>
          </a:p>
          <a:p>
            <a:endParaRPr lang="en-US" baseline="0" dirty="0" smtClean="0"/>
          </a:p>
          <a:p>
            <a:r>
              <a:rPr lang="en-US" b="1" baseline="0" dirty="0" smtClean="0"/>
              <a:t>Ask: </a:t>
            </a:r>
            <a:r>
              <a:rPr lang="en-US" baseline="0" dirty="0" smtClean="0"/>
              <a:t>How do carbohydrates and oxygen get replenished—how do we reverse the process?</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BF6F81-DA46-4679-AB93-27EEFE557A08}" type="slidenum">
              <a:rPr lang="en-US" smtClean="0"/>
              <a:t>8</a:t>
            </a:fld>
            <a:endParaRPr lang="en-US"/>
          </a:p>
        </p:txBody>
      </p:sp>
    </p:spTree>
    <p:extLst>
      <p:ext uri="{BB962C8B-B14F-4D97-AF65-F5344CB8AC3E}">
        <p14:creationId xmlns:p14="http://schemas.microsoft.com/office/powerpoint/2010/main" val="324275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Explain: </a:t>
            </a:r>
            <a:r>
              <a:rPr lang="en-US" baseline="0" dirty="0" smtClean="0"/>
              <a:t>Lucky for us, plants are able to reverse the process of combustion and respiration by grabbing the energy from sunlight and storing it in the high-energy bonds of carbohydrates. This is called photosynthesis.  And the chemical equation for photosynthesis is the mirror image of the equation for combustion of glucose and respiration.</a:t>
            </a:r>
          </a:p>
          <a:p>
            <a:endParaRPr lang="en-US" baseline="0" dirty="0" smtClean="0">
              <a:solidFill>
                <a:srgbClr val="FF0000"/>
              </a:solidFill>
            </a:endParaRPr>
          </a:p>
          <a:p>
            <a:r>
              <a:rPr lang="en-US" baseline="0" dirty="0" smtClean="0">
                <a:solidFill>
                  <a:srgbClr val="FF0000"/>
                </a:solidFill>
              </a:rPr>
              <a:t>Animals ensure there is abundant CO</a:t>
            </a:r>
            <a:r>
              <a:rPr lang="en-US" baseline="-25000" dirty="0" smtClean="0">
                <a:solidFill>
                  <a:srgbClr val="FF0000"/>
                </a:solidFill>
              </a:rPr>
              <a:t>2</a:t>
            </a:r>
            <a:r>
              <a:rPr lang="en-US" baseline="0" dirty="0" smtClean="0">
                <a:solidFill>
                  <a:srgbClr val="FF0000"/>
                </a:solidFill>
              </a:rPr>
              <a:t> in the atmosphere, which means plants can grow well, which means there’s plenty of food for animals (including us!) to eat. It also means fuels are abundant, which means there’s plenty of fuel for fires to burn.</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EBF6F81-DA46-4679-AB93-27EEFE557A08}" type="slidenum">
              <a:rPr lang="en-US" smtClean="0"/>
              <a:t>9</a:t>
            </a:fld>
            <a:endParaRPr lang="en-US"/>
          </a:p>
        </p:txBody>
      </p:sp>
    </p:spTree>
    <p:extLst>
      <p:ext uri="{BB962C8B-B14F-4D97-AF65-F5344CB8AC3E}">
        <p14:creationId xmlns:p14="http://schemas.microsoft.com/office/powerpoint/2010/main" val="239628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E9931C9-B443-4D56-AEC1-F7BD870B9126}"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41D4F-CC8F-4AE6-92C3-805B3C1949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7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931C9-B443-4D56-AEC1-F7BD870B9126}"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3893848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931C9-B443-4D56-AEC1-F7BD870B9126}"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41D4F-CC8F-4AE6-92C3-805B3C1949E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11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931C9-B443-4D56-AEC1-F7BD870B9126}"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329268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9931C9-B443-4D56-AEC1-F7BD870B9126}"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41D4F-CC8F-4AE6-92C3-805B3C1949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78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9931C9-B443-4D56-AEC1-F7BD870B9126}"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344493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9931C9-B443-4D56-AEC1-F7BD870B9126}" type="datetimeFigureOut">
              <a:rPr lang="en-US" smtClean="0"/>
              <a:t>12/21/2016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427802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9931C9-B443-4D56-AEC1-F7BD870B9126}" type="datetimeFigureOut">
              <a:rPr lang="en-US" smtClean="0"/>
              <a:t>12/21/2016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19422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931C9-B443-4D56-AEC1-F7BD870B9126}" type="datetimeFigureOut">
              <a:rPr lang="en-US" smtClean="0"/>
              <a:t>12/21/2016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136563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931C9-B443-4D56-AEC1-F7BD870B9126}"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41D4F-CC8F-4AE6-92C3-805B3C1949E2}" type="slidenum">
              <a:rPr lang="en-US" smtClean="0"/>
              <a:t>‹#›</a:t>
            </a:fld>
            <a:endParaRPr lang="en-US"/>
          </a:p>
        </p:txBody>
      </p:sp>
    </p:spTree>
    <p:extLst>
      <p:ext uri="{BB962C8B-B14F-4D97-AF65-F5344CB8AC3E}">
        <p14:creationId xmlns:p14="http://schemas.microsoft.com/office/powerpoint/2010/main" val="227353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931C9-B443-4D56-AEC1-F7BD870B9126}"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41D4F-CC8F-4AE6-92C3-805B3C1949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21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E9931C9-B443-4D56-AEC1-F7BD870B9126}" type="datetimeFigureOut">
              <a:rPr lang="en-US" smtClean="0"/>
              <a:t>12/21/2016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7941D4F-CC8F-4AE6-92C3-805B3C1949E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189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digitalcommons.unl.edu/jfspbriefs/44/"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0305" y="238730"/>
            <a:ext cx="8822406" cy="6858000"/>
          </a:xfrm>
          <a:prstGeom prst="rect">
            <a:avLst/>
          </a:prstGeom>
        </p:spPr>
      </p:pic>
      <p:sp>
        <p:nvSpPr>
          <p:cNvPr id="5" name="TextBox 4"/>
          <p:cNvSpPr txBox="1"/>
          <p:nvPr/>
        </p:nvSpPr>
        <p:spPr>
          <a:xfrm>
            <a:off x="38100" y="0"/>
            <a:ext cx="12192000" cy="584775"/>
          </a:xfrm>
          <a:prstGeom prst="rect">
            <a:avLst/>
          </a:prstGeom>
          <a:noFill/>
        </p:spPr>
        <p:txBody>
          <a:bodyPr wrap="square" rtlCol="0">
            <a:spAutoFit/>
          </a:bodyPr>
          <a:lstStyle/>
          <a:p>
            <a:pPr algn="ctr"/>
            <a:r>
              <a:rPr lang="en-US" sz="3200" b="1" dirty="0" smtClean="0">
                <a:latin typeface="Arial" panose="020B0604020202020204" pitchFamily="34" charset="0"/>
                <a:cs typeface="Arial" panose="020B0604020202020204" pitchFamily="34" charset="0"/>
              </a:rPr>
              <a:t>The Fire Triangle, Combustion, and the Global Carbon Cycle</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635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0305" y="0"/>
            <a:ext cx="8822406" cy="6858000"/>
          </a:xfrm>
          <a:prstGeom prst="rect">
            <a:avLst/>
          </a:prstGeom>
        </p:spPr>
      </p:pic>
      <p:sp>
        <p:nvSpPr>
          <p:cNvPr id="2" name="TextBox 1"/>
          <p:cNvSpPr txBox="1"/>
          <p:nvPr/>
        </p:nvSpPr>
        <p:spPr>
          <a:xfrm>
            <a:off x="633505" y="1507066"/>
            <a:ext cx="2736228" cy="3539430"/>
          </a:xfrm>
          <a:prstGeom prst="rect">
            <a:avLst/>
          </a:prstGeom>
          <a:noFill/>
        </p:spPr>
        <p:txBody>
          <a:bodyPr wrap="square" rtlCol="0">
            <a:spAutoFit/>
          </a:bodyPr>
          <a:lstStyle/>
          <a:p>
            <a:r>
              <a:rPr lang="en-US" sz="3200" dirty="0" smtClean="0">
                <a:solidFill>
                  <a:srgbClr val="FF9900"/>
                </a:solidFill>
              </a:rPr>
              <a:t>Combustion</a:t>
            </a:r>
          </a:p>
          <a:p>
            <a:endParaRPr lang="en-US" sz="3200" dirty="0"/>
          </a:p>
          <a:p>
            <a:endParaRPr lang="en-US" sz="3200" dirty="0" smtClean="0"/>
          </a:p>
          <a:p>
            <a:r>
              <a:rPr lang="en-US" sz="3200" dirty="0" smtClean="0">
                <a:solidFill>
                  <a:schemeClr val="accent1">
                    <a:lumMod val="75000"/>
                  </a:schemeClr>
                </a:solidFill>
              </a:rPr>
              <a:t>Respiration</a:t>
            </a:r>
          </a:p>
          <a:p>
            <a:endParaRPr lang="en-US" sz="3200" dirty="0"/>
          </a:p>
          <a:p>
            <a:endParaRPr lang="en-US" sz="3200" dirty="0" smtClean="0"/>
          </a:p>
          <a:p>
            <a:r>
              <a:rPr lang="en-US" sz="3200" dirty="0" smtClean="0">
                <a:solidFill>
                  <a:schemeClr val="accent5"/>
                </a:solidFill>
              </a:rPr>
              <a:t>Photosynthesis</a:t>
            </a:r>
            <a:endParaRPr lang="en-US" sz="3200" dirty="0">
              <a:solidFill>
                <a:schemeClr val="accent5"/>
              </a:solidFill>
            </a:endParaRPr>
          </a:p>
        </p:txBody>
      </p:sp>
    </p:spTree>
    <p:extLst>
      <p:ext uri="{BB962C8B-B14F-4D97-AF65-F5344CB8AC3E}">
        <p14:creationId xmlns:p14="http://schemas.microsoft.com/office/powerpoint/2010/main" val="3760756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4797" y="0"/>
            <a:ext cx="8822406" cy="6858000"/>
          </a:xfrm>
          <a:prstGeom prst="rect">
            <a:avLst/>
          </a:prstGeom>
        </p:spPr>
      </p:pic>
      <p:sp>
        <p:nvSpPr>
          <p:cNvPr id="5" name="TextBox 4"/>
          <p:cNvSpPr txBox="1"/>
          <p:nvPr/>
        </p:nvSpPr>
        <p:spPr>
          <a:xfrm>
            <a:off x="4254324" y="15766"/>
            <a:ext cx="3725956" cy="523220"/>
          </a:xfrm>
          <a:prstGeom prst="rect">
            <a:avLst/>
          </a:prstGeom>
          <a:noFill/>
        </p:spPr>
        <p:txBody>
          <a:bodyPr wrap="none" rtlCol="0">
            <a:spAutoFit/>
          </a:bodyPr>
          <a:lstStyle/>
          <a:p>
            <a:r>
              <a:rPr lang="en-US" sz="2800" dirty="0" smtClean="0"/>
              <a:t>The Global Carbon Cycle</a:t>
            </a:r>
            <a:endParaRPr lang="en-US" sz="2800" dirty="0"/>
          </a:p>
        </p:txBody>
      </p:sp>
      <p:sp>
        <p:nvSpPr>
          <p:cNvPr id="6" name="TextBox 5"/>
          <p:cNvSpPr txBox="1"/>
          <p:nvPr/>
        </p:nvSpPr>
        <p:spPr>
          <a:xfrm>
            <a:off x="6134100" y="4206444"/>
            <a:ext cx="938214" cy="646331"/>
          </a:xfrm>
          <a:prstGeom prst="rect">
            <a:avLst/>
          </a:prstGeom>
          <a:noFill/>
        </p:spPr>
        <p:txBody>
          <a:bodyPr wrap="square" rtlCol="0">
            <a:spAutoFit/>
          </a:bodyPr>
          <a:lstStyle/>
          <a:p>
            <a:r>
              <a:rPr lang="en-US" dirty="0" err="1" smtClean="0">
                <a:solidFill>
                  <a:srgbClr val="00B0F0"/>
                </a:solidFill>
              </a:rPr>
              <a:t>Respir</a:t>
            </a:r>
            <a:r>
              <a:rPr lang="en-US" dirty="0" smtClean="0">
                <a:solidFill>
                  <a:srgbClr val="00B0F0"/>
                </a:solidFill>
              </a:rPr>
              <a:t>-</a:t>
            </a:r>
          </a:p>
          <a:p>
            <a:r>
              <a:rPr lang="en-US" dirty="0" err="1" smtClean="0">
                <a:solidFill>
                  <a:srgbClr val="00B0F0"/>
                </a:solidFill>
              </a:rPr>
              <a:t>ation</a:t>
            </a:r>
            <a:endParaRPr lang="en-US" dirty="0">
              <a:solidFill>
                <a:srgbClr val="00B0F0"/>
              </a:solidFill>
            </a:endParaRPr>
          </a:p>
        </p:txBody>
      </p:sp>
      <p:sp>
        <p:nvSpPr>
          <p:cNvPr id="7" name="TextBox 6"/>
          <p:cNvSpPr txBox="1"/>
          <p:nvPr/>
        </p:nvSpPr>
        <p:spPr>
          <a:xfrm>
            <a:off x="3111650" y="2777517"/>
            <a:ext cx="1506416" cy="369332"/>
          </a:xfrm>
          <a:prstGeom prst="rect">
            <a:avLst/>
          </a:prstGeom>
          <a:noFill/>
          <a:ln>
            <a:noFill/>
          </a:ln>
        </p:spPr>
        <p:txBody>
          <a:bodyPr wrap="square" rtlCol="0">
            <a:spAutoFit/>
          </a:bodyPr>
          <a:lstStyle/>
          <a:p>
            <a:r>
              <a:rPr lang="en-US" dirty="0" smtClean="0">
                <a:solidFill>
                  <a:srgbClr val="00B0F0"/>
                </a:solidFill>
              </a:rPr>
              <a:t>Photosynthesis</a:t>
            </a:r>
            <a:endParaRPr lang="en-US" dirty="0">
              <a:solidFill>
                <a:srgbClr val="00B0F0"/>
              </a:solidFill>
            </a:endParaRPr>
          </a:p>
        </p:txBody>
      </p:sp>
      <p:sp>
        <p:nvSpPr>
          <p:cNvPr id="8" name="TextBox 7"/>
          <p:cNvSpPr txBox="1"/>
          <p:nvPr/>
        </p:nvSpPr>
        <p:spPr>
          <a:xfrm>
            <a:off x="5159229" y="2701644"/>
            <a:ext cx="2417014" cy="646331"/>
          </a:xfrm>
          <a:prstGeom prst="rect">
            <a:avLst/>
          </a:prstGeom>
          <a:noFill/>
        </p:spPr>
        <p:txBody>
          <a:bodyPr wrap="square" rtlCol="0">
            <a:spAutoFit/>
          </a:bodyPr>
          <a:lstStyle/>
          <a:p>
            <a:pPr algn="ctr"/>
            <a:r>
              <a:rPr lang="en-US" dirty="0" smtClean="0">
                <a:solidFill>
                  <a:srgbClr val="00B0F0"/>
                </a:solidFill>
              </a:rPr>
              <a:t>Plants also do cellular respiration</a:t>
            </a:r>
            <a:endParaRPr lang="en-US" dirty="0">
              <a:solidFill>
                <a:srgbClr val="00B0F0"/>
              </a:solidFill>
            </a:endParaRPr>
          </a:p>
        </p:txBody>
      </p:sp>
      <p:sp>
        <p:nvSpPr>
          <p:cNvPr id="9" name="TextBox 8"/>
          <p:cNvSpPr txBox="1"/>
          <p:nvPr/>
        </p:nvSpPr>
        <p:spPr>
          <a:xfrm>
            <a:off x="7980280" y="1390744"/>
            <a:ext cx="1459523" cy="369332"/>
          </a:xfrm>
          <a:prstGeom prst="rect">
            <a:avLst/>
          </a:prstGeom>
          <a:noFill/>
        </p:spPr>
        <p:txBody>
          <a:bodyPr wrap="square" rtlCol="0">
            <a:spAutoFit/>
          </a:bodyPr>
          <a:lstStyle/>
          <a:p>
            <a:r>
              <a:rPr lang="en-US" dirty="0" smtClean="0">
                <a:solidFill>
                  <a:schemeClr val="accent1"/>
                </a:solidFill>
              </a:rPr>
              <a:t>Combustion</a:t>
            </a:r>
            <a:endParaRPr lang="en-US" dirty="0">
              <a:solidFill>
                <a:schemeClr val="accent1"/>
              </a:solidFill>
            </a:endParaRPr>
          </a:p>
        </p:txBody>
      </p:sp>
      <p:sp>
        <p:nvSpPr>
          <p:cNvPr id="10" name="TextBox 9"/>
          <p:cNvSpPr txBox="1"/>
          <p:nvPr/>
        </p:nvSpPr>
        <p:spPr>
          <a:xfrm>
            <a:off x="2303945" y="4326325"/>
            <a:ext cx="1171475" cy="1200329"/>
          </a:xfrm>
          <a:prstGeom prst="rect">
            <a:avLst/>
          </a:prstGeom>
          <a:noFill/>
          <a:ln>
            <a:noFill/>
          </a:ln>
        </p:spPr>
        <p:txBody>
          <a:bodyPr wrap="square" rtlCol="0">
            <a:spAutoFit/>
          </a:bodyPr>
          <a:lstStyle/>
          <a:p>
            <a:r>
              <a:rPr lang="en-US" dirty="0" smtClean="0">
                <a:solidFill>
                  <a:srgbClr val="00B0F0"/>
                </a:solidFill>
              </a:rPr>
              <a:t>Fungi are doing cellular respiration</a:t>
            </a:r>
            <a:endParaRPr lang="en-US" dirty="0">
              <a:solidFill>
                <a:srgbClr val="00B0F0"/>
              </a:solidFill>
            </a:endParaRPr>
          </a:p>
        </p:txBody>
      </p:sp>
      <p:sp>
        <p:nvSpPr>
          <p:cNvPr id="11" name="TextBox 10"/>
          <p:cNvSpPr txBox="1"/>
          <p:nvPr/>
        </p:nvSpPr>
        <p:spPr>
          <a:xfrm>
            <a:off x="8251575" y="4060486"/>
            <a:ext cx="1696926" cy="646331"/>
          </a:xfrm>
          <a:prstGeom prst="rect">
            <a:avLst/>
          </a:prstGeom>
          <a:noFill/>
        </p:spPr>
        <p:txBody>
          <a:bodyPr wrap="square" rtlCol="0">
            <a:spAutoFit/>
          </a:bodyPr>
          <a:lstStyle/>
          <a:p>
            <a:r>
              <a:rPr lang="en-US" dirty="0" smtClean="0">
                <a:solidFill>
                  <a:schemeClr val="accent1"/>
                </a:solidFill>
              </a:rPr>
              <a:t>Roots do cellular respiration too</a:t>
            </a:r>
            <a:endParaRPr lang="en-US" dirty="0">
              <a:solidFill>
                <a:schemeClr val="accent1"/>
              </a:solidFill>
            </a:endParaRPr>
          </a:p>
        </p:txBody>
      </p:sp>
      <p:sp>
        <p:nvSpPr>
          <p:cNvPr id="12" name="TextBox 11"/>
          <p:cNvSpPr txBox="1"/>
          <p:nvPr/>
        </p:nvSpPr>
        <p:spPr>
          <a:xfrm>
            <a:off x="3695925" y="5509139"/>
            <a:ext cx="4533279" cy="369332"/>
          </a:xfrm>
          <a:prstGeom prst="rect">
            <a:avLst/>
          </a:prstGeom>
          <a:noFill/>
        </p:spPr>
        <p:txBody>
          <a:bodyPr wrap="square" rtlCol="0">
            <a:spAutoFit/>
          </a:bodyPr>
          <a:lstStyle/>
          <a:p>
            <a:r>
              <a:rPr lang="en-US" dirty="0" smtClean="0">
                <a:solidFill>
                  <a:srgbClr val="00B0F0"/>
                </a:solidFill>
              </a:rPr>
              <a:t>Decomposers are also doing cellular respiration</a:t>
            </a:r>
            <a:endParaRPr lang="en-US" dirty="0">
              <a:solidFill>
                <a:srgbClr val="00B0F0"/>
              </a:solidFill>
            </a:endParaRPr>
          </a:p>
        </p:txBody>
      </p:sp>
    </p:spTree>
    <p:extLst>
      <p:ext uri="{BB962C8B-B14F-4D97-AF65-F5344CB8AC3E}">
        <p14:creationId xmlns:p14="http://schemas.microsoft.com/office/powerpoint/2010/main" val="2207862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igitalcommons.unl.edu/assets/md5images/1fa74c6d66aa469964da5771804c77fe.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8137"/>
            <a:ext cx="12192000" cy="245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765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759657" y="3850181"/>
            <a:ext cx="11113476" cy="739642"/>
          </a:xfrm>
          <a:prstGeom prst="rect">
            <a:avLst/>
          </a:prstGeom>
          <a:noFill/>
        </p:spPr>
        <p:txBody>
          <a:bodyPr wrap="square" rtlCol="0">
            <a:noAutofit/>
          </a:bodyPr>
          <a:lstStyle/>
          <a:p>
            <a:pPr marL="0" marR="0">
              <a:spcBef>
                <a:spcPts val="0"/>
              </a:spcBef>
              <a:spcAft>
                <a:spcPts val="0"/>
              </a:spcAf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Oxygen</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CC6600"/>
                </a:solidFill>
                <a:effectLst/>
                <a:latin typeface="Arial" panose="020B0604020202020204" pitchFamily="34" charset="0"/>
                <a:ea typeface="Times New Roman" panose="02020603050405020304" pitchFamily="18" charset="0"/>
                <a:cs typeface="Arial" panose="020B0604020202020204" pitchFamily="34" charset="0"/>
              </a:rPr>
              <a:t>Fuel</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heat</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p>
        </p:txBody>
      </p:sp>
      <p:pic>
        <p:nvPicPr>
          <p:cNvPr id="6" name="Picture 5" descr="..\..\fig_4_triang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0027" y="483327"/>
            <a:ext cx="3165626" cy="2823422"/>
          </a:xfrm>
          <a:prstGeom prst="rect">
            <a:avLst/>
          </a:prstGeom>
          <a:noFill/>
          <a:ln>
            <a:noFill/>
          </a:ln>
        </p:spPr>
      </p:pic>
      <p:sp>
        <p:nvSpPr>
          <p:cNvPr id="15" name="Curved Right Arrow 14"/>
          <p:cNvSpPr/>
          <p:nvPr/>
        </p:nvSpPr>
        <p:spPr>
          <a:xfrm rot="1773592">
            <a:off x="1213687" y="1274753"/>
            <a:ext cx="574765" cy="274037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rot="1196592">
            <a:off x="2324146" y="2815701"/>
            <a:ext cx="574765" cy="1346657"/>
          </a:xfrm>
          <a:prstGeom prst="curved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Right Arrow 16"/>
          <p:cNvSpPr/>
          <p:nvPr/>
        </p:nvSpPr>
        <p:spPr>
          <a:xfrm rot="20360237" flipH="1">
            <a:off x="4696749" y="1544540"/>
            <a:ext cx="594417" cy="2522863"/>
          </a:xfrm>
          <a:prstGeom prst="curv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494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759657" y="3850181"/>
            <a:ext cx="11113476" cy="739642"/>
          </a:xfrm>
          <a:prstGeom prst="rect">
            <a:avLst/>
          </a:prstGeom>
          <a:noFill/>
        </p:spPr>
        <p:txBody>
          <a:bodyPr wrap="square" rtlCol="0">
            <a:noAutofit/>
          </a:bodyPr>
          <a:lstStyle/>
          <a:p>
            <a:pPr marL="0" marR="0">
              <a:spcBef>
                <a:spcPts val="0"/>
              </a:spcBef>
              <a:spcAft>
                <a:spcPts val="0"/>
              </a:spcAf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Oxygen</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CC6600"/>
                </a:solidFill>
                <a:effectLst/>
                <a:latin typeface="Arial" panose="020B0604020202020204" pitchFamily="34" charset="0"/>
                <a:ea typeface="Times New Roman" panose="02020603050405020304" pitchFamily="18" charset="0"/>
                <a:cs typeface="Arial" panose="020B0604020202020204" pitchFamily="34" charset="0"/>
              </a:rPr>
              <a:t>Fuel</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heat</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Carbon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dioxide +   Water   +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Heat &amp; Light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p:txBody>
      </p:sp>
      <p:pic>
        <p:nvPicPr>
          <p:cNvPr id="6" name="Picture 5" descr="..\..\fig_4_triang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0027" y="483327"/>
            <a:ext cx="3165626" cy="2823422"/>
          </a:xfrm>
          <a:prstGeom prst="rect">
            <a:avLst/>
          </a:prstGeom>
          <a:noFill/>
          <a:ln>
            <a:noFill/>
          </a:ln>
        </p:spPr>
      </p:pic>
      <p:cxnSp>
        <p:nvCxnSpPr>
          <p:cNvPr id="13" name="Straight Arrow Connector 12"/>
          <p:cNvCxnSpPr/>
          <p:nvPr/>
        </p:nvCxnSpPr>
        <p:spPr>
          <a:xfrm>
            <a:off x="5650216" y="4101849"/>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rved Right Arrow 14"/>
          <p:cNvSpPr/>
          <p:nvPr/>
        </p:nvSpPr>
        <p:spPr>
          <a:xfrm rot="1773592">
            <a:off x="1213687" y="1274753"/>
            <a:ext cx="574765" cy="274037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rot="1196592">
            <a:off x="2324146" y="2815701"/>
            <a:ext cx="574765" cy="1346657"/>
          </a:xfrm>
          <a:prstGeom prst="curved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Right Arrow 16"/>
          <p:cNvSpPr/>
          <p:nvPr/>
        </p:nvSpPr>
        <p:spPr>
          <a:xfrm rot="20360237" flipH="1">
            <a:off x="4696749" y="1544540"/>
            <a:ext cx="594417" cy="2522863"/>
          </a:xfrm>
          <a:prstGeom prst="curv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12323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759657" y="3850181"/>
            <a:ext cx="11113476" cy="739642"/>
          </a:xfrm>
          <a:prstGeom prst="rect">
            <a:avLst/>
          </a:prstGeom>
          <a:noFill/>
        </p:spPr>
        <p:txBody>
          <a:bodyPr wrap="square" rtlCol="0">
            <a:noAutofit/>
          </a:bodyPr>
          <a:lstStyle/>
          <a:p>
            <a:pPr marL="0" marR="0">
              <a:spcBef>
                <a:spcPts val="0"/>
              </a:spcBef>
              <a:spcAft>
                <a:spcPts val="0"/>
              </a:spcAf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Oxygen</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CC6600"/>
                </a:solidFill>
                <a:effectLst/>
                <a:latin typeface="Arial" panose="020B0604020202020204" pitchFamily="34" charset="0"/>
                <a:ea typeface="Times New Roman" panose="02020603050405020304" pitchFamily="18" charset="0"/>
                <a:cs typeface="Arial" panose="020B0604020202020204" pitchFamily="34" charset="0"/>
              </a:rPr>
              <a:t>Fuel</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heat</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Carbon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dioxide +   Water   +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Heat &amp; Light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p>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a:t>
            </a:r>
            <a:r>
              <a:rPr lang="en-US" sz="2000" kern="1200" baseline="-250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2</a:t>
            </a:r>
            <a:r>
              <a:rPr lang="en-US" sz="2000" kern="1200" baseline="-25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CF7531"/>
                </a:solidFill>
                <a:latin typeface="Arial" panose="020B0604020202020204" pitchFamily="34" charset="0"/>
                <a:ea typeface="Times New Roman" panose="02020603050405020304" pitchFamily="18" charset="0"/>
                <a:cs typeface="Arial" panose="020B0604020202020204" pitchFamily="34" charset="0"/>
              </a:rPr>
              <a:t>C&amp;H atoms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heat</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a:t>
            </a:r>
            <a:r>
              <a:rPr lang="en-US" sz="2000" kern="1200" baseline="-25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t>
            </a:r>
            <a:r>
              <a:rPr lang="en-US" sz="2000" kern="1200" baseline="-25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O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Heat &amp; Light</a:t>
            </a:r>
          </a:p>
          <a:p>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O</a:t>
            </a:r>
            <a:r>
              <a:rPr lang="en-US" sz="2000" baseline="-250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2</a:t>
            </a:r>
            <a:r>
              <a:rPr lang="en-US" sz="2000" baseline="-25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C</a:t>
            </a:r>
            <a:r>
              <a:rPr lang="en-US" sz="2000" baseline="-25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6</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H</a:t>
            </a:r>
            <a:r>
              <a:rPr lang="en-US" sz="2000" baseline="-25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12</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O</a:t>
            </a:r>
            <a:r>
              <a:rPr lang="en-US" sz="2000" baseline="-25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6</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heat</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CO</a:t>
            </a:r>
            <a:r>
              <a:rPr lang="en-US" sz="2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H</a:t>
            </a:r>
            <a:r>
              <a:rPr lang="en-US" sz="2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O     +   Heat &amp;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Light</a:t>
            </a:r>
          </a:p>
          <a:p>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descr="..\..\fig_4_triang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0027" y="483327"/>
            <a:ext cx="3165626" cy="2823422"/>
          </a:xfrm>
          <a:prstGeom prst="rect">
            <a:avLst/>
          </a:prstGeom>
          <a:noFill/>
          <a:ln>
            <a:noFill/>
          </a:ln>
        </p:spPr>
      </p:pic>
      <p:cxnSp>
        <p:nvCxnSpPr>
          <p:cNvPr id="13" name="Straight Arrow Connector 12"/>
          <p:cNvCxnSpPr/>
          <p:nvPr/>
        </p:nvCxnSpPr>
        <p:spPr>
          <a:xfrm>
            <a:off x="5650216" y="4101849"/>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671986" y="4776766"/>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rved Right Arrow 14"/>
          <p:cNvSpPr/>
          <p:nvPr/>
        </p:nvSpPr>
        <p:spPr>
          <a:xfrm rot="1773592">
            <a:off x="1213687" y="1274753"/>
            <a:ext cx="574765" cy="274037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rot="1196592">
            <a:off x="2324146" y="2815701"/>
            <a:ext cx="574765" cy="1346657"/>
          </a:xfrm>
          <a:prstGeom prst="curved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Right Arrow 16"/>
          <p:cNvSpPr/>
          <p:nvPr/>
        </p:nvSpPr>
        <p:spPr>
          <a:xfrm rot="20360237" flipH="1">
            <a:off x="4696749" y="1544540"/>
            <a:ext cx="594417" cy="2522863"/>
          </a:xfrm>
          <a:prstGeom prst="curv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0" name="Straight Arrow Connector 19"/>
          <p:cNvCxnSpPr/>
          <p:nvPr/>
        </p:nvCxnSpPr>
        <p:spPr>
          <a:xfrm>
            <a:off x="5671986" y="5412492"/>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914400" y="5164667"/>
            <a:ext cx="10958733" cy="541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27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759657" y="3850181"/>
            <a:ext cx="11113476" cy="739642"/>
          </a:xfrm>
          <a:prstGeom prst="rect">
            <a:avLst/>
          </a:prstGeom>
          <a:noFill/>
        </p:spPr>
        <p:txBody>
          <a:bodyPr wrap="square" rtlCol="0">
            <a:noAutofit/>
          </a:bodyPr>
          <a:lstStyle/>
          <a:p>
            <a:pPr marL="0" marR="0">
              <a:spcBef>
                <a:spcPts val="0"/>
              </a:spcBef>
              <a:spcAft>
                <a:spcPts val="0"/>
              </a:spcAf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Oxygen</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CC6600"/>
                </a:solidFill>
                <a:effectLst/>
                <a:latin typeface="Arial" panose="020B0604020202020204" pitchFamily="34" charset="0"/>
                <a:ea typeface="Times New Roman" panose="02020603050405020304" pitchFamily="18" charset="0"/>
                <a:cs typeface="Arial" panose="020B0604020202020204" pitchFamily="34" charset="0"/>
              </a:rPr>
              <a:t>Fuel</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US" sz="2000" kern="12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heat</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Carbon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dioxide +   Water   +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Heat &amp; Light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p>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a:t>
            </a:r>
            <a:r>
              <a:rPr lang="en-US" sz="2000" kern="1200" baseline="-25000" dirty="0" smtClean="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2</a:t>
            </a:r>
            <a:r>
              <a:rPr lang="en-US" sz="2000" kern="1200" baseline="-25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CF7531"/>
                </a:solidFill>
                <a:latin typeface="Arial" panose="020B0604020202020204" pitchFamily="34" charset="0"/>
                <a:ea typeface="Times New Roman" panose="02020603050405020304" pitchFamily="18" charset="0"/>
                <a:cs typeface="Arial" panose="020B0604020202020204" pitchFamily="34" charset="0"/>
              </a:rPr>
              <a:t>C&amp;H atoms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heat</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a:t>
            </a:r>
            <a:r>
              <a:rPr lang="en-US" sz="2000" kern="1200" baseline="-25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t>
            </a:r>
            <a:r>
              <a:rPr lang="en-US" sz="2000" kern="1200" baseline="-25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O     </a:t>
            </a:r>
            <a:r>
              <a:rPr lang="en-US"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Heat &amp; Light</a:t>
            </a:r>
          </a:p>
          <a:p>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O</a:t>
            </a:r>
            <a:r>
              <a:rPr lang="en-US" sz="2000" baseline="-250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2</a:t>
            </a:r>
            <a:r>
              <a:rPr lang="en-US" sz="2000" baseline="-25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C</a:t>
            </a:r>
            <a:r>
              <a:rPr lang="en-US" sz="2000" baseline="-25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6</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H</a:t>
            </a:r>
            <a:r>
              <a:rPr lang="en-US" sz="2000" baseline="-25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12</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O</a:t>
            </a:r>
            <a:r>
              <a:rPr lang="en-US" sz="2000" baseline="-25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6</a:t>
            </a:r>
            <a:r>
              <a:rPr lang="en-US" sz="2000" dirty="0" smtClean="0">
                <a:solidFill>
                  <a:srgbClr val="CF7531"/>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heat</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CO</a:t>
            </a:r>
            <a:r>
              <a:rPr lang="en-US" sz="2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H</a:t>
            </a:r>
            <a:r>
              <a:rPr lang="en-US" sz="2000"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O     +   Heat &amp;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Light</a:t>
            </a:r>
          </a:p>
          <a:p>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6</a:t>
            </a:r>
            <a:r>
              <a:rPr lang="en-US" sz="20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O</a:t>
            </a:r>
            <a:r>
              <a:rPr lang="en-US" sz="2000" baseline="-25000" dirty="0" smtClean="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2</a:t>
            </a:r>
            <a:r>
              <a:rPr lang="en-US" sz="2000" baseline="-25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CF7531"/>
                </a:solidFill>
                <a:latin typeface="Arial" panose="020B0604020202020204" pitchFamily="34" charset="0"/>
                <a:ea typeface="Times New Roman" panose="02020603050405020304" pitchFamily="18" charset="0"/>
                <a:cs typeface="Arial" panose="020B0604020202020204" pitchFamily="34" charset="0"/>
              </a:rPr>
              <a:t>C</a:t>
            </a:r>
            <a:r>
              <a:rPr lang="en-US" sz="2000" baseline="-25000" dirty="0">
                <a:solidFill>
                  <a:srgbClr val="CF7531"/>
                </a:solidFill>
                <a:latin typeface="Arial" panose="020B0604020202020204" pitchFamily="34" charset="0"/>
                <a:ea typeface="Times New Roman" panose="02020603050405020304" pitchFamily="18" charset="0"/>
                <a:cs typeface="Arial" panose="020B0604020202020204" pitchFamily="34" charset="0"/>
              </a:rPr>
              <a:t>6</a:t>
            </a:r>
            <a:r>
              <a:rPr lang="en-US" sz="2000" dirty="0">
                <a:solidFill>
                  <a:srgbClr val="CF7531"/>
                </a:solidFill>
                <a:latin typeface="Arial" panose="020B0604020202020204" pitchFamily="34" charset="0"/>
                <a:ea typeface="Times New Roman" panose="02020603050405020304" pitchFamily="18" charset="0"/>
                <a:cs typeface="Arial" panose="020B0604020202020204" pitchFamily="34" charset="0"/>
              </a:rPr>
              <a:t>H</a:t>
            </a:r>
            <a:r>
              <a:rPr lang="en-US" sz="2000" baseline="-25000" dirty="0">
                <a:solidFill>
                  <a:srgbClr val="CF7531"/>
                </a:solidFill>
                <a:latin typeface="Arial" panose="020B0604020202020204" pitchFamily="34" charset="0"/>
                <a:ea typeface="Times New Roman" panose="02020603050405020304" pitchFamily="18" charset="0"/>
                <a:cs typeface="Arial" panose="020B0604020202020204" pitchFamily="34" charset="0"/>
              </a:rPr>
              <a:t>12</a:t>
            </a:r>
            <a:r>
              <a:rPr lang="en-US" sz="2000" dirty="0">
                <a:solidFill>
                  <a:srgbClr val="CF7531"/>
                </a:solidFill>
                <a:latin typeface="Arial" panose="020B0604020202020204" pitchFamily="34" charset="0"/>
                <a:ea typeface="Times New Roman" panose="02020603050405020304" pitchFamily="18" charset="0"/>
                <a:cs typeface="Arial" panose="020B0604020202020204" pitchFamily="34" charset="0"/>
              </a:rPr>
              <a:t>O</a:t>
            </a:r>
            <a:r>
              <a:rPr lang="en-US" sz="2000" baseline="-25000" dirty="0">
                <a:solidFill>
                  <a:srgbClr val="CF7531"/>
                </a:solidFill>
                <a:latin typeface="Arial" panose="020B0604020202020204" pitchFamily="34" charset="0"/>
                <a:ea typeface="Times New Roman" panose="02020603050405020304" pitchFamily="18" charset="0"/>
                <a:cs typeface="Arial" panose="020B0604020202020204" pitchFamily="34" charset="0"/>
              </a:rPr>
              <a:t>6</a:t>
            </a:r>
            <a:r>
              <a:rPr lang="en-US" sz="2000" dirty="0">
                <a:solidFill>
                  <a:srgbClr val="CF7531"/>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heat</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6CO</a:t>
            </a:r>
            <a:r>
              <a:rPr lang="en-US" sz="2000" baseline="-25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                </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6H</a:t>
            </a:r>
            <a:r>
              <a:rPr lang="en-US" sz="2000" baseline="-25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O     </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Heat &amp; Light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descr="..\..\fig_4_triang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0027" y="483327"/>
            <a:ext cx="3165626" cy="2823422"/>
          </a:xfrm>
          <a:prstGeom prst="rect">
            <a:avLst/>
          </a:prstGeom>
          <a:noFill/>
          <a:ln>
            <a:noFill/>
          </a:ln>
        </p:spPr>
      </p:pic>
      <p:cxnSp>
        <p:nvCxnSpPr>
          <p:cNvPr id="13" name="Straight Arrow Connector 12"/>
          <p:cNvCxnSpPr/>
          <p:nvPr/>
        </p:nvCxnSpPr>
        <p:spPr>
          <a:xfrm>
            <a:off x="5650216" y="4101849"/>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671986" y="4776766"/>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rved Right Arrow 14"/>
          <p:cNvSpPr/>
          <p:nvPr/>
        </p:nvSpPr>
        <p:spPr>
          <a:xfrm rot="1773592">
            <a:off x="1213687" y="1274753"/>
            <a:ext cx="574765" cy="274037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rot="1196592">
            <a:off x="2324146" y="2815701"/>
            <a:ext cx="574765" cy="1346657"/>
          </a:xfrm>
          <a:prstGeom prst="curved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Right Arrow 16"/>
          <p:cNvSpPr/>
          <p:nvPr/>
        </p:nvSpPr>
        <p:spPr>
          <a:xfrm rot="20360237" flipH="1">
            <a:off x="4696749" y="1544540"/>
            <a:ext cx="594417" cy="2522863"/>
          </a:xfrm>
          <a:prstGeom prst="curv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0" name="Straight Arrow Connector 19"/>
          <p:cNvCxnSpPr/>
          <p:nvPr/>
        </p:nvCxnSpPr>
        <p:spPr>
          <a:xfrm>
            <a:off x="5671986" y="5412492"/>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671986" y="5995966"/>
            <a:ext cx="685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142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2897" y="0"/>
            <a:ext cx="8822406" cy="6858000"/>
          </a:xfrm>
          <a:prstGeom prst="rect">
            <a:avLst/>
          </a:prstGeom>
        </p:spPr>
      </p:pic>
      <p:sp>
        <p:nvSpPr>
          <p:cNvPr id="3" name="TextBox 2"/>
          <p:cNvSpPr txBox="1"/>
          <p:nvPr/>
        </p:nvSpPr>
        <p:spPr>
          <a:xfrm>
            <a:off x="38100" y="0"/>
            <a:ext cx="12192000" cy="584775"/>
          </a:xfrm>
          <a:prstGeom prst="rect">
            <a:avLst/>
          </a:prstGeom>
          <a:noFill/>
        </p:spPr>
        <p:txBody>
          <a:bodyPr wrap="square" rtlCol="0">
            <a:spAutoFit/>
          </a:bodyPr>
          <a:lstStyle/>
          <a:p>
            <a:pPr algn="ctr"/>
            <a:r>
              <a:rPr lang="en-US" sz="3200" b="1" dirty="0" smtClean="0">
                <a:latin typeface="Arial" panose="020B0604020202020204" pitchFamily="34" charset="0"/>
                <a:cs typeface="Arial" panose="020B0604020202020204" pitchFamily="34" charset="0"/>
              </a:rPr>
              <a:t>The Fire Triangle, Combustion, and the Global Carbon Cycle</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239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3661" y="8522"/>
            <a:ext cx="12287538" cy="2234480"/>
          </a:xfrm>
          <a:prstGeom prst="rect">
            <a:avLst/>
          </a:prstGeom>
          <a:solidFill>
            <a:srgbClr val="FB920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73661" y="8522"/>
            <a:ext cx="6474184" cy="2291339"/>
            <a:chOff x="-53693" y="8522"/>
            <a:chExt cx="6097499" cy="2291339"/>
          </a:xfrm>
        </p:grpSpPr>
        <p:grpSp>
          <p:nvGrpSpPr>
            <p:cNvPr id="6" name="Group 5"/>
            <p:cNvGrpSpPr/>
            <p:nvPr/>
          </p:nvGrpSpPr>
          <p:grpSpPr>
            <a:xfrm>
              <a:off x="-53693" y="984787"/>
              <a:ext cx="6097499" cy="1315074"/>
              <a:chOff x="-494511" y="1185958"/>
              <a:chExt cx="5311525" cy="1315074"/>
            </a:xfrm>
          </p:grpSpPr>
          <p:cxnSp>
            <p:nvCxnSpPr>
              <p:cNvPr id="4" name="Straight Arrow Connector 3"/>
              <p:cNvCxnSpPr/>
              <p:nvPr/>
            </p:nvCxnSpPr>
            <p:spPr>
              <a:xfrm>
                <a:off x="4331238" y="1185958"/>
                <a:ext cx="48577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94511" y="1485369"/>
                <a:ext cx="2199338" cy="1015663"/>
              </a:xfrm>
              <a:prstGeom prst="rect">
                <a:avLst/>
              </a:prstGeom>
              <a:noFill/>
              <a:ln>
                <a:noFill/>
              </a:ln>
            </p:spPr>
            <p:txBody>
              <a:bodyPr wrap="square" rtlCol="0">
                <a:spAutoFit/>
              </a:bodyPr>
              <a:lstStyle/>
              <a:p>
                <a:pPr algn="ctr"/>
                <a:r>
                  <a:rPr lang="en-US" sz="2000" dirty="0">
                    <a:solidFill>
                      <a:srgbClr val="663300"/>
                    </a:solidFill>
                    <a:latin typeface="Arial" panose="020B0604020202020204" pitchFamily="34" charset="0"/>
                    <a:cs typeface="Arial" panose="020B0604020202020204" pitchFamily="34" charset="0"/>
                  </a:rPr>
                  <a:t>&amp; many other </a:t>
                </a:r>
                <a:endParaRPr lang="en-US" sz="2000" dirty="0" smtClean="0">
                  <a:solidFill>
                    <a:srgbClr val="663300"/>
                  </a:solidFill>
                  <a:latin typeface="Arial" panose="020B0604020202020204" pitchFamily="34" charset="0"/>
                  <a:cs typeface="Arial" panose="020B0604020202020204" pitchFamily="34" charset="0"/>
                </a:endParaRPr>
              </a:p>
              <a:p>
                <a:pPr algn="ctr"/>
                <a:r>
                  <a:rPr lang="en-US" sz="2000" dirty="0" smtClean="0">
                    <a:solidFill>
                      <a:srgbClr val="663300"/>
                    </a:solidFill>
                    <a:latin typeface="Arial" panose="020B0604020202020204" pitchFamily="34" charset="0"/>
                    <a:cs typeface="Arial" panose="020B0604020202020204" pitchFamily="34" charset="0"/>
                  </a:rPr>
                  <a:t>C-H </a:t>
                </a:r>
              </a:p>
              <a:p>
                <a:pPr algn="ctr"/>
                <a:r>
                  <a:rPr lang="en-US" sz="2000" dirty="0" smtClean="0">
                    <a:solidFill>
                      <a:srgbClr val="663300"/>
                    </a:solidFill>
                    <a:latin typeface="Arial" panose="020B0604020202020204" pitchFamily="34" charset="0"/>
                    <a:cs typeface="Arial" panose="020B0604020202020204" pitchFamily="34" charset="0"/>
                  </a:rPr>
                  <a:t>combinations</a:t>
                </a:r>
                <a:endParaRPr lang="en-US" sz="2000" dirty="0">
                  <a:solidFill>
                    <a:srgbClr val="663300"/>
                  </a:solidFill>
                  <a:latin typeface="Arial" panose="020B0604020202020204" pitchFamily="34" charset="0"/>
                  <a:cs typeface="Arial" panose="020B0604020202020204" pitchFamily="34" charset="0"/>
                </a:endParaRPr>
              </a:p>
            </p:txBody>
          </p:sp>
        </p:grpSp>
        <p:sp>
          <p:nvSpPr>
            <p:cNvPr id="8" name="TextBox 7"/>
            <p:cNvSpPr txBox="1"/>
            <p:nvPr/>
          </p:nvSpPr>
          <p:spPr>
            <a:xfrm>
              <a:off x="46239" y="8522"/>
              <a:ext cx="293579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Combustion</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grpSp>
      <p:sp>
        <p:nvSpPr>
          <p:cNvPr id="10" name="TextBox 4"/>
          <p:cNvSpPr txBox="1"/>
          <p:nvPr/>
        </p:nvSpPr>
        <p:spPr>
          <a:xfrm>
            <a:off x="-73661" y="300909"/>
            <a:ext cx="12415521" cy="86177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C</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H</a:t>
            </a:r>
            <a:r>
              <a:rPr lang="en-US" sz="2800" baseline="-25000" dirty="0" smtClean="0">
                <a:latin typeface="Arial" panose="020B0604020202020204" pitchFamily="34" charset="0"/>
                <a:cs typeface="Arial" panose="020B0604020202020204" pitchFamily="34" charset="0"/>
              </a:rPr>
              <a:t>12</a:t>
            </a:r>
            <a:r>
              <a:rPr lang="en-US" sz="2800" dirty="0" smtClean="0">
                <a:latin typeface="Arial" panose="020B0604020202020204" pitchFamily="34" charset="0"/>
                <a:cs typeface="Arial" panose="020B0604020202020204" pitchFamily="34" charset="0"/>
              </a:rPr>
              <a:t>O</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  + 6O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a little heat/light         6CO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  6H</a:t>
            </a:r>
            <a:r>
              <a:rPr lang="en-US" sz="2800" baseline="-250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O  +  a lot of heat/light</a:t>
            </a:r>
          </a:p>
        </p:txBody>
      </p:sp>
    </p:spTree>
    <p:extLst>
      <p:ext uri="{BB962C8B-B14F-4D97-AF65-F5344CB8AC3E}">
        <p14:creationId xmlns:p14="http://schemas.microsoft.com/office/powerpoint/2010/main" val="2918773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5538" y="2396970"/>
            <a:ext cx="12287538" cy="2187784"/>
          </a:xfrm>
          <a:prstGeom prst="rect">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661" y="8522"/>
            <a:ext cx="12287538" cy="2234480"/>
          </a:xfrm>
          <a:prstGeom prst="rect">
            <a:avLst/>
          </a:prstGeom>
          <a:solidFill>
            <a:srgbClr val="FB920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73661" y="8522"/>
            <a:ext cx="12415521" cy="2291339"/>
            <a:chOff x="-53693" y="8522"/>
            <a:chExt cx="11693153" cy="2291339"/>
          </a:xfrm>
        </p:grpSpPr>
        <p:grpSp>
          <p:nvGrpSpPr>
            <p:cNvPr id="6" name="Group 5"/>
            <p:cNvGrpSpPr/>
            <p:nvPr/>
          </p:nvGrpSpPr>
          <p:grpSpPr>
            <a:xfrm>
              <a:off x="-53693" y="300909"/>
              <a:ext cx="11693153" cy="1998952"/>
              <a:chOff x="-494511" y="502080"/>
              <a:chExt cx="10185894" cy="1998952"/>
            </a:xfrm>
          </p:grpSpPr>
          <p:grpSp>
            <p:nvGrpSpPr>
              <p:cNvPr id="2" name="Group 1"/>
              <p:cNvGrpSpPr/>
              <p:nvPr/>
            </p:nvGrpSpPr>
            <p:grpSpPr>
              <a:xfrm>
                <a:off x="-494511" y="502080"/>
                <a:ext cx="10185894" cy="861774"/>
                <a:chOff x="-666004" y="4334110"/>
                <a:chExt cx="7330035" cy="1121578"/>
              </a:xfrm>
            </p:grpSpPr>
            <p:sp>
              <p:nvSpPr>
                <p:cNvPr id="3" name="TextBox 4"/>
                <p:cNvSpPr txBox="1"/>
                <p:nvPr/>
              </p:nvSpPr>
              <p:spPr>
                <a:xfrm>
                  <a:off x="-666004" y="4334110"/>
                  <a:ext cx="7330035" cy="1121578"/>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C</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H</a:t>
                  </a:r>
                  <a:r>
                    <a:rPr lang="en-US" sz="2800" baseline="-25000" dirty="0" smtClean="0">
                      <a:latin typeface="Arial" panose="020B0604020202020204" pitchFamily="34" charset="0"/>
                      <a:cs typeface="Arial" panose="020B0604020202020204" pitchFamily="34" charset="0"/>
                    </a:rPr>
                    <a:t>12</a:t>
                  </a:r>
                  <a:r>
                    <a:rPr lang="en-US" sz="2800" dirty="0" smtClean="0">
                      <a:latin typeface="Arial" panose="020B0604020202020204" pitchFamily="34" charset="0"/>
                      <a:cs typeface="Arial" panose="020B0604020202020204" pitchFamily="34" charset="0"/>
                    </a:rPr>
                    <a:t>O</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  + 6O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a little heat/light         6CO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  6H</a:t>
                  </a:r>
                  <a:r>
                    <a:rPr lang="en-US" sz="2800" baseline="-250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O  +  a lot of heat/light</a:t>
                  </a:r>
                </a:p>
              </p:txBody>
            </p:sp>
            <p:cxnSp>
              <p:nvCxnSpPr>
                <p:cNvPr id="4" name="Straight Arrow Connector 3"/>
                <p:cNvCxnSpPr/>
                <p:nvPr/>
              </p:nvCxnSpPr>
              <p:spPr>
                <a:xfrm>
                  <a:off x="2824225" y="5148561"/>
                  <a:ext cx="34957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494511" y="1485369"/>
                <a:ext cx="2199338" cy="1015663"/>
              </a:xfrm>
              <a:prstGeom prst="rect">
                <a:avLst/>
              </a:prstGeom>
              <a:noFill/>
              <a:ln>
                <a:noFill/>
              </a:ln>
            </p:spPr>
            <p:txBody>
              <a:bodyPr wrap="square" rtlCol="0">
                <a:spAutoFit/>
              </a:bodyPr>
              <a:lstStyle/>
              <a:p>
                <a:pPr algn="ctr"/>
                <a:r>
                  <a:rPr lang="en-US" sz="2000" dirty="0">
                    <a:solidFill>
                      <a:srgbClr val="663300"/>
                    </a:solidFill>
                    <a:latin typeface="Arial" panose="020B0604020202020204" pitchFamily="34" charset="0"/>
                    <a:cs typeface="Arial" panose="020B0604020202020204" pitchFamily="34" charset="0"/>
                  </a:rPr>
                  <a:t>&amp; many other </a:t>
                </a:r>
                <a:endParaRPr lang="en-US" sz="2000" dirty="0" smtClean="0">
                  <a:solidFill>
                    <a:srgbClr val="663300"/>
                  </a:solidFill>
                  <a:latin typeface="Arial" panose="020B0604020202020204" pitchFamily="34" charset="0"/>
                  <a:cs typeface="Arial" panose="020B0604020202020204" pitchFamily="34" charset="0"/>
                </a:endParaRPr>
              </a:p>
              <a:p>
                <a:pPr algn="ctr"/>
                <a:r>
                  <a:rPr lang="en-US" sz="2000" dirty="0" smtClean="0">
                    <a:solidFill>
                      <a:srgbClr val="663300"/>
                    </a:solidFill>
                    <a:latin typeface="Arial" panose="020B0604020202020204" pitchFamily="34" charset="0"/>
                    <a:cs typeface="Arial" panose="020B0604020202020204" pitchFamily="34" charset="0"/>
                  </a:rPr>
                  <a:t>C-H </a:t>
                </a:r>
              </a:p>
              <a:p>
                <a:pPr algn="ctr"/>
                <a:r>
                  <a:rPr lang="en-US" sz="2000" dirty="0" smtClean="0">
                    <a:solidFill>
                      <a:srgbClr val="663300"/>
                    </a:solidFill>
                    <a:latin typeface="Arial" panose="020B0604020202020204" pitchFamily="34" charset="0"/>
                    <a:cs typeface="Arial" panose="020B0604020202020204" pitchFamily="34" charset="0"/>
                  </a:rPr>
                  <a:t>combinations</a:t>
                </a:r>
                <a:endParaRPr lang="en-US" sz="2000" dirty="0">
                  <a:solidFill>
                    <a:srgbClr val="663300"/>
                  </a:solidFill>
                  <a:latin typeface="Arial" panose="020B0604020202020204" pitchFamily="34" charset="0"/>
                  <a:cs typeface="Arial" panose="020B0604020202020204" pitchFamily="34" charset="0"/>
                </a:endParaRPr>
              </a:p>
            </p:txBody>
          </p:sp>
        </p:grpSp>
        <p:sp>
          <p:nvSpPr>
            <p:cNvPr id="8" name="TextBox 7"/>
            <p:cNvSpPr txBox="1"/>
            <p:nvPr/>
          </p:nvSpPr>
          <p:spPr>
            <a:xfrm>
              <a:off x="46239" y="8522"/>
              <a:ext cx="293579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Combustion</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grpSp>
      <p:sp>
        <p:nvSpPr>
          <p:cNvPr id="10" name="TextBox 4"/>
          <p:cNvSpPr txBox="1"/>
          <p:nvPr/>
        </p:nvSpPr>
        <p:spPr>
          <a:xfrm>
            <a:off x="32444" y="2840621"/>
            <a:ext cx="12159556"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C</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H</a:t>
            </a:r>
            <a:r>
              <a:rPr lang="en-US" sz="2800" baseline="-25000" dirty="0" smtClean="0">
                <a:latin typeface="Arial" panose="020B0604020202020204" pitchFamily="34" charset="0"/>
                <a:cs typeface="Arial" panose="020B0604020202020204" pitchFamily="34" charset="0"/>
              </a:rPr>
              <a:t>12</a:t>
            </a:r>
            <a:r>
              <a:rPr lang="en-US" sz="2800" dirty="0" smtClean="0">
                <a:latin typeface="Arial" panose="020B0604020202020204" pitchFamily="34" charset="0"/>
                <a:cs typeface="Arial" panose="020B0604020202020204" pitchFamily="34" charset="0"/>
              </a:rPr>
              <a:t>O</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6O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a </a:t>
            </a:r>
            <a:r>
              <a:rPr lang="en-US" sz="2800" dirty="0">
                <a:latin typeface="Arial" panose="020B0604020202020204" pitchFamily="34" charset="0"/>
                <a:cs typeface="Arial" panose="020B0604020202020204" pitchFamily="34" charset="0"/>
              </a:rPr>
              <a:t>little heat/light </a:t>
            </a:r>
            <a:r>
              <a:rPr lang="en-US" sz="2800" dirty="0" smtClean="0">
                <a:latin typeface="Arial" panose="020B0604020202020204" pitchFamily="34" charset="0"/>
                <a:cs typeface="Arial" panose="020B0604020202020204" pitchFamily="34" charset="0"/>
              </a:rPr>
              <a:t>        6CO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  6H</a:t>
            </a:r>
            <a:r>
              <a:rPr lang="en-US" sz="2800" baseline="-250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O  +  a lot of heat/light</a:t>
            </a:r>
          </a:p>
        </p:txBody>
      </p:sp>
      <p:sp>
        <p:nvSpPr>
          <p:cNvPr id="11" name="TextBox 10"/>
          <p:cNvSpPr txBox="1"/>
          <p:nvPr/>
        </p:nvSpPr>
        <p:spPr>
          <a:xfrm>
            <a:off x="32444" y="2747732"/>
            <a:ext cx="2873316"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Respiration</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cxnSp>
        <p:nvCxnSpPr>
          <p:cNvPr id="12" name="Straight Arrow Connector 11"/>
          <p:cNvCxnSpPr/>
          <p:nvPr/>
        </p:nvCxnSpPr>
        <p:spPr>
          <a:xfrm>
            <a:off x="5777575" y="3490862"/>
            <a:ext cx="59210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604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1547" y="4725247"/>
            <a:ext cx="12287538" cy="2135997"/>
          </a:xfrm>
          <a:prstGeom prst="rect">
            <a:avLst/>
          </a:prstGeom>
          <a:solidFill>
            <a:srgbClr val="92D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5538" y="2396970"/>
            <a:ext cx="12287538" cy="2187784"/>
          </a:xfrm>
          <a:prstGeom prst="rect">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661" y="8522"/>
            <a:ext cx="12287538" cy="2234480"/>
          </a:xfrm>
          <a:prstGeom prst="rect">
            <a:avLst/>
          </a:prstGeom>
          <a:solidFill>
            <a:srgbClr val="FB920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73661" y="8522"/>
            <a:ext cx="12415521" cy="2291339"/>
            <a:chOff x="-53693" y="8522"/>
            <a:chExt cx="11693153" cy="2291339"/>
          </a:xfrm>
        </p:grpSpPr>
        <p:grpSp>
          <p:nvGrpSpPr>
            <p:cNvPr id="6" name="Group 5"/>
            <p:cNvGrpSpPr/>
            <p:nvPr/>
          </p:nvGrpSpPr>
          <p:grpSpPr>
            <a:xfrm>
              <a:off x="-53693" y="300909"/>
              <a:ext cx="11693153" cy="1998952"/>
              <a:chOff x="-494511" y="502080"/>
              <a:chExt cx="10185894" cy="1998952"/>
            </a:xfrm>
          </p:grpSpPr>
          <p:grpSp>
            <p:nvGrpSpPr>
              <p:cNvPr id="2" name="Group 1"/>
              <p:cNvGrpSpPr/>
              <p:nvPr/>
            </p:nvGrpSpPr>
            <p:grpSpPr>
              <a:xfrm>
                <a:off x="-494511" y="502080"/>
                <a:ext cx="10185894" cy="861774"/>
                <a:chOff x="-666004" y="4334110"/>
                <a:chExt cx="7330035" cy="1121578"/>
              </a:xfrm>
            </p:grpSpPr>
            <p:sp>
              <p:nvSpPr>
                <p:cNvPr id="3" name="TextBox 4"/>
                <p:cNvSpPr txBox="1"/>
                <p:nvPr/>
              </p:nvSpPr>
              <p:spPr>
                <a:xfrm>
                  <a:off x="-666004" y="4334110"/>
                  <a:ext cx="7330035" cy="1121578"/>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C</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H</a:t>
                  </a:r>
                  <a:r>
                    <a:rPr lang="en-US" sz="2800" baseline="-25000" dirty="0" smtClean="0">
                      <a:latin typeface="Arial" panose="020B0604020202020204" pitchFamily="34" charset="0"/>
                      <a:cs typeface="Arial" panose="020B0604020202020204" pitchFamily="34" charset="0"/>
                    </a:rPr>
                    <a:t>12</a:t>
                  </a:r>
                  <a:r>
                    <a:rPr lang="en-US" sz="2800" dirty="0" smtClean="0">
                      <a:latin typeface="Arial" panose="020B0604020202020204" pitchFamily="34" charset="0"/>
                      <a:cs typeface="Arial" panose="020B0604020202020204" pitchFamily="34" charset="0"/>
                    </a:rPr>
                    <a:t>O</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  + 6O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a little heat/light         6CO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  6H</a:t>
                  </a:r>
                  <a:r>
                    <a:rPr lang="en-US" sz="2800" baseline="-250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O  +  a lot of heat/light</a:t>
                  </a:r>
                </a:p>
              </p:txBody>
            </p:sp>
            <p:cxnSp>
              <p:nvCxnSpPr>
                <p:cNvPr id="4" name="Straight Arrow Connector 3"/>
                <p:cNvCxnSpPr/>
                <p:nvPr/>
              </p:nvCxnSpPr>
              <p:spPr>
                <a:xfrm>
                  <a:off x="2824225" y="5148561"/>
                  <a:ext cx="34957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494511" y="1485369"/>
                <a:ext cx="2199338" cy="1015663"/>
              </a:xfrm>
              <a:prstGeom prst="rect">
                <a:avLst/>
              </a:prstGeom>
              <a:noFill/>
              <a:ln>
                <a:noFill/>
              </a:ln>
            </p:spPr>
            <p:txBody>
              <a:bodyPr wrap="square" rtlCol="0">
                <a:spAutoFit/>
              </a:bodyPr>
              <a:lstStyle/>
              <a:p>
                <a:pPr algn="ctr"/>
                <a:r>
                  <a:rPr lang="en-US" sz="2000" dirty="0">
                    <a:solidFill>
                      <a:srgbClr val="663300"/>
                    </a:solidFill>
                    <a:latin typeface="Arial" panose="020B0604020202020204" pitchFamily="34" charset="0"/>
                    <a:cs typeface="Arial" panose="020B0604020202020204" pitchFamily="34" charset="0"/>
                  </a:rPr>
                  <a:t>&amp; many other </a:t>
                </a:r>
                <a:endParaRPr lang="en-US" sz="2000" dirty="0" smtClean="0">
                  <a:solidFill>
                    <a:srgbClr val="663300"/>
                  </a:solidFill>
                  <a:latin typeface="Arial" panose="020B0604020202020204" pitchFamily="34" charset="0"/>
                  <a:cs typeface="Arial" panose="020B0604020202020204" pitchFamily="34" charset="0"/>
                </a:endParaRPr>
              </a:p>
              <a:p>
                <a:pPr algn="ctr"/>
                <a:r>
                  <a:rPr lang="en-US" sz="2000" dirty="0" smtClean="0">
                    <a:solidFill>
                      <a:srgbClr val="663300"/>
                    </a:solidFill>
                    <a:latin typeface="Arial" panose="020B0604020202020204" pitchFamily="34" charset="0"/>
                    <a:cs typeface="Arial" panose="020B0604020202020204" pitchFamily="34" charset="0"/>
                  </a:rPr>
                  <a:t>C-H </a:t>
                </a:r>
              </a:p>
              <a:p>
                <a:pPr algn="ctr"/>
                <a:r>
                  <a:rPr lang="en-US" sz="2000" dirty="0" smtClean="0">
                    <a:solidFill>
                      <a:srgbClr val="663300"/>
                    </a:solidFill>
                    <a:latin typeface="Arial" panose="020B0604020202020204" pitchFamily="34" charset="0"/>
                    <a:cs typeface="Arial" panose="020B0604020202020204" pitchFamily="34" charset="0"/>
                  </a:rPr>
                  <a:t>combinations</a:t>
                </a:r>
                <a:endParaRPr lang="en-US" sz="2000" dirty="0">
                  <a:solidFill>
                    <a:srgbClr val="663300"/>
                  </a:solidFill>
                  <a:latin typeface="Arial" panose="020B0604020202020204" pitchFamily="34" charset="0"/>
                  <a:cs typeface="Arial" panose="020B0604020202020204" pitchFamily="34" charset="0"/>
                </a:endParaRPr>
              </a:p>
            </p:txBody>
          </p:sp>
        </p:grpSp>
        <p:sp>
          <p:nvSpPr>
            <p:cNvPr id="8" name="TextBox 7"/>
            <p:cNvSpPr txBox="1"/>
            <p:nvPr/>
          </p:nvSpPr>
          <p:spPr>
            <a:xfrm>
              <a:off x="46239" y="8522"/>
              <a:ext cx="2935792"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Combustion</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grpSp>
      <p:sp>
        <p:nvSpPr>
          <p:cNvPr id="10" name="TextBox 4"/>
          <p:cNvSpPr txBox="1"/>
          <p:nvPr/>
        </p:nvSpPr>
        <p:spPr>
          <a:xfrm>
            <a:off x="32444" y="2840621"/>
            <a:ext cx="12159556"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C</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H</a:t>
            </a:r>
            <a:r>
              <a:rPr lang="en-US" sz="2800" baseline="-25000" dirty="0" smtClean="0">
                <a:latin typeface="Arial" panose="020B0604020202020204" pitchFamily="34" charset="0"/>
                <a:cs typeface="Arial" panose="020B0604020202020204" pitchFamily="34" charset="0"/>
              </a:rPr>
              <a:t>12</a:t>
            </a:r>
            <a:r>
              <a:rPr lang="en-US" sz="2800" dirty="0" smtClean="0">
                <a:latin typeface="Arial" panose="020B0604020202020204" pitchFamily="34" charset="0"/>
                <a:cs typeface="Arial" panose="020B0604020202020204" pitchFamily="34" charset="0"/>
              </a:rPr>
              <a:t>O</a:t>
            </a:r>
            <a:r>
              <a:rPr lang="en-US" sz="2800" baseline="-25000" dirty="0" smtClean="0">
                <a:latin typeface="Arial" panose="020B0604020202020204" pitchFamily="34" charset="0"/>
                <a:cs typeface="Arial" panose="020B0604020202020204" pitchFamily="34" charset="0"/>
              </a:rPr>
              <a:t>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6O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a </a:t>
            </a:r>
            <a:r>
              <a:rPr lang="en-US" sz="2800" dirty="0">
                <a:latin typeface="Arial" panose="020B0604020202020204" pitchFamily="34" charset="0"/>
                <a:cs typeface="Arial" panose="020B0604020202020204" pitchFamily="34" charset="0"/>
              </a:rPr>
              <a:t>little heat/light </a:t>
            </a:r>
            <a:r>
              <a:rPr lang="en-US" sz="2800" dirty="0" smtClean="0">
                <a:latin typeface="Arial" panose="020B0604020202020204" pitchFamily="34" charset="0"/>
                <a:cs typeface="Arial" panose="020B0604020202020204" pitchFamily="34" charset="0"/>
              </a:rPr>
              <a:t>        6CO</a:t>
            </a:r>
            <a:r>
              <a:rPr lang="en-US" sz="2800" baseline="-25000" dirty="0" smtClean="0">
                <a:latin typeface="Arial" panose="020B0604020202020204" pitchFamily="34" charset="0"/>
                <a:cs typeface="Arial" panose="020B0604020202020204" pitchFamily="34" charset="0"/>
              </a:rPr>
              <a:t>2  </a:t>
            </a:r>
            <a:r>
              <a:rPr lang="en-US" sz="2800" dirty="0" smtClean="0">
                <a:latin typeface="Arial" panose="020B0604020202020204" pitchFamily="34" charset="0"/>
                <a:cs typeface="Arial" panose="020B0604020202020204" pitchFamily="34" charset="0"/>
              </a:rPr>
              <a:t> +  6H</a:t>
            </a:r>
            <a:r>
              <a:rPr lang="en-US" sz="2800" baseline="-250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O  +  a lot of heat/light</a:t>
            </a:r>
          </a:p>
        </p:txBody>
      </p:sp>
      <p:sp>
        <p:nvSpPr>
          <p:cNvPr id="11" name="TextBox 10"/>
          <p:cNvSpPr txBox="1"/>
          <p:nvPr/>
        </p:nvSpPr>
        <p:spPr>
          <a:xfrm>
            <a:off x="32444" y="2747732"/>
            <a:ext cx="2873316"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Respiration</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cxnSp>
        <p:nvCxnSpPr>
          <p:cNvPr id="12" name="Straight Arrow Connector 11"/>
          <p:cNvCxnSpPr/>
          <p:nvPr/>
        </p:nvCxnSpPr>
        <p:spPr>
          <a:xfrm>
            <a:off x="5777575" y="3490862"/>
            <a:ext cx="59210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160" y="5655769"/>
            <a:ext cx="12213877" cy="523220"/>
          </a:xfrm>
          <a:prstGeom prst="rect">
            <a:avLst/>
          </a:prstGeom>
          <a:noFill/>
        </p:spPr>
        <p:txBody>
          <a:bodyPr wrap="square" rtlCol="0">
            <a:spAutoFit/>
          </a:bodyPr>
          <a:lstStyle/>
          <a:p>
            <a:pPr marL="0" marR="0">
              <a:spcBef>
                <a:spcPts val="0"/>
              </a:spcBef>
              <a:spcAft>
                <a:spcPts val="0"/>
              </a:spcAft>
            </a:pPr>
            <a:r>
              <a:rPr lang="en-US" sz="2800" kern="1200" dirty="0">
                <a:effectLst/>
                <a:latin typeface="Arial" panose="020B0604020202020204" pitchFamily="34" charset="0"/>
                <a:ea typeface="Times New Roman"/>
                <a:cs typeface="Arial" panose="020B0604020202020204" pitchFamily="34" charset="0"/>
              </a:rPr>
              <a:t> </a:t>
            </a:r>
            <a:r>
              <a:rPr lang="en-US" sz="2800" kern="1200" dirty="0" smtClean="0">
                <a:effectLst/>
                <a:latin typeface="Arial" panose="020B0604020202020204" pitchFamily="34" charset="0"/>
                <a:ea typeface="Times New Roman"/>
                <a:cs typeface="Arial" panose="020B0604020202020204" pitchFamily="34" charset="0"/>
              </a:rPr>
              <a:t>6CO</a:t>
            </a:r>
            <a:r>
              <a:rPr lang="en-US" sz="2800" kern="1200" baseline="-25000" dirty="0" smtClean="0">
                <a:effectLst/>
                <a:latin typeface="Arial" panose="020B0604020202020204" pitchFamily="34" charset="0"/>
                <a:ea typeface="Times New Roman"/>
                <a:cs typeface="Arial" panose="020B0604020202020204" pitchFamily="34" charset="0"/>
              </a:rPr>
              <a:t>2       </a:t>
            </a:r>
            <a:r>
              <a:rPr lang="en-US" sz="2800" kern="1200" dirty="0">
                <a:effectLst/>
                <a:latin typeface="Arial" panose="020B0604020202020204" pitchFamily="34" charset="0"/>
                <a:ea typeface="Times New Roman"/>
                <a:cs typeface="Arial" panose="020B0604020202020204" pitchFamily="34" charset="0"/>
              </a:rPr>
              <a:t>+    </a:t>
            </a:r>
            <a:r>
              <a:rPr lang="en-US" sz="2800" kern="1200" dirty="0" smtClean="0">
                <a:effectLst/>
                <a:latin typeface="Arial" panose="020B0604020202020204" pitchFamily="34" charset="0"/>
                <a:ea typeface="Times New Roman"/>
                <a:cs typeface="Arial" panose="020B0604020202020204" pitchFamily="34" charset="0"/>
              </a:rPr>
              <a:t>6H</a:t>
            </a:r>
            <a:r>
              <a:rPr lang="en-US" sz="2800" kern="1200" baseline="-25000" dirty="0" smtClean="0">
                <a:effectLst/>
                <a:latin typeface="Arial" panose="020B0604020202020204" pitchFamily="34" charset="0"/>
                <a:ea typeface="Times New Roman"/>
                <a:cs typeface="Arial" panose="020B0604020202020204" pitchFamily="34" charset="0"/>
              </a:rPr>
              <a:t>2</a:t>
            </a:r>
            <a:r>
              <a:rPr lang="en-US" sz="2800" kern="1200" dirty="0" smtClean="0">
                <a:effectLst/>
                <a:latin typeface="Arial" panose="020B0604020202020204" pitchFamily="34" charset="0"/>
                <a:ea typeface="Times New Roman"/>
                <a:cs typeface="Arial" panose="020B0604020202020204" pitchFamily="34" charset="0"/>
              </a:rPr>
              <a:t>O     </a:t>
            </a:r>
            <a:r>
              <a:rPr lang="en-US" sz="2800" kern="1200" dirty="0">
                <a:effectLst/>
                <a:latin typeface="Arial" panose="020B0604020202020204" pitchFamily="34" charset="0"/>
                <a:ea typeface="Times New Roman"/>
                <a:cs typeface="Arial" panose="020B0604020202020204" pitchFamily="34" charset="0"/>
              </a:rPr>
              <a:t>+   </a:t>
            </a:r>
            <a:r>
              <a:rPr lang="en-US" sz="2800" kern="1200" dirty="0" smtClean="0">
                <a:effectLst/>
                <a:latin typeface="Arial" panose="020B0604020202020204" pitchFamily="34" charset="0"/>
                <a:ea typeface="Times New Roman"/>
                <a:cs typeface="Arial" panose="020B0604020202020204" pitchFamily="34" charset="0"/>
              </a:rPr>
              <a:t>sunlight                       </a:t>
            </a:r>
            <a:r>
              <a:rPr lang="en-US" sz="2800" kern="1200" dirty="0">
                <a:effectLst/>
                <a:latin typeface="Arial" panose="020B0604020202020204" pitchFamily="34" charset="0"/>
                <a:ea typeface="Times New Roman"/>
                <a:cs typeface="Arial" panose="020B0604020202020204" pitchFamily="34" charset="0"/>
              </a:rPr>
              <a:t>C</a:t>
            </a:r>
            <a:r>
              <a:rPr lang="en-US" sz="2800" kern="1200" baseline="-25000" dirty="0">
                <a:effectLst/>
                <a:latin typeface="Arial" panose="020B0604020202020204" pitchFamily="34" charset="0"/>
                <a:ea typeface="Times New Roman"/>
                <a:cs typeface="Arial" panose="020B0604020202020204" pitchFamily="34" charset="0"/>
              </a:rPr>
              <a:t>6</a:t>
            </a:r>
            <a:r>
              <a:rPr lang="en-US" sz="2800" kern="1200" dirty="0">
                <a:effectLst/>
                <a:latin typeface="Arial" panose="020B0604020202020204" pitchFamily="34" charset="0"/>
                <a:ea typeface="Times New Roman"/>
                <a:cs typeface="Arial" panose="020B0604020202020204" pitchFamily="34" charset="0"/>
              </a:rPr>
              <a:t>H</a:t>
            </a:r>
            <a:r>
              <a:rPr lang="en-US" sz="2800" kern="1200" baseline="-25000" dirty="0">
                <a:effectLst/>
                <a:latin typeface="Arial" panose="020B0604020202020204" pitchFamily="34" charset="0"/>
                <a:ea typeface="Times New Roman"/>
                <a:cs typeface="Arial" panose="020B0604020202020204" pitchFamily="34" charset="0"/>
              </a:rPr>
              <a:t>12</a:t>
            </a:r>
            <a:r>
              <a:rPr lang="en-US" sz="2800" kern="1200" dirty="0">
                <a:effectLst/>
                <a:latin typeface="Arial" panose="020B0604020202020204" pitchFamily="34" charset="0"/>
                <a:ea typeface="Times New Roman"/>
                <a:cs typeface="Arial" panose="020B0604020202020204" pitchFamily="34" charset="0"/>
              </a:rPr>
              <a:t>O</a:t>
            </a:r>
            <a:r>
              <a:rPr lang="en-US" sz="2800" kern="1200" baseline="-25000" dirty="0">
                <a:effectLst/>
                <a:latin typeface="Arial" panose="020B0604020202020204" pitchFamily="34" charset="0"/>
                <a:ea typeface="Times New Roman"/>
                <a:cs typeface="Arial" panose="020B0604020202020204" pitchFamily="34" charset="0"/>
              </a:rPr>
              <a:t>6</a:t>
            </a:r>
            <a:r>
              <a:rPr lang="en-US" sz="2800" kern="1200" dirty="0">
                <a:effectLst/>
                <a:latin typeface="Arial" panose="020B0604020202020204" pitchFamily="34" charset="0"/>
                <a:ea typeface="Times New Roman"/>
                <a:cs typeface="Arial" panose="020B0604020202020204" pitchFamily="34" charset="0"/>
              </a:rPr>
              <a:t>  +    6O</a:t>
            </a:r>
            <a:r>
              <a:rPr lang="en-US" sz="2800" kern="1200" baseline="-25000" dirty="0">
                <a:effectLst/>
                <a:latin typeface="Arial" panose="020B0604020202020204" pitchFamily="34" charset="0"/>
                <a:ea typeface="Times New Roman"/>
                <a:cs typeface="Arial" panose="020B0604020202020204" pitchFamily="34" charset="0"/>
              </a:rPr>
              <a:t>2</a:t>
            </a:r>
            <a:endParaRPr lang="en-US" sz="2800" dirty="0">
              <a:effectLst/>
              <a:latin typeface="Arial" panose="020B0604020202020204" pitchFamily="34" charset="0"/>
              <a:ea typeface="Times New Roman"/>
              <a:cs typeface="Arial" panose="020B0604020202020204" pitchFamily="34" charset="0"/>
            </a:endParaRPr>
          </a:p>
        </p:txBody>
      </p:sp>
      <p:sp>
        <p:nvSpPr>
          <p:cNvPr id="14" name="TextBox 13"/>
          <p:cNvSpPr txBox="1"/>
          <p:nvPr/>
        </p:nvSpPr>
        <p:spPr>
          <a:xfrm>
            <a:off x="87418" y="5089484"/>
            <a:ext cx="3149600"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Photosynthesis:</a:t>
            </a:r>
            <a:endParaRPr lang="en-US" sz="2400" b="1" dirty="0">
              <a:latin typeface="Arial" panose="020B0604020202020204" pitchFamily="34" charset="0"/>
              <a:cs typeface="Arial" panose="020B0604020202020204" pitchFamily="34" charset="0"/>
            </a:endParaRPr>
          </a:p>
        </p:txBody>
      </p:sp>
      <p:cxnSp>
        <p:nvCxnSpPr>
          <p:cNvPr id="15" name="Straight Arrow Connector 14"/>
          <p:cNvCxnSpPr/>
          <p:nvPr/>
        </p:nvCxnSpPr>
        <p:spPr>
          <a:xfrm>
            <a:off x="5838045" y="5944918"/>
            <a:ext cx="59210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925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TM03457485[[fn=Mesh]]</Template>
  <TotalTime>839</TotalTime>
  <Words>1193</Words>
  <Application>Microsoft Office PowerPoint</Application>
  <PresentationFormat>Widescreen</PresentationFormat>
  <Paragraphs>120</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Times New Roman</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Abrahamson, Ilana L -FS</dc:creator>
  <cp:lastModifiedBy>Abrahamson, Ilana L -FS</cp:lastModifiedBy>
  <cp:revision>53</cp:revision>
  <dcterms:created xsi:type="dcterms:W3CDTF">2015-12-02T17:17:58Z</dcterms:created>
  <dcterms:modified xsi:type="dcterms:W3CDTF">2016-12-21T23:53:31Z</dcterms:modified>
</cp:coreProperties>
</file>