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91" r:id="rId4"/>
    <p:sldId id="258" r:id="rId5"/>
    <p:sldId id="259" r:id="rId6"/>
    <p:sldId id="260" r:id="rId7"/>
    <p:sldId id="293" r:id="rId8"/>
    <p:sldId id="261" r:id="rId9"/>
    <p:sldId id="294" r:id="rId10"/>
    <p:sldId id="262" r:id="rId11"/>
    <p:sldId id="325" r:id="rId12"/>
    <p:sldId id="323" r:id="rId13"/>
    <p:sldId id="263" r:id="rId14"/>
    <p:sldId id="264" r:id="rId15"/>
    <p:sldId id="297" r:id="rId16"/>
    <p:sldId id="265" r:id="rId17"/>
    <p:sldId id="266" r:id="rId18"/>
    <p:sldId id="312" r:id="rId19"/>
    <p:sldId id="313" r:id="rId20"/>
    <p:sldId id="326" r:id="rId21"/>
    <p:sldId id="271" r:id="rId22"/>
    <p:sldId id="272" r:id="rId23"/>
    <p:sldId id="273" r:id="rId24"/>
    <p:sldId id="308" r:id="rId25"/>
    <p:sldId id="310" r:id="rId26"/>
    <p:sldId id="274" r:id="rId27"/>
    <p:sldId id="327" r:id="rId28"/>
    <p:sldId id="317" r:id="rId29"/>
    <p:sldId id="318" r:id="rId30"/>
    <p:sldId id="284" r:id="rId31"/>
    <p:sldId id="277" r:id="rId32"/>
    <p:sldId id="280" r:id="rId33"/>
    <p:sldId id="321" r:id="rId34"/>
    <p:sldId id="31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5" autoAdjust="0"/>
    <p:restoredTop sz="93842" autoAdjust="0"/>
  </p:normalViewPr>
  <p:slideViewPr>
    <p:cSldViewPr snapToGrid="0">
      <p:cViewPr>
        <p:scale>
          <a:sx n="50" d="100"/>
          <a:sy n="50" d="100"/>
        </p:scale>
        <p:origin x="1196" y="32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EC5FD-60DF-46CC-B8B8-611356DBEF11}" type="datetimeFigureOut">
              <a:rPr lang="en-US" smtClean="0"/>
              <a:t>8/25/2023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3CBC8-5290-4CCA-8A2B-A847249AE22A}" type="slidenum">
              <a:rPr lang="en-US" smtClean="0"/>
              <a:t>‹#›</a:t>
            </a:fld>
            <a:endParaRPr lang="en-US"/>
          </a:p>
        </p:txBody>
      </p:sp>
    </p:spTree>
    <p:extLst>
      <p:ext uri="{BB962C8B-B14F-4D97-AF65-F5344CB8AC3E}">
        <p14:creationId xmlns:p14="http://schemas.microsoft.com/office/powerpoint/2010/main" val="10818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LPvn9qhVFb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eather.gov/pqr/win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Look at these headlines. All of them are related to the 2017 “fire season” in western Montana, when dozens of large fires were burning and pumping smoke into the mountain valleys.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Smoke from wildland fires can be a tremendous problem for western communities. Let’s learn how something this serious can occur, and then we’ll think about what can be done about 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1</a:t>
            </a:fld>
            <a:endParaRPr lang="en-US"/>
          </a:p>
        </p:txBody>
      </p:sp>
    </p:spTree>
    <p:extLst>
      <p:ext uri="{BB962C8B-B14F-4D97-AF65-F5344CB8AC3E}">
        <p14:creationId xmlns:p14="http://schemas.microsoft.com/office/powerpoint/2010/main" val="295140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use this 3-dimensional graph to answer that question. What are the axes? Read the dates from the front corner (7/19) to the back left corner (9/14). Read the hour of the day from the front corner (midnight) to the back right corner (23:00).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vertical axis shows the temperature at a particular date and time. The colors on this 3-dimensional “surface” help us read the vertical axis. They use the same general colors that were used in the last slide: gray tones for cool, red tones for warm to hot. Can you find an especially cold time? Sometime around August 20, there’s a dark gray patch in the early morning; that must have been below 40. What time of day is usually hottest? Around 16:00, give or take a couple of hours. [</a:t>
            </a:r>
            <a:r>
              <a:rPr lang="en-US" sz="1200" b="1" kern="1200" dirty="0">
                <a:solidFill>
                  <a:schemeClr val="tx1"/>
                </a:solidFill>
                <a:effectLst/>
                <a:latin typeface="+mn-lt"/>
                <a:ea typeface="+mn-ea"/>
                <a:cs typeface="+mn-cs"/>
              </a:rPr>
              <a:t>Tab 3. </a:t>
            </a:r>
            <a:r>
              <a:rPr lang="en-US" sz="1200" b="1" kern="1200" dirty="0" err="1">
                <a:solidFill>
                  <a:schemeClr val="tx1"/>
                </a:solidFill>
                <a:effectLst/>
                <a:latin typeface="+mn-lt"/>
                <a:ea typeface="+mn-ea"/>
                <a:cs typeface="+mn-cs"/>
              </a:rPr>
              <a:t>SeeleyAirptTemp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10</a:t>
            </a:fld>
            <a:endParaRPr lang="en-US"/>
          </a:p>
        </p:txBody>
      </p:sp>
    </p:spTree>
    <p:extLst>
      <p:ext uri="{BB962C8B-B14F-4D97-AF65-F5344CB8AC3E}">
        <p14:creationId xmlns:p14="http://schemas.microsoft.com/office/powerpoint/2010/main" val="354337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rotate the graph so we can look at it from above. Then we can pinpoint the cold periods more easily. We can read it like a topographic map, where dark gray shows the coldest temperatures and bright red shows the hottest. Identify the cold periods. There are several cold (dark gray) patches in the early mornings between August 14 and September 19.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Can you find a couple of days when the temperature never reached 80 </a:t>
            </a:r>
            <a:r>
              <a:rPr lang="en-US" sz="1200" kern="1200" baseline="30000" dirty="0" err="1">
                <a:solidFill>
                  <a:schemeClr val="tx1"/>
                </a:solidFill>
                <a:effectLst/>
                <a:latin typeface="+mn-lt"/>
                <a:ea typeface="+mn-ea"/>
                <a:cs typeface="+mn-cs"/>
              </a:rPr>
              <a:t>o</a:t>
            </a:r>
            <a:r>
              <a:rPr lang="en-US" sz="1200" kern="1200" dirty="0" err="1">
                <a:solidFill>
                  <a:schemeClr val="tx1"/>
                </a:solidFill>
                <a:effectLst/>
                <a:latin typeface="+mn-lt"/>
                <a:ea typeface="+mn-ea"/>
                <a:cs typeface="+mn-cs"/>
              </a:rPr>
              <a:t>F</a:t>
            </a:r>
            <a:r>
              <a:rPr lang="en-US" sz="1200" kern="1200" dirty="0">
                <a:solidFill>
                  <a:schemeClr val="tx1"/>
                </a:solidFill>
                <a:effectLst/>
                <a:latin typeface="+mn-lt"/>
                <a:ea typeface="+mn-ea"/>
                <a:cs typeface="+mn-cs"/>
              </a:rPr>
              <a:t>? August 5, August 13-14, and the last two days recorded, September 13-14. The color for these days is pink but there’s no red. [</a:t>
            </a:r>
            <a:r>
              <a:rPr lang="en-US" sz="1200" b="1" kern="1200" dirty="0">
                <a:solidFill>
                  <a:schemeClr val="tx1"/>
                </a:solidFill>
                <a:effectLst/>
                <a:latin typeface="+mn-lt"/>
                <a:ea typeface="+mn-ea"/>
                <a:cs typeface="+mn-cs"/>
              </a:rPr>
              <a:t>Tab 3. </a:t>
            </a:r>
            <a:r>
              <a:rPr lang="en-US" sz="1200" b="1" kern="1200" dirty="0" err="1">
                <a:solidFill>
                  <a:schemeClr val="tx1"/>
                </a:solidFill>
                <a:effectLst/>
                <a:latin typeface="+mn-lt"/>
                <a:ea typeface="+mn-ea"/>
                <a:cs typeface="+mn-cs"/>
              </a:rPr>
              <a:t>SeeleyAirptTemp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11</a:t>
            </a:fld>
            <a:endParaRPr lang="en-US"/>
          </a:p>
        </p:txBody>
      </p:sp>
    </p:spTree>
    <p:extLst>
      <p:ext uri="{BB962C8B-B14F-4D97-AF65-F5344CB8AC3E}">
        <p14:creationId xmlns:p14="http://schemas.microsoft.com/office/powerpoint/2010/main" val="241323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a:t>
            </a:r>
            <a:r>
              <a:rPr lang="en-US" sz="1200" kern="1200" dirty="0">
                <a:solidFill>
                  <a:schemeClr val="tx1"/>
                </a:solidFill>
                <a:effectLst/>
                <a:latin typeface="+mn-lt"/>
                <a:ea typeface="+mn-ea"/>
                <a:cs typeface="+mn-cs"/>
              </a:rPr>
              <a:t>see how the temperature graphs that we looked at earlier – the ones that show temperature patterns on 3 Mondays - are just 1-day “slices” from this whole surface? [</a:t>
            </a:r>
            <a:r>
              <a:rPr lang="en-US" sz="1200" b="1" kern="1200" dirty="0">
                <a:solidFill>
                  <a:schemeClr val="tx1"/>
                </a:solidFill>
                <a:effectLst/>
                <a:latin typeface="+mn-lt"/>
                <a:ea typeface="+mn-ea"/>
                <a:cs typeface="+mn-cs"/>
              </a:rPr>
              <a:t>Tab 3. </a:t>
            </a:r>
            <a:r>
              <a:rPr lang="en-US" sz="1200" b="1" kern="1200" dirty="0" err="1">
                <a:solidFill>
                  <a:schemeClr val="tx1"/>
                </a:solidFill>
                <a:effectLst/>
                <a:latin typeface="+mn-lt"/>
                <a:ea typeface="+mn-ea"/>
                <a:cs typeface="+mn-cs"/>
              </a:rPr>
              <a:t>SeeleyAirptTemp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12</a:t>
            </a:fld>
            <a:endParaRPr lang="en-US"/>
          </a:p>
        </p:txBody>
      </p:sp>
    </p:spTree>
    <p:extLst>
      <p:ext uri="{BB962C8B-B14F-4D97-AF65-F5344CB8AC3E}">
        <p14:creationId xmlns:p14="http://schemas.microsoft.com/office/powerpoint/2010/main" val="208351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is the heating-cooling pattern so strong? Use what you know from our study of heat transfer (</a:t>
            </a:r>
            <a:r>
              <a:rPr lang="en-US" sz="1200" b="1" kern="1200" dirty="0">
                <a:solidFill>
                  <a:schemeClr val="tx1"/>
                </a:solidFill>
                <a:effectLst/>
                <a:latin typeface="+mn-lt"/>
                <a:ea typeface="+mn-ea"/>
                <a:cs typeface="+mn-cs"/>
              </a:rPr>
              <a:t>Activity H04</a:t>
            </a:r>
            <a:r>
              <a:rPr lang="en-US" sz="1200" kern="1200" dirty="0">
                <a:solidFill>
                  <a:schemeClr val="tx1"/>
                </a:solidFill>
                <a:effectLst/>
                <a:latin typeface="+mn-lt"/>
                <a:ea typeface="+mn-ea"/>
                <a:cs typeface="+mn-cs"/>
              </a:rPr>
              <a:t>) to explain. The pattern is caused by convection.</a:t>
            </a:r>
            <a:r>
              <a:rPr lang="en-US" sz="1200" b="1" kern="1200" dirty="0">
                <a:solidFill>
                  <a:schemeClr val="tx1"/>
                </a:solidFill>
                <a:effectLst/>
                <a:latin typeface="+mn-lt"/>
                <a:ea typeface="+mn-ea"/>
                <a:cs typeface="+mn-cs"/>
              </a:rPr>
              <a:t> R</a:t>
            </a:r>
            <a:r>
              <a:rPr lang="en-US" sz="1200" kern="1200" dirty="0">
                <a:solidFill>
                  <a:schemeClr val="tx1"/>
                </a:solidFill>
                <a:effectLst/>
                <a:latin typeface="+mn-lt"/>
                <a:ea typeface="+mn-ea"/>
                <a:cs typeface="+mn-cs"/>
              </a:rPr>
              <a:t>adiation from the sun warms the earth during the day, and the warm earth transfers energy to the air lying on top of it. As the surface air is heated, it expands, becoming less dense, and therefore it rises until it reaches an elevation where its density (temperature) is the same as that of the surrounding air. If the air is dry, the temperature falls about 1°C for every 100-meter rise in altitude. </a:t>
            </a:r>
          </a:p>
        </p:txBody>
      </p:sp>
      <p:sp>
        <p:nvSpPr>
          <p:cNvPr id="4" name="Slide Number Placeholder 3"/>
          <p:cNvSpPr>
            <a:spLocks noGrp="1"/>
          </p:cNvSpPr>
          <p:nvPr>
            <p:ph type="sldNum" sz="quarter" idx="5"/>
          </p:nvPr>
        </p:nvSpPr>
        <p:spPr/>
        <p:txBody>
          <a:bodyPr/>
          <a:lstStyle/>
          <a:p>
            <a:fld id="{2923CBC8-5290-4CCA-8A2B-A847249AE22A}" type="slidenum">
              <a:rPr lang="en-US" smtClean="0"/>
              <a:t>13</a:t>
            </a:fld>
            <a:endParaRPr lang="en-US"/>
          </a:p>
        </p:txBody>
      </p:sp>
    </p:spTree>
    <p:extLst>
      <p:ext uri="{BB962C8B-B14F-4D97-AF65-F5344CB8AC3E}">
        <p14:creationId xmlns:p14="http://schemas.microsoft.com/office/powerpoint/2010/main" val="343810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Would you expect the same temperature pattern on a mountaintop?  The pattern of cool nights and warm days should be similar. However, because air cools as it rises (discussed in the previous slide), mountain tops tend to be cooler than valleys on hot summer days.  Sketch it on a graph. </a:t>
            </a: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14</a:t>
            </a:fld>
            <a:endParaRPr lang="en-US"/>
          </a:p>
        </p:txBody>
      </p:sp>
    </p:spTree>
    <p:extLst>
      <p:ext uri="{BB962C8B-B14F-4D97-AF65-F5344CB8AC3E}">
        <p14:creationId xmlns:p14="http://schemas.microsoft.com/office/powerpoint/2010/main" val="3827918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the temperature patterns from Point 6 for the same 3 Mondays we looked at earlier. Ask: Do the data support your predictions? Explain why or why not. Yes, they probably do… Do you think the pattern was consistent throughout the “fire season” – when the Rice Ridge Fire and many others were burning in the region? Let’s see. [</a:t>
            </a:r>
            <a:r>
              <a:rPr lang="en-US" sz="1200" b="1" kern="1200" dirty="0">
                <a:solidFill>
                  <a:schemeClr val="tx1"/>
                </a:solidFill>
                <a:effectLst/>
                <a:latin typeface="+mn-lt"/>
                <a:ea typeface="+mn-ea"/>
                <a:cs typeface="+mn-cs"/>
              </a:rPr>
              <a:t>Tab 1. Interactive plot 1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15</a:t>
            </a:fld>
            <a:endParaRPr lang="en-US"/>
          </a:p>
        </p:txBody>
      </p:sp>
    </p:spTree>
    <p:extLst>
      <p:ext uri="{BB962C8B-B14F-4D97-AF65-F5344CB8AC3E}">
        <p14:creationId xmlns:p14="http://schemas.microsoft.com/office/powerpoint/2010/main" val="163743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temperature data from the mountain top – Point 6 - throughout the fire season. Is this what you expected? Do you see any surprises? The cooler-nights, warmer-days pattern is as expected. The fact that the mountain top doesn’t get as hot as the valley bottom in the afternoons is as expected. It may be surprising – or not noticed - that the daily range of temperatures on the mountain top is less than in the valley bottom. [It’s ok if it’s not noticed, since it will come up soon. Data are in </a:t>
            </a:r>
            <a:r>
              <a:rPr lang="en-US" sz="1200" b="1" kern="1200" dirty="0">
                <a:solidFill>
                  <a:schemeClr val="tx1"/>
                </a:solidFill>
                <a:effectLst/>
                <a:latin typeface="+mn-lt"/>
                <a:ea typeface="+mn-ea"/>
                <a:cs typeface="+mn-cs"/>
              </a:rPr>
              <a:t>Tab 4. Point6Temp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16</a:t>
            </a:fld>
            <a:endParaRPr lang="en-US"/>
          </a:p>
        </p:txBody>
      </p:sp>
    </p:spTree>
    <p:extLst>
      <p:ext uri="{BB962C8B-B14F-4D97-AF65-F5344CB8AC3E}">
        <p14:creationId xmlns:p14="http://schemas.microsoft.com/office/powerpoint/2010/main" val="1699919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are the temperature patterns at the mountain top (Point 6) and the valley bottom (Seeley Lake) related? These graphs show temperatures at the valley-bottom Seeley Lake Airport (solid black line with squares) and high-elevation Point 6 (dashed black line with triangles) for the same 3 Mondays we’ve been looking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 you notice about these data? Hint (if needed): Look at the morning hours. For a fairly long time almost every night through morning, Point 6 is actually warmer than the Airport – even though it is almost 3800 feet higher in elevation. This event – when high elevations are warmer than low ones – is called an “inversion.” How consistent do you think this inversion pattern is throughout the season? [</a:t>
            </a:r>
            <a:r>
              <a:rPr lang="en-US" sz="1200" b="1" kern="1200" dirty="0">
                <a:solidFill>
                  <a:schemeClr val="tx1"/>
                </a:solidFill>
                <a:effectLst/>
                <a:latin typeface="+mn-lt"/>
                <a:ea typeface="+mn-ea"/>
                <a:cs typeface="+mn-cs"/>
              </a:rPr>
              <a:t>Tab 1. Interactive plot 1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17</a:t>
            </a:fld>
            <a:endParaRPr lang="en-US"/>
          </a:p>
        </p:txBody>
      </p:sp>
    </p:spTree>
    <p:extLst>
      <p:ext uri="{BB962C8B-B14F-4D97-AF65-F5344CB8AC3E}">
        <p14:creationId xmlns:p14="http://schemas.microsoft.com/office/powerpoint/2010/main" val="571503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the temperature data from both elevations. The legend at the bottom refers to both graphs. (Review: Gray tones show cooler temperatures, and reddish tones show warmer temperatures.) Is the inversion pattern consistent? Yes. The lowest temperatures occurred in the valley bottom (Seeley Lake) during the night and early morning. The dark gray patches show that Seeley Lake was often colder than the mountain top (Point 6) at night. The opposite was true in the afternoons and evenings: The highest temperatures (lots of bright red) occurred at Seeley Lake, while the Point 6 temperatures were cooler (pinkish but very little red). [Top: </a:t>
            </a:r>
            <a:r>
              <a:rPr lang="en-US" sz="1200" b="1" kern="1200" dirty="0">
                <a:solidFill>
                  <a:schemeClr val="tx1"/>
                </a:solidFill>
                <a:effectLst/>
                <a:latin typeface="+mn-lt"/>
                <a:ea typeface="+mn-ea"/>
                <a:cs typeface="+mn-cs"/>
              </a:rPr>
              <a:t>Tab 4. Point6Temp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 </a:t>
            </a:r>
            <a:r>
              <a:rPr lang="en-US" sz="1200" kern="1200" dirty="0">
                <a:solidFill>
                  <a:schemeClr val="tx1"/>
                </a:solidFill>
                <a:effectLst/>
                <a:latin typeface="+mn-lt"/>
                <a:ea typeface="+mn-ea"/>
                <a:cs typeface="+mn-cs"/>
              </a:rPr>
              <a:t>Bottom: </a:t>
            </a:r>
            <a:r>
              <a:rPr lang="en-US" sz="1200" b="1" kern="1200" dirty="0">
                <a:solidFill>
                  <a:schemeClr val="tx1"/>
                </a:solidFill>
                <a:effectLst/>
                <a:latin typeface="+mn-lt"/>
                <a:ea typeface="+mn-ea"/>
                <a:cs typeface="+mn-cs"/>
              </a:rPr>
              <a:t>Tab 3. </a:t>
            </a:r>
            <a:r>
              <a:rPr lang="en-US" sz="1200" b="1" kern="1200" dirty="0" err="1">
                <a:solidFill>
                  <a:schemeClr val="tx1"/>
                </a:solidFill>
                <a:effectLst/>
                <a:latin typeface="+mn-lt"/>
                <a:ea typeface="+mn-ea"/>
                <a:cs typeface="+mn-cs"/>
              </a:rPr>
              <a:t>SeeleyAirptTemp</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923CBC8-5290-4CCA-8A2B-A847249AE22A}" type="slidenum">
              <a:rPr lang="en-US" smtClean="0"/>
              <a:t>18</a:t>
            </a:fld>
            <a:endParaRPr lang="en-US"/>
          </a:p>
        </p:txBody>
      </p:sp>
    </p:spTree>
    <p:extLst>
      <p:ext uri="{BB962C8B-B14F-4D97-AF65-F5344CB8AC3E}">
        <p14:creationId xmlns:p14="http://schemas.microsoft.com/office/powerpoint/2010/main" val="235503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do the same comparison mathematically by subtracting every data point on the Seeley Lake graph from every data point on the Point 6 graph.</a:t>
            </a:r>
          </a:p>
        </p:txBody>
      </p:sp>
      <p:sp>
        <p:nvSpPr>
          <p:cNvPr id="4" name="Slide Number Placeholder 3"/>
          <p:cNvSpPr>
            <a:spLocks noGrp="1"/>
          </p:cNvSpPr>
          <p:nvPr>
            <p:ph type="sldNum" sz="quarter" idx="5"/>
          </p:nvPr>
        </p:nvSpPr>
        <p:spPr/>
        <p:txBody>
          <a:bodyPr/>
          <a:lstStyle/>
          <a:p>
            <a:fld id="{2923CBC8-5290-4CCA-8A2B-A847249AE22A}" type="slidenum">
              <a:rPr lang="en-US" smtClean="0"/>
              <a:t>19</a:t>
            </a:fld>
            <a:endParaRPr lang="en-US"/>
          </a:p>
        </p:txBody>
      </p:sp>
    </p:spTree>
    <p:extLst>
      <p:ext uri="{BB962C8B-B14F-4D97-AF65-F5344CB8AC3E}">
        <p14:creationId xmlns:p14="http://schemas.microsoft.com/office/powerpoint/2010/main" val="2500767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study the weather and smoke from the fire that triggered those particular headlines – the Rice Ridge Fire. The fire was started by lightning on July 24, 2017, just a few miles from the little town of Seeley Lake, Montana (population 1,659). Seeley Lake is in a very appealing location: It is in a deep mountain valley alongside a beautiful, clear lake. The downtown has a charming rural feel. The area has plenty of wildlife, hunting opportunities, and snow sports. It also has a thriving, progressive lumber mill. The photo on the right shows Seeley Lake’s main street on an ordinary day in late winter.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2</a:t>
            </a:fld>
            <a:endParaRPr lang="en-US"/>
          </a:p>
        </p:txBody>
      </p:sp>
    </p:spTree>
    <p:extLst>
      <p:ext uri="{BB962C8B-B14F-4D97-AF65-F5344CB8AC3E}">
        <p14:creationId xmlns:p14="http://schemas.microsoft.com/office/powerpoint/2010/main" val="408478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result – a new graph that shows the subtraction “answers”. Study the legend – what do the colors mean? </a:t>
            </a:r>
            <a:r>
              <a:rPr lang="en-US" sz="1200" kern="1200" dirty="0" err="1">
                <a:solidFill>
                  <a:schemeClr val="tx1"/>
                </a:solidFill>
                <a:effectLst/>
                <a:latin typeface="+mn-lt"/>
                <a:ea typeface="+mn-ea"/>
                <a:cs typeface="+mn-cs"/>
              </a:rPr>
              <a:t>Orangeish</a:t>
            </a:r>
            <a:r>
              <a:rPr lang="en-US" sz="1200" kern="1200" dirty="0">
                <a:solidFill>
                  <a:schemeClr val="tx1"/>
                </a:solidFill>
                <a:effectLst/>
                <a:latin typeface="+mn-lt"/>
                <a:ea typeface="+mn-ea"/>
                <a:cs typeface="+mn-cs"/>
              </a:rPr>
              <a:t> colors show positive differences, when Point 6 (the mountain top) was warmer than Seeley Lake (the valley bottom), and thus </a:t>
            </a:r>
            <a:r>
              <a:rPr lang="en-US" sz="1200" kern="1200" dirty="0" err="1">
                <a:solidFill>
                  <a:schemeClr val="tx1"/>
                </a:solidFill>
                <a:effectLst/>
                <a:latin typeface="+mn-lt"/>
                <a:ea typeface="+mn-ea"/>
                <a:cs typeface="+mn-cs"/>
              </a:rPr>
              <a:t>orangeish</a:t>
            </a:r>
            <a:r>
              <a:rPr lang="en-US" sz="1200" kern="1200" dirty="0">
                <a:solidFill>
                  <a:schemeClr val="tx1"/>
                </a:solidFill>
                <a:effectLst/>
                <a:latin typeface="+mn-lt"/>
                <a:ea typeface="+mn-ea"/>
                <a:cs typeface="+mn-cs"/>
              </a:rPr>
              <a:t> colors mean there was an inversion. Blue colors show negative differences, when Point 6 was cooler than Seeley Lake. Thus blue means there was no inversion.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Describe the pattern in the data: Inversions (when Point 6 was warmer – </a:t>
            </a:r>
            <a:r>
              <a:rPr lang="en-US" sz="1200" kern="1200" dirty="0" err="1">
                <a:solidFill>
                  <a:schemeClr val="tx1"/>
                </a:solidFill>
                <a:effectLst/>
                <a:latin typeface="+mn-lt"/>
                <a:ea typeface="+mn-ea"/>
                <a:cs typeface="+mn-cs"/>
              </a:rPr>
              <a:t>orangeish</a:t>
            </a:r>
            <a:r>
              <a:rPr lang="en-US" sz="1200" kern="1200" dirty="0">
                <a:solidFill>
                  <a:schemeClr val="tx1"/>
                </a:solidFill>
                <a:effectLst/>
                <a:latin typeface="+mn-lt"/>
                <a:ea typeface="+mn-ea"/>
                <a:cs typeface="+mn-cs"/>
              </a:rPr>
              <a:t> colors) occurred consistently between approximately midnight and 08:00. Non-inversions (when Seeley Lake was warmer – bluish colors) occurred consistently from late morning until about 22:00. Is the pattern of nighttime inversions and daytime non-inversions (also called “mixing” or “ventilation”) consistent throughout the fire season? Yes! [Top: </a:t>
            </a:r>
            <a:r>
              <a:rPr lang="en-US" sz="1200" b="1" kern="1200" dirty="0">
                <a:solidFill>
                  <a:schemeClr val="tx1"/>
                </a:solidFill>
                <a:effectLst/>
                <a:latin typeface="+mn-lt"/>
                <a:ea typeface="+mn-ea"/>
                <a:cs typeface="+mn-cs"/>
              </a:rPr>
              <a:t>Tab 4. Point6Temp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 </a:t>
            </a:r>
            <a:r>
              <a:rPr lang="en-US" sz="1200" kern="1200" dirty="0">
                <a:solidFill>
                  <a:schemeClr val="tx1"/>
                </a:solidFill>
                <a:effectLst/>
                <a:latin typeface="+mn-lt"/>
                <a:ea typeface="+mn-ea"/>
                <a:cs typeface="+mn-cs"/>
              </a:rPr>
              <a:t>Bottom: </a:t>
            </a:r>
            <a:r>
              <a:rPr lang="en-US" sz="1200" b="1" kern="1200" dirty="0">
                <a:solidFill>
                  <a:schemeClr val="tx1"/>
                </a:solidFill>
                <a:effectLst/>
                <a:latin typeface="+mn-lt"/>
                <a:ea typeface="+mn-ea"/>
                <a:cs typeface="+mn-cs"/>
              </a:rPr>
              <a:t>Tab 3. </a:t>
            </a:r>
            <a:r>
              <a:rPr lang="en-US" sz="1200" b="1" kern="1200" dirty="0" err="1">
                <a:solidFill>
                  <a:schemeClr val="tx1"/>
                </a:solidFill>
                <a:effectLst/>
                <a:latin typeface="+mn-lt"/>
                <a:ea typeface="+mn-ea"/>
                <a:cs typeface="+mn-cs"/>
              </a:rPr>
              <a:t>SeeleyAirptTemp</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Right: </a:t>
            </a:r>
            <a:r>
              <a:rPr lang="en-US" sz="1200" b="1" kern="1200" dirty="0">
                <a:solidFill>
                  <a:schemeClr val="tx1"/>
                </a:solidFill>
                <a:effectLst/>
                <a:latin typeface="+mn-lt"/>
                <a:ea typeface="+mn-ea"/>
                <a:cs typeface="+mn-cs"/>
              </a:rPr>
              <a:t>Tab5. Point6-SeeleyAirport.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20</a:t>
            </a:fld>
            <a:endParaRPr lang="en-US"/>
          </a:p>
        </p:txBody>
      </p:sp>
    </p:spTree>
    <p:extLst>
      <p:ext uri="{BB962C8B-B14F-4D97-AF65-F5344CB8AC3E}">
        <p14:creationId xmlns:p14="http://schemas.microsoft.com/office/powerpoint/2010/main" val="896921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Inversions have some interesting effects. Let’s look at a demonstration of actual inversions on a miniature scale.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Either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 the link (upper-left photo) for a 2:49-minute YouTube video (</a:t>
            </a:r>
            <a:r>
              <a:rPr lang="en-US" sz="1200" u="sng" kern="1200" dirty="0">
                <a:solidFill>
                  <a:schemeClr val="tx1"/>
                </a:solidFill>
                <a:effectLst/>
                <a:latin typeface="+mn-lt"/>
                <a:ea typeface="+mn-ea"/>
                <a:cs typeface="+mn-cs"/>
                <a:hlinkClick r:id="rId3"/>
              </a:rPr>
              <a:t>https://www.youtube.com/watch?v=LPvn9qhVFbM</a:t>
            </a:r>
            <a:r>
              <a:rPr lang="en-US" sz="1200" kern="1200" dirty="0">
                <a:solidFill>
                  <a:schemeClr val="tx1"/>
                </a:solidFill>
                <a:effectLst/>
                <a:latin typeface="+mn-lt"/>
                <a:ea typeface="+mn-ea"/>
                <a:cs typeface="+mn-cs"/>
              </a:rPr>
              <a:t>) about inversions from “Steve Spangler Science” in Denver, CO. The video is about winter air quality in Denver, , CO. The video is about winter air quality in Denver, but the principles apply perfectly to smoke dispersion from wildland fires… </a:t>
            </a:r>
            <a:r>
              <a:rPr lang="en-US" sz="1200" u="sng"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 demonstration yourself. Use the instructions described in </a:t>
            </a:r>
            <a:r>
              <a:rPr lang="en-US" sz="1200" b="1" kern="1200" dirty="0">
                <a:solidFill>
                  <a:schemeClr val="tx1"/>
                </a:solidFill>
                <a:effectLst/>
                <a:latin typeface="+mn-lt"/>
                <a:ea typeface="+mn-ea"/>
                <a:cs typeface="+mn-cs"/>
              </a:rPr>
              <a:t>H11_InversionDemonstration_Boiling-vs-Ice.pdf</a:t>
            </a:r>
            <a:r>
              <a:rPr lang="en-US" sz="1200" kern="1200" dirty="0">
                <a:solidFill>
                  <a:schemeClr val="tx1"/>
                </a:solidFill>
                <a:effectLst/>
                <a:latin typeface="+mn-lt"/>
                <a:ea typeface="+mn-ea"/>
                <a:cs typeface="+mn-cs"/>
              </a:rPr>
              <a:t>, which uses temperature measurements and observations of air stability/turbulence above containers of near-freezing water and near-boiling water to illustrate inversions.</a:t>
            </a:r>
          </a:p>
        </p:txBody>
      </p:sp>
      <p:sp>
        <p:nvSpPr>
          <p:cNvPr id="4" name="Slide Number Placeholder 3"/>
          <p:cNvSpPr>
            <a:spLocks noGrp="1"/>
          </p:cNvSpPr>
          <p:nvPr>
            <p:ph type="sldNum" sz="quarter" idx="5"/>
          </p:nvPr>
        </p:nvSpPr>
        <p:spPr/>
        <p:txBody>
          <a:bodyPr/>
          <a:lstStyle/>
          <a:p>
            <a:fld id="{2923CBC8-5290-4CCA-8A2B-A847249AE22A}" type="slidenum">
              <a:rPr lang="en-US" smtClean="0"/>
              <a:t>21</a:t>
            </a:fld>
            <a:endParaRPr lang="en-US"/>
          </a:p>
        </p:txBody>
      </p:sp>
    </p:spTree>
    <p:extLst>
      <p:ext uri="{BB962C8B-B14F-4D97-AF65-F5344CB8AC3E}">
        <p14:creationId xmlns:p14="http://schemas.microsoft.com/office/powerpoint/2010/main" val="222903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do inversions occur? Use what you know about the earth, the sun, and gravity to explain. As we saw in an earlier slide, air in the valley bottom rises due to convection. It stops rising when it reaches the same temperature (density) as the air around it. But cool air is denser than warm air, and denser (heavier) stuff tends to flow downhill due to gravity. So while convection is lifting air upward during the day, cooler air from above is flowing into the valley to replace it. During the daytime, that cool air is in turn heated and rises. Meteorologists say a lot of “mixing” or “ventilation” occurs during the day, and the rising air can be quite turbulent.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How would you expect that turbulence to affect fire behavior and the use of aircraft to manage fires? Expect more rapid fire spread, possibly in any direction. Expect increased danger for aircraft or conditions that are too turbulent for flying.</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22</a:t>
            </a:fld>
            <a:endParaRPr lang="en-US"/>
          </a:p>
        </p:txBody>
      </p:sp>
    </p:spTree>
    <p:extLst>
      <p:ext uri="{BB962C8B-B14F-4D97-AF65-F5344CB8AC3E}">
        <p14:creationId xmlns:p14="http://schemas.microsoft.com/office/powerpoint/2010/main" val="3214823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night, convection slows down and may even stop. The wind might be strong and gusty in the evening, but it usually slows down right at sunset. The cool (dense) air from above does not stop moving though. It continues to sink into the valley. Without the sun’s warmth, mountaintop air cools quickly and increases the downhill flow. Throughout the night, this cool air pools in the valley bottom, causing an inversion. The layer of cool air gradually displaces the warm air. It lifts the warm air just as you lift your blankets when you crawl into bed. The layer of warm air above the valley bottom is called the “thermal belt”. Mixing and turbulence continue in the thermal belt, but – because of the inversion - the air at the valley bottom accumulates and stays put until it can be heated up in the morning. Meteorologists say the valley-bottom air is “stable”.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might say that mountain valleys “breathe” once a day: They inhale slowly during the night and then make a giant, powerful exhale during the day. Let’s see if we can find that pattern in the wind data from the Rice Ridge Fire.</a:t>
            </a:r>
          </a:p>
        </p:txBody>
      </p:sp>
      <p:sp>
        <p:nvSpPr>
          <p:cNvPr id="4" name="Slide Number Placeholder 3"/>
          <p:cNvSpPr>
            <a:spLocks noGrp="1"/>
          </p:cNvSpPr>
          <p:nvPr>
            <p:ph type="sldNum" sz="quarter" idx="5"/>
          </p:nvPr>
        </p:nvSpPr>
        <p:spPr/>
        <p:txBody>
          <a:bodyPr/>
          <a:lstStyle/>
          <a:p>
            <a:fld id="{2923CBC8-5290-4CCA-8A2B-A847249AE22A}" type="slidenum">
              <a:rPr lang="en-US" smtClean="0"/>
              <a:t>23</a:t>
            </a:fld>
            <a:endParaRPr lang="en-US"/>
          </a:p>
        </p:txBody>
      </p:sp>
    </p:spTree>
    <p:extLst>
      <p:ext uri="{BB962C8B-B14F-4D97-AF65-F5344CB8AC3E}">
        <p14:creationId xmlns:p14="http://schemas.microsoft.com/office/powerpoint/2010/main" val="3569624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graph shows the strongest wind gust (gust: “a sudden brief rush of wind”) recorded every hour on July 24 at the Seeley Lake Airport. Next… here’s the temperature/ inversion pattern for that day. Is the wind pattern consistent with how inversions work? Yes: At the airport, we should see stable air in the nights and mornings – that is, we should see light breezes but no strong wind gusts. Why? Because Point 6 is warmer than the valley bottom, so an inversion is occurring.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afternoons and evenings, we should see turbulence – gusty winds - at the airport. Why? Because Seeley Lake is warmer than the Point 6 mountaintop at that time of day, so no inversion is occurring.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look at data for 2 more Mondays. What do you see? Is the pattern consistent? Yes. Now… what pattern in wind gusts do you expect in the Point 6 data? Inversions and nighttime cooling should have less influence; we should see turbulence both day and night. [</a:t>
            </a:r>
            <a:r>
              <a:rPr lang="en-US" sz="1200" b="1" kern="1200" dirty="0">
                <a:solidFill>
                  <a:schemeClr val="tx1"/>
                </a:solidFill>
                <a:effectLst/>
                <a:latin typeface="+mn-lt"/>
                <a:ea typeface="+mn-ea"/>
                <a:cs typeface="+mn-cs"/>
              </a:rPr>
              <a:t>Tab 2. Interactive plot 2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24</a:t>
            </a:fld>
            <a:endParaRPr lang="en-US"/>
          </a:p>
        </p:txBody>
      </p:sp>
    </p:spTree>
    <p:extLst>
      <p:ext uri="{BB962C8B-B14F-4D97-AF65-F5344CB8AC3E}">
        <p14:creationId xmlns:p14="http://schemas.microsoft.com/office/powerpoint/2010/main" val="189960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Compare the wind gusts in the valley bottom - Seeley Lake Airport (left, with data shown by solid lines and black squares) with wind gusts on the mountain top - Point 6 (right, with data shown by dashed lines and black triangles). What pattern do you see? We see much stronger wind gusts on the mountain top. Why? The air on the mountain top is mixing with air from adjacent valleys, and it is also mixing with air high above the surface that’s being pushed around by regional weather and air masses at high altitudes, so it can be pretty chaotic up there. The pattern of stable nights/mornings and turbulent afternoons/evenings is clear in the Seeley Lake data. No such pattern occurs at Point 6. [</a:t>
            </a:r>
            <a:r>
              <a:rPr lang="en-US" sz="1200" b="1" kern="1200" dirty="0">
                <a:solidFill>
                  <a:schemeClr val="tx1"/>
                </a:solidFill>
                <a:effectLst/>
                <a:latin typeface="+mn-lt"/>
                <a:ea typeface="+mn-ea"/>
                <a:cs typeface="+mn-cs"/>
              </a:rPr>
              <a:t>Tab 2. Interactive plot 2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25</a:t>
            </a:fld>
            <a:endParaRPr lang="en-US"/>
          </a:p>
        </p:txBody>
      </p:sp>
    </p:spTree>
    <p:extLst>
      <p:ext uri="{BB962C8B-B14F-4D97-AF65-F5344CB8AC3E}">
        <p14:creationId xmlns:p14="http://schemas.microsoft.com/office/powerpoint/2010/main" val="342804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consistent were these wind patterns throughout the fire season? You can assess it in these 3-dimensional graphs, where white and gray show very low (or no) wind, shades of lavender show light to moderate wind, purple shows strong wind (a steady 20-mph wind has large branches in continuous motion*), and dark blue shows very strong wind (whole trees in motion – or breakage occurring*). The nighttime stable/daytime turbulent pattern is pretty consistent at Seeley Lake and pretty weak at Point 6. The only noticeable pattern at Point 6 (the mountaintop) is that the strongest wind gusts – shown in dark blue – occurred in the late afternoons and early evenings.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verbal categories are based on information from </a:t>
            </a:r>
            <a:r>
              <a:rPr lang="en-US" sz="1200" u="sng" kern="1200" dirty="0">
                <a:solidFill>
                  <a:schemeClr val="tx1"/>
                </a:solidFill>
                <a:effectLst/>
                <a:latin typeface="+mn-lt"/>
                <a:ea typeface="+mn-ea"/>
                <a:cs typeface="+mn-cs"/>
                <a:hlinkClick r:id="rId3"/>
              </a:rPr>
              <a:t>https://www.weather.gov/pqr/wind</a:t>
            </a:r>
            <a:r>
              <a:rPr lang="en-US" sz="1200" kern="1200" dirty="0">
                <a:solidFill>
                  <a:schemeClr val="tx1"/>
                </a:solidFill>
                <a:effectLst/>
                <a:latin typeface="+mn-lt"/>
                <a:ea typeface="+mn-ea"/>
                <a:cs typeface="+mn-cs"/>
              </a:rPr>
              <a:t>. Note that, while we used wind gusts in the graphics here, average wind speeds for this time period follow the same pattern – it’s just less dramatic.] [Top: </a:t>
            </a:r>
            <a:r>
              <a:rPr lang="en-US" sz="1200" b="1" kern="1200" dirty="0">
                <a:solidFill>
                  <a:schemeClr val="tx1"/>
                </a:solidFill>
                <a:effectLst/>
                <a:latin typeface="+mn-lt"/>
                <a:ea typeface="+mn-ea"/>
                <a:cs typeface="+mn-cs"/>
              </a:rPr>
              <a:t>Tab 11. </a:t>
            </a:r>
            <a:r>
              <a:rPr lang="en-US" sz="1200" b="1" kern="1200" dirty="0" err="1">
                <a:solidFill>
                  <a:schemeClr val="tx1"/>
                </a:solidFill>
                <a:effectLst/>
                <a:latin typeface="+mn-lt"/>
                <a:ea typeface="+mn-ea"/>
                <a:cs typeface="+mn-cs"/>
              </a:rPr>
              <a:t>SeeleyAirptGust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 </a:t>
            </a:r>
            <a:r>
              <a:rPr lang="en-US" sz="1200" kern="1200" dirty="0">
                <a:solidFill>
                  <a:schemeClr val="tx1"/>
                </a:solidFill>
                <a:effectLst/>
                <a:latin typeface="+mn-lt"/>
                <a:ea typeface="+mn-ea"/>
                <a:cs typeface="+mn-cs"/>
              </a:rPr>
              <a:t>Bottom: </a:t>
            </a:r>
            <a:r>
              <a:rPr lang="en-US" sz="1200" b="1" kern="1200" dirty="0">
                <a:solidFill>
                  <a:schemeClr val="tx1"/>
                </a:solidFill>
                <a:effectLst/>
                <a:latin typeface="+mn-lt"/>
                <a:ea typeface="+mn-ea"/>
                <a:cs typeface="+mn-cs"/>
              </a:rPr>
              <a:t>Tab 13. Pt6Gust.</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923CBC8-5290-4CCA-8A2B-A847249AE22A}" type="slidenum">
              <a:rPr lang="en-US" smtClean="0"/>
              <a:t>26</a:t>
            </a:fld>
            <a:endParaRPr lang="en-US"/>
          </a:p>
        </p:txBody>
      </p:sp>
    </p:spTree>
    <p:extLst>
      <p:ext uri="{BB962C8B-B14F-4D97-AF65-F5344CB8AC3E}">
        <p14:creationId xmlns:p14="http://schemas.microsoft.com/office/powerpoint/2010/main" val="3685421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We’ve spent a lot of time learning about weather, but we started out trying to learn about smoke. Not only was the Rice Ridge Fire burning right next to Seeley Lake in the summer of 2017, but there were large fires in all of the northwestern states, as you can see in this satellite photo taken on September 4, 2017. Smoke was pouring into the Seeley Lake area from fires to the west. At this point, hundreds of square miles were burning in Montana, Washington,  Idaho, and Oregon. Now let’s look at air quality data.</a:t>
            </a: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27</a:t>
            </a:fld>
            <a:endParaRPr lang="en-US"/>
          </a:p>
        </p:txBody>
      </p:sp>
    </p:spTree>
    <p:extLst>
      <p:ext uri="{BB962C8B-B14F-4D97-AF65-F5344CB8AC3E}">
        <p14:creationId xmlns:p14="http://schemas.microsoft.com/office/powerpoint/2010/main" val="2258003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this graph? It shows the air quality in Seeley Lake on September 7, one of the worst days during the summer of 2017. Now we have the knowledge to connect air quality data with weather patterns. What do you expect to the temperature pattern to be on this day, based on your knowledge of daily air flow patterns? When there are high levels of particulates (night and early morning), there are temperature inversions in the valley. When the particulates decline in the afternoon, the valley bottom is warmer than the mountain and no inversion is occurring. </a:t>
            </a:r>
            <a:r>
              <a:rPr lang="en-US" sz="1200" b="1" kern="1200" dirty="0">
                <a:solidFill>
                  <a:schemeClr val="tx1"/>
                </a:solidFill>
                <a:effectLst/>
                <a:latin typeface="+mn-lt"/>
                <a:ea typeface="+mn-ea"/>
                <a:cs typeface="+mn-cs"/>
              </a:rPr>
              <a:t>[Tab 8. SeeleyPM2.5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28</a:t>
            </a:fld>
            <a:endParaRPr lang="en-US"/>
          </a:p>
        </p:txBody>
      </p:sp>
    </p:spTree>
    <p:extLst>
      <p:ext uri="{BB962C8B-B14F-4D97-AF65-F5344CB8AC3E}">
        <p14:creationId xmlns:p14="http://schemas.microsoft.com/office/powerpoint/2010/main" val="3977443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air quality data we just looked at, along with the temperature pattern for the same day. Is this what you expected? Probably yes… It looks like bad air quality is connected to inversions, as predicted. Do you think the pattern was consistent throughout the fire season? [</a:t>
            </a:r>
            <a:r>
              <a:rPr lang="en-US" sz="1200" b="1" kern="1200" dirty="0">
                <a:solidFill>
                  <a:schemeClr val="tx1"/>
                </a:solidFill>
                <a:effectLst/>
                <a:latin typeface="+mn-lt"/>
                <a:ea typeface="+mn-ea"/>
                <a:cs typeface="+mn-cs"/>
              </a:rPr>
              <a:t>Tab 1. Interactive plot 1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29</a:t>
            </a:fld>
            <a:endParaRPr lang="en-US"/>
          </a:p>
        </p:txBody>
      </p:sp>
    </p:spTree>
    <p:extLst>
      <p:ext uri="{BB962C8B-B14F-4D97-AF65-F5344CB8AC3E}">
        <p14:creationId xmlns:p14="http://schemas.microsoft.com/office/powerpoint/2010/main" val="35544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same street during the fire, which eventually burned about 160,000 acres (240 </a:t>
            </a:r>
            <a:r>
              <a:rPr lang="en-US" sz="1200" kern="1200" dirty="0" err="1">
                <a:solidFill>
                  <a:schemeClr val="tx1"/>
                </a:solidFill>
                <a:effectLst/>
                <a:latin typeface="+mn-lt"/>
                <a:ea typeface="+mn-ea"/>
                <a:cs typeface="+mn-cs"/>
              </a:rPr>
              <a:t>sq</a:t>
            </a:r>
            <a:r>
              <a:rPr lang="en-US" sz="1200" kern="1200" dirty="0">
                <a:solidFill>
                  <a:schemeClr val="tx1"/>
                </a:solidFill>
                <a:effectLst/>
                <a:latin typeface="+mn-lt"/>
                <a:ea typeface="+mn-ea"/>
                <a:cs typeface="+mn-cs"/>
              </a:rPr>
              <a:t> mi, 630 </a:t>
            </a:r>
            <a:r>
              <a:rPr lang="en-US" sz="1200" kern="1200" dirty="0" err="1">
                <a:solidFill>
                  <a:schemeClr val="tx1"/>
                </a:solidFill>
                <a:effectLst/>
                <a:latin typeface="+mn-lt"/>
                <a:ea typeface="+mn-ea"/>
                <a:cs typeface="+mn-cs"/>
              </a:rPr>
              <a:t>sq</a:t>
            </a:r>
            <a:r>
              <a:rPr lang="en-US" sz="1200" kern="1200" dirty="0">
                <a:solidFill>
                  <a:schemeClr val="tx1"/>
                </a:solidFill>
                <a:effectLst/>
                <a:latin typeface="+mn-lt"/>
                <a:ea typeface="+mn-ea"/>
                <a:cs typeface="+mn-cs"/>
              </a:rPr>
              <a:t> km). Can you picture how big an area that is? (Use the scale of miles in the lower right corner.) Calculate: If the fire burned in a perfect square, how big would it be on each side? It would be about 15 miles along each side.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 photo shows, smoke from the fire reduced visibility. At times when the smoke layer was really deep, it probably looked from above like the photo in the lower left (which shows smoke from wildfires in California during 2018). If the smoke was stuck mainly in the valleys, it would have looked like a gray stream flowing down the drainages – like the photo in the lower right (which shows the Bitterroot Valley in western Montana in September 2012). Either way, the air in the valleys was full of smoke. Just how bad was the air quality in Seeley Lake?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3</a:t>
            </a:fld>
            <a:endParaRPr lang="en-US"/>
          </a:p>
        </p:txBody>
      </p:sp>
    </p:spTree>
    <p:extLst>
      <p:ext uri="{BB962C8B-B14F-4D97-AF65-F5344CB8AC3E}">
        <p14:creationId xmlns:p14="http://schemas.microsoft.com/office/powerpoint/2010/main" val="11774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graphs of the inversion pattern and air quality for the entire season. The graph in the upper left is the one we looked at earlier. Review: How did we get that graph? It was created by subtracting the Seeley Lake temperatures from Point 6 temperatures. What do the colors mean? Shades of yellow-to-orange show inversions (mountaintop warmer than valley bottom, valley air stable) and shades of blue show good mixing (valley bottom warmer than mountain top – no inversion – valley air turbulent).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Describe the relationship between inversions and smoke throughout the fire season: Valley “breathing” occurred throughout the season, and nighttime inversions were common even before fires began to produce large amounts of smoke (around the end of July). Then the air quality got worse nearly every day until early September. On most days, there was some relief from the smoke as the inversion “broke” in the late morning, the valley bottom became warmer than the mountaintop, and the valley winds increased. For a few days in early September – when inversions lasted until late morning or even noon – air quality stayed unhealthy or worse throughout the day.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Could smoke itself influence an inversion? Could smoke make an inversion worse? Yes, because the smoke can become so thick that it is hard for the sun's rays to reach the ground and heat it up. Thus smoke can increase the intensity and length of an inversion.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do you think the inversions (and bad air quality) lasted longer into the day as the season progressed? The nights got longer and colder as summer turned to early fall. Thus time of year influences how long inversions stick around each day. [Top: </a:t>
            </a:r>
            <a:r>
              <a:rPr lang="en-US" sz="1200" b="1" kern="1200" dirty="0">
                <a:solidFill>
                  <a:schemeClr val="tx1"/>
                </a:solidFill>
                <a:effectLst/>
                <a:latin typeface="+mn-lt"/>
                <a:ea typeface="+mn-ea"/>
                <a:cs typeface="+mn-cs"/>
              </a:rPr>
              <a:t>Tab 5. Point6-SeeleyAirport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 </a:t>
            </a:r>
            <a:r>
              <a:rPr lang="en-US" sz="1200" kern="1200" dirty="0">
                <a:solidFill>
                  <a:schemeClr val="tx1"/>
                </a:solidFill>
                <a:effectLst/>
                <a:latin typeface="+mn-lt"/>
                <a:ea typeface="+mn-ea"/>
                <a:cs typeface="+mn-cs"/>
              </a:rPr>
              <a:t>Bottom: </a:t>
            </a:r>
            <a:r>
              <a:rPr lang="en-US" sz="1200" b="1" kern="1200" dirty="0">
                <a:solidFill>
                  <a:schemeClr val="tx1"/>
                </a:solidFill>
                <a:effectLst/>
                <a:latin typeface="+mn-lt"/>
                <a:ea typeface="+mn-ea"/>
                <a:cs typeface="+mn-cs"/>
              </a:rPr>
              <a:t>Tab 8. SeeleyPM2.5.</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2923CBC8-5290-4CCA-8A2B-A847249AE22A}" type="slidenum">
              <a:rPr lang="en-US" smtClean="0"/>
              <a:t>30</a:t>
            </a:fld>
            <a:endParaRPr lang="en-US"/>
          </a:p>
        </p:txBody>
      </p:sp>
    </p:spTree>
    <p:extLst>
      <p:ext uri="{BB962C8B-B14F-4D97-AF65-F5344CB8AC3E}">
        <p14:creationId xmlns:p14="http://schemas.microsoft.com/office/powerpoint/2010/main" val="3276368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while the lightning-caused Rice Ridge Fire grew from a tiny spot to nearly 160,000 acres (240 </a:t>
            </a:r>
            <a:r>
              <a:rPr lang="en-US" sz="1200" kern="1200" dirty="0" err="1">
                <a:solidFill>
                  <a:schemeClr val="tx1"/>
                </a:solidFill>
                <a:effectLst/>
                <a:latin typeface="+mn-lt"/>
                <a:ea typeface="+mn-ea"/>
                <a:cs typeface="+mn-cs"/>
              </a:rPr>
              <a:t>sq</a:t>
            </a:r>
            <a:r>
              <a:rPr lang="en-US" sz="1200" kern="1200" dirty="0">
                <a:solidFill>
                  <a:schemeClr val="tx1"/>
                </a:solidFill>
                <a:effectLst/>
                <a:latin typeface="+mn-lt"/>
                <a:ea typeface="+mn-ea"/>
                <a:cs typeface="+mn-cs"/>
              </a:rPr>
              <a:t> mi, 630 </a:t>
            </a:r>
            <a:r>
              <a:rPr lang="en-US" sz="1200" kern="1200" dirty="0" err="1">
                <a:solidFill>
                  <a:schemeClr val="tx1"/>
                </a:solidFill>
                <a:effectLst/>
                <a:latin typeface="+mn-lt"/>
                <a:ea typeface="+mn-ea"/>
                <a:cs typeface="+mn-cs"/>
              </a:rPr>
              <a:t>sq</a:t>
            </a:r>
            <a:r>
              <a:rPr lang="en-US" sz="1200" kern="1200" dirty="0">
                <a:solidFill>
                  <a:schemeClr val="tx1"/>
                </a:solidFill>
                <a:effectLst/>
                <a:latin typeface="+mn-lt"/>
                <a:ea typeface="+mn-ea"/>
                <a:cs typeface="+mn-cs"/>
              </a:rPr>
              <a:t> km)…</a:t>
            </a:r>
          </a:p>
        </p:txBody>
      </p:sp>
      <p:sp>
        <p:nvSpPr>
          <p:cNvPr id="4" name="Slide Number Placeholder 3"/>
          <p:cNvSpPr>
            <a:spLocks noGrp="1"/>
          </p:cNvSpPr>
          <p:nvPr>
            <p:ph type="sldNum" sz="quarter" idx="5"/>
          </p:nvPr>
        </p:nvSpPr>
        <p:spPr/>
        <p:txBody>
          <a:bodyPr/>
          <a:lstStyle/>
          <a:p>
            <a:fld id="{2923CBC8-5290-4CCA-8A2B-A847249AE22A}" type="slidenum">
              <a:rPr lang="en-US" smtClean="0"/>
              <a:t>31</a:t>
            </a:fld>
            <a:endParaRPr lang="en-US"/>
          </a:p>
        </p:txBody>
      </p:sp>
    </p:spTree>
    <p:extLst>
      <p:ext uri="{BB962C8B-B14F-4D97-AF65-F5344CB8AC3E}">
        <p14:creationId xmlns:p14="http://schemas.microsoft.com/office/powerpoint/2010/main" val="3561360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A37178D-8D60-4B12-B272-96E689DD39FC}"/>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3923D482-4DEB-4E6C-B531-FADF3AD61E43}"/>
              </a:ext>
            </a:extLst>
          </p:cNvPr>
          <p:cNvSpPr>
            <a:spLocks noGrp="1"/>
          </p:cNvSpPr>
          <p:nvPr>
            <p:ph type="body" idx="1"/>
          </p:nvPr>
        </p:nvSpPr>
        <p:spPr>
          <a:noFill/>
        </p:spPr>
        <p:txBody>
          <a:bodyPr/>
          <a:lstStyle/>
          <a:p>
            <a:r>
              <a:rPr lang="en-US" sz="1200" kern="1200" dirty="0">
                <a:solidFill>
                  <a:schemeClr val="tx1"/>
                </a:solidFill>
                <a:effectLst/>
                <a:latin typeface="+mn-lt"/>
                <a:ea typeface="+mn-ea"/>
                <a:cs typeface="+mn-cs"/>
              </a:rPr>
              <a:t>… the people in the valley, including firefighters, were enduring air that looked like this.</a:t>
            </a:r>
          </a:p>
        </p:txBody>
      </p:sp>
      <p:sp>
        <p:nvSpPr>
          <p:cNvPr id="9220" name="Footer Placeholder 3">
            <a:extLst>
              <a:ext uri="{FF2B5EF4-FFF2-40B4-BE49-F238E27FC236}">
                <a16:creationId xmlns:a16="http://schemas.microsoft.com/office/drawing/2014/main" id="{CD971223-5F92-4A45-9A19-C2250BBDC71F}"/>
              </a:ext>
            </a:extLst>
          </p:cNvPr>
          <p:cNvSpPr>
            <a:spLocks noGrp="1"/>
          </p:cNvSpPr>
          <p:nvPr>
            <p:ph type="ftr" sz="quarter" idx="4"/>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Visualization</a:t>
            </a:r>
          </a:p>
        </p:txBody>
      </p:sp>
      <p:sp>
        <p:nvSpPr>
          <p:cNvPr id="9221" name="Slide Number Placeholder 4">
            <a:extLst>
              <a:ext uri="{FF2B5EF4-FFF2-40B4-BE49-F238E27FC236}">
                <a16:creationId xmlns:a16="http://schemas.microsoft.com/office/drawing/2014/main" id="{C334BB55-99BF-43BC-802B-7B9524C95E62}"/>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F8458B-A17C-491A-8E07-021202615C08}" type="slidenum">
              <a:rPr lang="en-US" altLang="en-US" smtClean="0"/>
              <a:pPr>
                <a:spcBef>
                  <a:spcPct val="0"/>
                </a:spcBef>
              </a:pPr>
              <a:t>32</a:t>
            </a:fld>
            <a:endParaRPr lang="en-US" altLang="en-US"/>
          </a:p>
        </p:txBody>
      </p:sp>
    </p:spTree>
    <p:extLst>
      <p:ext uri="{BB962C8B-B14F-4D97-AF65-F5344CB8AC3E}">
        <p14:creationId xmlns:p14="http://schemas.microsoft.com/office/powerpoint/2010/main" val="4150207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A37178D-8D60-4B12-B272-96E689DD39FC}"/>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3923D482-4DEB-4E6C-B531-FADF3AD61E43}"/>
              </a:ext>
            </a:extLst>
          </p:cNvPr>
          <p:cNvSpPr>
            <a:spLocks noGrp="1"/>
          </p:cNvSpPr>
          <p:nvPr>
            <p:ph type="body" idx="1"/>
          </p:nvPr>
        </p:nvSpPr>
        <p:spPr>
          <a:noFill/>
        </p:spPr>
        <p:txBody>
          <a:bodyPr/>
          <a:lstStyle/>
          <a:p>
            <a:r>
              <a:rPr lang="en-US" sz="1200" kern="1200" dirty="0">
                <a:solidFill>
                  <a:schemeClr val="tx1"/>
                </a:solidFill>
                <a:effectLst/>
                <a:latin typeface="+mn-lt"/>
                <a:ea typeface="+mn-ea"/>
                <a:cs typeface="+mn-cs"/>
              </a:rPr>
              <a:t>And while the air might have been better for firefighters in the thermal belt on higher slopes and ridges, they didn’t get much of a break from dangerous, gusty winds - even at night. </a:t>
            </a:r>
          </a:p>
        </p:txBody>
      </p:sp>
      <p:sp>
        <p:nvSpPr>
          <p:cNvPr id="9220" name="Footer Placeholder 3">
            <a:extLst>
              <a:ext uri="{FF2B5EF4-FFF2-40B4-BE49-F238E27FC236}">
                <a16:creationId xmlns:a16="http://schemas.microsoft.com/office/drawing/2014/main" id="{CD971223-5F92-4A45-9A19-C2250BBDC71F}"/>
              </a:ext>
            </a:extLst>
          </p:cNvPr>
          <p:cNvSpPr>
            <a:spLocks noGrp="1"/>
          </p:cNvSpPr>
          <p:nvPr>
            <p:ph type="ftr" sz="quarter" idx="4"/>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a:t>Visualization</a:t>
            </a:r>
          </a:p>
        </p:txBody>
      </p:sp>
      <p:sp>
        <p:nvSpPr>
          <p:cNvPr id="9221" name="Slide Number Placeholder 4">
            <a:extLst>
              <a:ext uri="{FF2B5EF4-FFF2-40B4-BE49-F238E27FC236}">
                <a16:creationId xmlns:a16="http://schemas.microsoft.com/office/drawing/2014/main" id="{C334BB55-99BF-43BC-802B-7B9524C95E62}"/>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F8458B-A17C-491A-8E07-021202615C08}" type="slidenum">
              <a:rPr lang="en-US" altLang="en-US" smtClean="0"/>
              <a:pPr>
                <a:spcBef>
                  <a:spcPct val="0"/>
                </a:spcBef>
              </a:pPr>
              <a:t>33</a:t>
            </a:fld>
            <a:endParaRPr lang="en-US" altLang="en-US"/>
          </a:p>
        </p:txBody>
      </p:sp>
    </p:spTree>
    <p:extLst>
      <p:ext uri="{BB962C8B-B14F-4D97-AF65-F5344CB8AC3E}">
        <p14:creationId xmlns:p14="http://schemas.microsoft.com/office/powerpoint/2010/main" val="3997851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 little more detail about that last comment: Stable air at night (which is common in valley bottoms) gives firefighters a chance to work close to the fire and make substantial progress in containing the fire, even though nighttime firefighting increases risks because of poor visibility, exhaustion, and lack of support from aircraft. But unstable, turbulent air in the thermal belt means that gusty winds may continue through the night. These conditions can be very hazardous for firefighters: The fire may spread rapidly, and it could spot - igniting new fires (which will be harder to detect due to low visibility and lack of air patrol). Intense burning in the thermal belt could also cause debris to roll downhill into the quieter valleys, endangering firefighters below and possibly starting more spot fires, which could then spread uphill and entrap firefighters above.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34</a:t>
            </a:fld>
            <a:endParaRPr lang="en-US"/>
          </a:p>
        </p:txBody>
      </p:sp>
    </p:spTree>
    <p:extLst>
      <p:ext uri="{BB962C8B-B14F-4D97-AF65-F5344CB8AC3E}">
        <p14:creationId xmlns:p14="http://schemas.microsoft.com/office/powerpoint/2010/main" val="1651823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all of our knowledge about weather, smoke, and firefighting, we now return to the disturbing headlines that we saw at the start of this activity. What can be done about the smoke from wildland fires? We’ll read the 5 articles connected to these headlines, and we’ll also get some information from records made by Incident Commanders on the Rice Ridge Fire and another 2017 fire nearby, the Lolo Peak Fire. </a:t>
            </a:r>
            <a:r>
              <a:rPr lang="en-US" sz="1200" kern="1200">
                <a:solidFill>
                  <a:schemeClr val="tx1"/>
                </a:solidFill>
                <a:effectLst/>
                <a:latin typeface="+mn-lt"/>
                <a:ea typeface="+mn-ea"/>
                <a:cs typeface="+mn-cs"/>
              </a:rPr>
              <a:t>Then we’ll come up with recommendations for how to handle smoke when it occurs and how we might be able to prevent smoke from getting this bad, even if our fire seasons get longer and more areas are burned.</a:t>
            </a:r>
            <a:endParaRPr lang="en-US" dirty="0"/>
          </a:p>
        </p:txBody>
      </p:sp>
      <p:sp>
        <p:nvSpPr>
          <p:cNvPr id="4" name="Slide Number Placeholder 3"/>
          <p:cNvSpPr>
            <a:spLocks noGrp="1"/>
          </p:cNvSpPr>
          <p:nvPr>
            <p:ph type="sldNum" sz="quarter" idx="5"/>
          </p:nvPr>
        </p:nvSpPr>
        <p:spPr/>
        <p:txBody>
          <a:bodyPr/>
          <a:lstStyle/>
          <a:p>
            <a:fld id="{2923CBC8-5290-4CCA-8A2B-A847249AE22A}" type="slidenum">
              <a:rPr lang="en-US" smtClean="0"/>
              <a:t>35</a:t>
            </a:fld>
            <a:endParaRPr lang="en-US"/>
          </a:p>
        </p:txBody>
      </p:sp>
    </p:spTree>
    <p:extLst>
      <p:ext uri="{BB962C8B-B14F-4D97-AF65-F5344CB8AC3E}">
        <p14:creationId xmlns:p14="http://schemas.microsoft.com/office/powerpoint/2010/main" val="216072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shows the air quality on one of the worst days during the fire. What is on each axis? The horizontal axis shows time: It uses a 24-hour clock, so it goes from 0:00 (midnight) on the left through 12:00 (noon) in the middle, to 23:00 (11:00 pm) on the right. The vertical axis is color-coded to show categories of air quality. These are based on the effects of pollution on people’s health: The scale goes from “good” (green) at the bottom to terrible - “hazardous” – (brown) at the top.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does the graph level off at the top? That’s because the amount of smoke in the air was greater than what the recording instruments could measure. (Note that the measurements are shown on a logarithmic scale, so we can see very small values and very large ones on a single graph.) [</a:t>
            </a:r>
            <a:r>
              <a:rPr lang="en-US" sz="1200" b="1" kern="1200" dirty="0">
                <a:solidFill>
                  <a:schemeClr val="tx1"/>
                </a:solidFill>
                <a:effectLst/>
                <a:latin typeface="+mn-lt"/>
                <a:ea typeface="+mn-ea"/>
                <a:cs typeface="+mn-cs"/>
              </a:rPr>
              <a:t>Tab 1. Interactive plot 1 </a:t>
            </a:r>
            <a:r>
              <a:rPr lang="en-US" sz="1200" kern="1200" dirty="0">
                <a:solidFill>
                  <a:schemeClr val="tx1"/>
                </a:solidFill>
                <a:effectLst/>
                <a:latin typeface="+mn-lt"/>
                <a:ea typeface="+mn-ea"/>
                <a:cs typeface="+mn-cs"/>
              </a:rPr>
              <a:t>or </a:t>
            </a:r>
            <a:r>
              <a:rPr lang="en-US" sz="1200" b="1" kern="1200" dirty="0">
                <a:solidFill>
                  <a:schemeClr val="tx1"/>
                </a:solidFill>
                <a:effectLst/>
                <a:latin typeface="+mn-lt"/>
                <a:ea typeface="+mn-ea"/>
                <a:cs typeface="+mn-cs"/>
              </a:rPr>
              <a:t>Tab 8. SeeleyPM2.5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4</a:t>
            </a:fld>
            <a:endParaRPr lang="en-US"/>
          </a:p>
        </p:txBody>
      </p:sp>
    </p:spTree>
    <p:extLst>
      <p:ext uri="{BB962C8B-B14F-4D97-AF65-F5344CB8AC3E}">
        <p14:creationId xmlns:p14="http://schemas.microsoft.com/office/powerpoint/2010/main" val="139043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exactly is PM2.5? It is the weight of very tiny particles in 1 cubic meter of air. How tiny? PM2.5 particles are smaller than 1/20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the width of a human hair!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5</a:t>
            </a:fld>
            <a:endParaRPr lang="en-US"/>
          </a:p>
        </p:txBody>
      </p:sp>
    </p:spTree>
    <p:extLst>
      <p:ext uri="{BB962C8B-B14F-4D97-AF65-F5344CB8AC3E}">
        <p14:creationId xmlns:p14="http://schemas.microsoft.com/office/powerpoint/2010/main" val="119343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Seeley Lake during the summer of 2017, “hazardous” levels of PM2.5 occurred for part of every day from August 15 through September 9, a total of 26 days in a row.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some of the consequences of “bad air” for human health? How would Seeley Lake’s smoke affect people’s lives? In particular, how would it affect students’ lives? Use the chart to consider effects on students, infants, sick people, elderly people, outdoor laborers, firefighters, and any other categories you can think of.</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6</a:t>
            </a:fld>
            <a:endParaRPr lang="en-US"/>
          </a:p>
        </p:txBody>
      </p:sp>
    </p:spTree>
    <p:extLst>
      <p:ext uri="{BB962C8B-B14F-4D97-AF65-F5344CB8AC3E}">
        <p14:creationId xmlns:p14="http://schemas.microsoft.com/office/powerpoint/2010/main" val="3918381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ways the smoke affected school kids.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understand how smoke can get to be such a problem, we have to look at weather patterns. We’ll study weather records from the Seeley Lake area from July 19, 2017 (a few days before the fire started) through September 14 (after which the fire did not spread much). Then we’ll connect patterns in weather data to patterns in smoke data. Finally, we’ll read the articles behind the headlines that we read in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slide and develop some recommendations on what to do about smoke from wildland fires in the future. [The full articles are available in the folder </a:t>
            </a:r>
            <a:r>
              <a:rPr lang="en-US" sz="1200" b="1" kern="1200" dirty="0" err="1">
                <a:solidFill>
                  <a:schemeClr val="tx1"/>
                </a:solidFill>
                <a:effectLst/>
                <a:latin typeface="+mn-lt"/>
                <a:ea typeface="+mn-ea"/>
                <a:cs typeface="+mn-cs"/>
              </a:rPr>
              <a:t>ArticlesOnSchoolsAndSports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7</a:t>
            </a:fld>
            <a:endParaRPr lang="en-US"/>
          </a:p>
        </p:txBody>
      </p:sp>
    </p:spTree>
    <p:extLst>
      <p:ext uri="{BB962C8B-B14F-4D97-AF65-F5344CB8AC3E}">
        <p14:creationId xmlns:p14="http://schemas.microsoft.com/office/powerpoint/2010/main" val="358276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with what we know about daily temperatures. What do you expect the temperature pattern to be every day in the middle of summer – let’s say, from midnight to midnight? The graph shows cold temperatures in gray tones and warm-to-hot temperatures in red tones.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vertical axis – </a:t>
            </a:r>
            <a:r>
              <a:rPr lang="en-US" sz="1200" i="1" kern="1200" dirty="0">
                <a:solidFill>
                  <a:schemeClr val="tx1"/>
                </a:solidFill>
                <a:effectLst/>
                <a:latin typeface="+mn-lt"/>
                <a:ea typeface="+mn-ea"/>
                <a:cs typeface="+mn-cs"/>
              </a:rPr>
              <a:t>Temperature </a:t>
            </a:r>
            <a:r>
              <a:rPr lang="en-US" sz="1200" kern="1200" dirty="0">
                <a:solidFill>
                  <a:schemeClr val="tx1"/>
                </a:solidFill>
                <a:effectLst/>
                <a:latin typeface="+mn-lt"/>
                <a:ea typeface="+mn-ea"/>
                <a:cs typeface="+mn-cs"/>
              </a:rPr>
              <a:t>– isn’t labeled. What should the range of temperatures be along that axis? (20 to 100 </a:t>
            </a:r>
            <a:r>
              <a:rPr lang="en-US" sz="1200" kern="1200" baseline="30000" dirty="0" err="1">
                <a:solidFill>
                  <a:schemeClr val="tx1"/>
                </a:solidFill>
                <a:effectLst/>
                <a:latin typeface="+mn-lt"/>
                <a:ea typeface="+mn-ea"/>
                <a:cs typeface="+mn-cs"/>
              </a:rPr>
              <a:t>o</a:t>
            </a:r>
            <a:r>
              <a:rPr lang="en-US" sz="1200" kern="1200" dirty="0" err="1">
                <a:solidFill>
                  <a:schemeClr val="tx1"/>
                </a:solidFill>
                <a:effectLst/>
                <a:latin typeface="+mn-lt"/>
                <a:ea typeface="+mn-ea"/>
                <a:cs typeface="+mn-cs"/>
              </a:rPr>
              <a:t>F</a:t>
            </a:r>
            <a:r>
              <a:rPr lang="en-US" sz="1200" kern="1200" dirty="0">
                <a:solidFill>
                  <a:schemeClr val="tx1"/>
                </a:solidFill>
                <a:effectLst/>
                <a:latin typeface="+mn-lt"/>
                <a:ea typeface="+mn-ea"/>
                <a:cs typeface="+mn-cs"/>
              </a:rPr>
              <a:t> is a good range.) Get students to describe the temperature pattern to expect in a typical 24-hour cycle. Have them sketch the pattern they expect. Make sure they label the axes. We expect temperature to generally be cool at night, warm up through most of the day, and cool down at night.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8</a:t>
            </a:fld>
            <a:endParaRPr lang="en-US"/>
          </a:p>
        </p:txBody>
      </p:sp>
    </p:spTree>
    <p:extLst>
      <p:ext uri="{BB962C8B-B14F-4D97-AF65-F5344CB8AC3E}">
        <p14:creationId xmlns:p14="http://schemas.microsoft.com/office/powerpoint/2010/main" val="170060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see if the data actually support our predictions. Here’s a 3-day sample of temperatures measured near the local Seeley Lake airport. The fire started on Monday, July 24. These graphs show the temperature each Monday during the first three weeks of the fire. Do you see the daily pattern that you expect? Yes, it was cool at night and warm in the daytime. But we’re only looking at 3 days. Do you think that pattern was consistent throughout the summer? [</a:t>
            </a:r>
            <a:r>
              <a:rPr lang="en-US" sz="1200" b="1" kern="1200" dirty="0">
                <a:solidFill>
                  <a:schemeClr val="tx1"/>
                </a:solidFill>
                <a:effectLst/>
                <a:latin typeface="+mn-lt"/>
                <a:ea typeface="+mn-ea"/>
                <a:cs typeface="+mn-cs"/>
              </a:rPr>
              <a:t>Tab 1. Interactive plot 1 </a:t>
            </a:r>
            <a:r>
              <a:rPr lang="en-US" sz="1200" kern="1200" dirty="0">
                <a:solidFill>
                  <a:schemeClr val="tx1"/>
                </a:solidFill>
                <a:effectLst/>
                <a:latin typeface="+mn-lt"/>
                <a:ea typeface="+mn-ea"/>
                <a:cs typeface="+mn-cs"/>
              </a:rPr>
              <a:t>in </a:t>
            </a:r>
            <a:r>
              <a:rPr lang="en-US" sz="1200" b="1" kern="1200" dirty="0">
                <a:solidFill>
                  <a:schemeClr val="tx1"/>
                </a:solidFill>
                <a:effectLst/>
                <a:latin typeface="+mn-lt"/>
                <a:ea typeface="+mn-ea"/>
                <a:cs typeface="+mn-cs"/>
              </a:rPr>
              <a:t>RiceRidgeData.xlsx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3CBC8-5290-4CCA-8A2B-A847249AE22A}" type="slidenum">
              <a:rPr lang="en-US" smtClean="0"/>
              <a:t>9</a:t>
            </a:fld>
            <a:endParaRPr lang="en-US"/>
          </a:p>
        </p:txBody>
      </p:sp>
    </p:spTree>
    <p:extLst>
      <p:ext uri="{BB962C8B-B14F-4D97-AF65-F5344CB8AC3E}">
        <p14:creationId xmlns:p14="http://schemas.microsoft.com/office/powerpoint/2010/main" val="395897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9AB9-66EA-433F-ABCA-4B1E9447C6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E5E96-3744-465F-99DD-A485CCBEB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83CD3D-197C-4310-94C3-D89C2EF09D25}"/>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5" name="Footer Placeholder 4">
            <a:extLst>
              <a:ext uri="{FF2B5EF4-FFF2-40B4-BE49-F238E27FC236}">
                <a16:creationId xmlns:a16="http://schemas.microsoft.com/office/drawing/2014/main" id="{8C224AA2-A3AD-48E7-AC62-E950B5A47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071C7-A288-48ED-830D-AF5317C7FDF3}"/>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549808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2C5A-4925-4C02-A215-6322F72E22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43601C-AD01-473E-8360-CBEAA14E15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FF936-BBBD-456A-9A8E-56C1A26ADBCF}"/>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5" name="Footer Placeholder 4">
            <a:extLst>
              <a:ext uri="{FF2B5EF4-FFF2-40B4-BE49-F238E27FC236}">
                <a16:creationId xmlns:a16="http://schemas.microsoft.com/office/drawing/2014/main" id="{377AE255-32A1-440E-9D6E-904A5FA38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C5239-41F4-42D9-8D50-6B14D223A352}"/>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2942003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86FF7-33A7-4A2F-B054-219E132D8D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05F174-5E29-40C5-AF89-D520E8F965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DC5C2-72E1-4C8E-B952-784411A7301F}"/>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5" name="Footer Placeholder 4">
            <a:extLst>
              <a:ext uri="{FF2B5EF4-FFF2-40B4-BE49-F238E27FC236}">
                <a16:creationId xmlns:a16="http://schemas.microsoft.com/office/drawing/2014/main" id="{EB0435C1-E782-49EE-8B42-DBBD056A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EA433-606A-41BC-82D9-D582260C42BE}"/>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3867039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DC9B-61B8-4321-9A8F-8EC30057A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37358-6696-4B22-9103-B440DFA75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B6F03-A4D3-4D12-86E7-F2016B5B2AFC}"/>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5" name="Footer Placeholder 4">
            <a:extLst>
              <a:ext uri="{FF2B5EF4-FFF2-40B4-BE49-F238E27FC236}">
                <a16:creationId xmlns:a16="http://schemas.microsoft.com/office/drawing/2014/main" id="{C5FF5F33-7ACE-4F82-92D9-B59E7DEEA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E46F4-9158-4648-8CEB-F29F0281153A}"/>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369290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BD07-CE59-41F8-89BF-E4CCFB7053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30D521-3DB7-495B-B14C-A361604EEB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A4EC6-B2B2-4A6E-8D95-7CA841F5BFE8}"/>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5" name="Footer Placeholder 4">
            <a:extLst>
              <a:ext uri="{FF2B5EF4-FFF2-40B4-BE49-F238E27FC236}">
                <a16:creationId xmlns:a16="http://schemas.microsoft.com/office/drawing/2014/main" id="{65B1A0C3-87C1-42DE-917C-E8DC8BD90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FA336-BD98-42C0-8D24-786349BD4E67}"/>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367932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7A2F-E682-47D9-84BB-66A3E1325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1589C-C677-4226-9476-9CC2447C1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F2171-F725-408C-9C9A-4972375EC8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FE1AC4-D37E-41EB-8664-8ECED6AF35CC}"/>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6" name="Footer Placeholder 5">
            <a:extLst>
              <a:ext uri="{FF2B5EF4-FFF2-40B4-BE49-F238E27FC236}">
                <a16:creationId xmlns:a16="http://schemas.microsoft.com/office/drawing/2014/main" id="{F5A40034-C6BD-4063-8F66-4DD823234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C4EAEE-A2BD-4D0B-A2A5-D71975F96CA0}"/>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410379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DBBB-7EA5-4C86-BAB4-3EC4215313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85879-FC22-476B-AB8A-E8BBB7F88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435EDD-D4CC-49E9-B54B-7223D07A28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46A79-14DF-4FE8-B692-AFEAB39262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CAED0-425A-48C6-940D-3BA02EDE56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D5DB3-4464-403E-96B3-57590ED87AAB}"/>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8" name="Footer Placeholder 7">
            <a:extLst>
              <a:ext uri="{FF2B5EF4-FFF2-40B4-BE49-F238E27FC236}">
                <a16:creationId xmlns:a16="http://schemas.microsoft.com/office/drawing/2014/main" id="{D357CA0E-F1C7-4798-BB19-6DC608ED7A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CACFC-0385-4A0C-9B50-E3AC357D713C}"/>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199992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F68D-00CB-4F22-9E37-8D63C3F38A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E4B183-04E8-4EA8-8351-48491BD1EDDF}"/>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4" name="Footer Placeholder 3">
            <a:extLst>
              <a:ext uri="{FF2B5EF4-FFF2-40B4-BE49-F238E27FC236}">
                <a16:creationId xmlns:a16="http://schemas.microsoft.com/office/drawing/2014/main" id="{9746B930-CB12-4B8C-9724-3C8255C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0C188A-5E9F-4CEF-9CD3-83919CC13B7E}"/>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4212046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F35FBB-E33C-42F1-B5FF-B3F7DF701EDD}"/>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3" name="Footer Placeholder 2">
            <a:extLst>
              <a:ext uri="{FF2B5EF4-FFF2-40B4-BE49-F238E27FC236}">
                <a16:creationId xmlns:a16="http://schemas.microsoft.com/office/drawing/2014/main" id="{52FA5A08-E7E9-40DA-A17B-CB0D38CFBB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D614CD-13B3-48DB-9675-276AFA464345}"/>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465128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30670-4AA8-4F0E-AA6E-AFBAF0DAB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AC0DE0-991D-4343-82AB-4D64BB635B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9FD402-B2D2-4A43-8E30-823C6F7D4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F1D78-2ECA-4B32-ADA3-AF9BCB994046}"/>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6" name="Footer Placeholder 5">
            <a:extLst>
              <a:ext uri="{FF2B5EF4-FFF2-40B4-BE49-F238E27FC236}">
                <a16:creationId xmlns:a16="http://schemas.microsoft.com/office/drawing/2014/main" id="{D5D57523-EA67-4C49-9840-4B99B7CF7C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A2FEF-BD86-44BB-9EBD-C2B5B92C22D4}"/>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241603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7402-B85E-4197-978A-F57E9B1BF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050A9A-DD68-44A2-9439-12D111596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A2409-11C3-45A9-BBF3-69EAF8227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9061CC-5350-4C35-A2B3-9B0D29254DBA}"/>
              </a:ext>
            </a:extLst>
          </p:cNvPr>
          <p:cNvSpPr>
            <a:spLocks noGrp="1"/>
          </p:cNvSpPr>
          <p:nvPr>
            <p:ph type="dt" sz="half" idx="10"/>
          </p:nvPr>
        </p:nvSpPr>
        <p:spPr/>
        <p:txBody>
          <a:bodyPr/>
          <a:lstStyle/>
          <a:p>
            <a:fld id="{C44C6F34-719E-4F18-B0D2-2D551F9C96C8}" type="datetimeFigureOut">
              <a:rPr lang="en-US" smtClean="0"/>
              <a:t>8/25/2023</a:t>
            </a:fld>
            <a:endParaRPr lang="en-US"/>
          </a:p>
        </p:txBody>
      </p:sp>
      <p:sp>
        <p:nvSpPr>
          <p:cNvPr id="6" name="Footer Placeholder 5">
            <a:extLst>
              <a:ext uri="{FF2B5EF4-FFF2-40B4-BE49-F238E27FC236}">
                <a16:creationId xmlns:a16="http://schemas.microsoft.com/office/drawing/2014/main" id="{C244497F-F2DD-4608-90FA-9397736EE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44AA2-40C3-4109-B022-A5D08398E17E}"/>
              </a:ext>
            </a:extLst>
          </p:cNvPr>
          <p:cNvSpPr>
            <a:spLocks noGrp="1"/>
          </p:cNvSpPr>
          <p:nvPr>
            <p:ph type="sldNum" sz="quarter" idx="12"/>
          </p:nvPr>
        </p:nvSpPr>
        <p:spPr/>
        <p:txBody>
          <a:bodyPr/>
          <a:lstStyle/>
          <a:p>
            <a:fld id="{76EBF394-B98C-4771-8612-9FCAE17EC58C}" type="slidenum">
              <a:rPr lang="en-US" smtClean="0"/>
              <a:t>‹#›</a:t>
            </a:fld>
            <a:endParaRPr lang="en-US"/>
          </a:p>
        </p:txBody>
      </p:sp>
    </p:spTree>
    <p:extLst>
      <p:ext uri="{BB962C8B-B14F-4D97-AF65-F5344CB8AC3E}">
        <p14:creationId xmlns:p14="http://schemas.microsoft.com/office/powerpoint/2010/main" val="313393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E711D-80AA-4B13-8177-57C231041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30003-3DD7-4125-B3EC-35785BDCB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6DE74-8DAC-459F-ABB8-527AD817F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C6F34-719E-4F18-B0D2-2D551F9C96C8}" type="datetimeFigureOut">
              <a:rPr lang="en-US" smtClean="0"/>
              <a:t>8/25/2023</a:t>
            </a:fld>
            <a:endParaRPr lang="en-US"/>
          </a:p>
        </p:txBody>
      </p:sp>
      <p:sp>
        <p:nvSpPr>
          <p:cNvPr id="5" name="Footer Placeholder 4">
            <a:extLst>
              <a:ext uri="{FF2B5EF4-FFF2-40B4-BE49-F238E27FC236}">
                <a16:creationId xmlns:a16="http://schemas.microsoft.com/office/drawing/2014/main" id="{73D719D6-5ED7-4CE1-9F81-8880DA6BF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3F3AD-64D3-4148-A1F4-8E81A034CD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BF394-B98C-4771-8612-9FCAE17EC58C}" type="slidenum">
              <a:rPr lang="en-US" smtClean="0"/>
              <a:t>‹#›</a:t>
            </a:fld>
            <a:endParaRPr lang="en-US"/>
          </a:p>
        </p:txBody>
      </p:sp>
    </p:spTree>
    <p:extLst>
      <p:ext uri="{BB962C8B-B14F-4D97-AF65-F5344CB8AC3E}">
        <p14:creationId xmlns:p14="http://schemas.microsoft.com/office/powerpoint/2010/main" val="44143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s.usda.gov/recarea/lolo/recreation/wateractivities/recarea/?recid=10318&amp;actid=78"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hyperlink" Target="https://www.seeleylakechamber.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LPvn9qhVFbM"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nasa.gov/image-feature/goddard/2017/smoke-and-fires-light-up-pacific-northwest" TargetMode="Externa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missoulian.com/news/state-and-regional/summer-of-fire-and-smoke/article_bd3838b6-a2da-11e7-aa62-37df81b34987.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uidaho.edu/news/climate-change/wildfir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www.airnow.gov/"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hyperlink" Target="http://deq.mt.gov/Air/SF/breakpointsrevised"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hyperlink" Target="https://missoulian.com/news/local/letters-for-seeley-elementary-students-from-missoula-to-new-york/article_50b25d4f-5490-5d2c-b8d8-c91525c076c5.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79032D-1DBE-48AF-9254-8989965D6EE7}"/>
              </a:ext>
            </a:extLst>
          </p:cNvPr>
          <p:cNvPicPr>
            <a:picLocks noChangeAspect="1"/>
          </p:cNvPicPr>
          <p:nvPr/>
        </p:nvPicPr>
        <p:blipFill rotWithShape="1">
          <a:blip r:embed="rId3"/>
          <a:srcRect l="9297" t="32500" r="34765" b="43750"/>
          <a:stretch/>
        </p:blipFill>
        <p:spPr>
          <a:xfrm>
            <a:off x="763891" y="631038"/>
            <a:ext cx="7028482" cy="1678590"/>
          </a:xfrm>
          <a:prstGeom prst="rect">
            <a:avLst/>
          </a:prstGeom>
          <a:ln w="19050">
            <a:solidFill>
              <a:schemeClr val="accent1">
                <a:lumMod val="50000"/>
              </a:schemeClr>
            </a:solidFill>
          </a:ln>
        </p:spPr>
      </p:pic>
      <p:pic>
        <p:nvPicPr>
          <p:cNvPr id="4" name="Picture 3">
            <a:extLst>
              <a:ext uri="{FF2B5EF4-FFF2-40B4-BE49-F238E27FC236}">
                <a16:creationId xmlns:a16="http://schemas.microsoft.com/office/drawing/2014/main" id="{6EFA4787-1304-4F21-96A7-823C09D68C3D}"/>
              </a:ext>
            </a:extLst>
          </p:cNvPr>
          <p:cNvPicPr>
            <a:picLocks noChangeAspect="1"/>
          </p:cNvPicPr>
          <p:nvPr/>
        </p:nvPicPr>
        <p:blipFill rotWithShape="1">
          <a:blip r:embed="rId4"/>
          <a:srcRect l="9309" t="47069" r="38138" b="9591"/>
          <a:stretch/>
        </p:blipFill>
        <p:spPr>
          <a:xfrm>
            <a:off x="5021898" y="1278456"/>
            <a:ext cx="5940269" cy="2760811"/>
          </a:xfrm>
          <a:prstGeom prst="rect">
            <a:avLst/>
          </a:prstGeom>
          <a:ln w="19050">
            <a:solidFill>
              <a:schemeClr val="accent1">
                <a:lumMod val="50000"/>
              </a:schemeClr>
            </a:solidFill>
          </a:ln>
        </p:spPr>
      </p:pic>
      <p:pic>
        <p:nvPicPr>
          <p:cNvPr id="8" name="Picture 7">
            <a:extLst>
              <a:ext uri="{FF2B5EF4-FFF2-40B4-BE49-F238E27FC236}">
                <a16:creationId xmlns:a16="http://schemas.microsoft.com/office/drawing/2014/main" id="{2C6B2759-0FC5-4492-B0CF-31DCA6407EB6}"/>
              </a:ext>
            </a:extLst>
          </p:cNvPr>
          <p:cNvPicPr>
            <a:picLocks noChangeAspect="1"/>
          </p:cNvPicPr>
          <p:nvPr/>
        </p:nvPicPr>
        <p:blipFill rotWithShape="1">
          <a:blip r:embed="rId5"/>
          <a:srcRect l="9553" t="39718" r="38026" b="7790"/>
          <a:stretch/>
        </p:blipFill>
        <p:spPr>
          <a:xfrm>
            <a:off x="2165154" y="1911968"/>
            <a:ext cx="5616360" cy="3163432"/>
          </a:xfrm>
          <a:prstGeom prst="rect">
            <a:avLst/>
          </a:prstGeom>
          <a:ln w="19050">
            <a:solidFill>
              <a:schemeClr val="accent1">
                <a:lumMod val="50000"/>
              </a:schemeClr>
            </a:solidFill>
          </a:ln>
        </p:spPr>
      </p:pic>
      <p:pic>
        <p:nvPicPr>
          <p:cNvPr id="6" name="Picture 5">
            <a:extLst>
              <a:ext uri="{FF2B5EF4-FFF2-40B4-BE49-F238E27FC236}">
                <a16:creationId xmlns:a16="http://schemas.microsoft.com/office/drawing/2014/main" id="{55644FAD-49E3-411A-8E67-BB3EC923E090}"/>
              </a:ext>
            </a:extLst>
          </p:cNvPr>
          <p:cNvPicPr>
            <a:picLocks noChangeAspect="1"/>
          </p:cNvPicPr>
          <p:nvPr/>
        </p:nvPicPr>
        <p:blipFill rotWithShape="1">
          <a:blip r:embed="rId6"/>
          <a:srcRect l="9687" t="33194" r="30860" b="39722"/>
          <a:stretch/>
        </p:blipFill>
        <p:spPr>
          <a:xfrm>
            <a:off x="4212394" y="3976577"/>
            <a:ext cx="7577855" cy="1941764"/>
          </a:xfrm>
          <a:prstGeom prst="rect">
            <a:avLst/>
          </a:prstGeom>
          <a:ln w="19050">
            <a:solidFill>
              <a:schemeClr val="accent1">
                <a:lumMod val="50000"/>
              </a:schemeClr>
            </a:solidFill>
          </a:ln>
        </p:spPr>
      </p:pic>
      <p:pic>
        <p:nvPicPr>
          <p:cNvPr id="7" name="Picture 6">
            <a:extLst>
              <a:ext uri="{FF2B5EF4-FFF2-40B4-BE49-F238E27FC236}">
                <a16:creationId xmlns:a16="http://schemas.microsoft.com/office/drawing/2014/main" id="{C0727C0D-91A0-4712-90DD-8E9F6B0D818C}"/>
              </a:ext>
            </a:extLst>
          </p:cNvPr>
          <p:cNvPicPr>
            <a:picLocks noChangeAspect="1"/>
          </p:cNvPicPr>
          <p:nvPr/>
        </p:nvPicPr>
        <p:blipFill rotWithShape="1">
          <a:blip r:embed="rId7"/>
          <a:srcRect l="9765" t="38333" r="36843" b="7930"/>
          <a:stretch/>
        </p:blipFill>
        <p:spPr>
          <a:xfrm>
            <a:off x="875072" y="2844800"/>
            <a:ext cx="6404658" cy="3625870"/>
          </a:xfrm>
          <a:prstGeom prst="rect">
            <a:avLst/>
          </a:prstGeom>
          <a:ln w="19050">
            <a:solidFill>
              <a:schemeClr val="accent1">
                <a:lumMod val="50000"/>
              </a:schemeClr>
            </a:solidFill>
          </a:ln>
        </p:spPr>
      </p:pic>
    </p:spTree>
    <p:extLst>
      <p:ext uri="{BB962C8B-B14F-4D97-AF65-F5344CB8AC3E}">
        <p14:creationId xmlns:p14="http://schemas.microsoft.com/office/powerpoint/2010/main" val="62080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2000"/>
                            </p:stCondLst>
                            <p:childTnLst>
                              <p:par>
                                <p:cTn id="17" presetID="21" presetClass="entr" presetSubtype="1"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BEE8D-BEEA-4842-8CD5-C0862D8AF92A}"/>
              </a:ext>
            </a:extLst>
          </p:cNvPr>
          <p:cNvPicPr>
            <a:picLocks noChangeAspect="1"/>
          </p:cNvPicPr>
          <p:nvPr/>
        </p:nvPicPr>
        <p:blipFill>
          <a:blip r:embed="rId3"/>
          <a:stretch>
            <a:fillRect/>
          </a:stretch>
        </p:blipFill>
        <p:spPr>
          <a:xfrm>
            <a:off x="325009" y="0"/>
            <a:ext cx="11409768" cy="6858000"/>
          </a:xfrm>
          <a:prstGeom prst="rect">
            <a:avLst/>
          </a:prstGeom>
        </p:spPr>
      </p:pic>
    </p:spTree>
    <p:extLst>
      <p:ext uri="{BB962C8B-B14F-4D97-AF65-F5344CB8AC3E}">
        <p14:creationId xmlns:p14="http://schemas.microsoft.com/office/powerpoint/2010/main" val="407918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BE3A9-13D4-486A-8E05-1776DA093090}"/>
              </a:ext>
            </a:extLst>
          </p:cNvPr>
          <p:cNvPicPr>
            <a:picLocks noChangeAspect="1"/>
          </p:cNvPicPr>
          <p:nvPr/>
        </p:nvPicPr>
        <p:blipFill rotWithShape="1">
          <a:blip r:embed="rId3"/>
          <a:srcRect l="13435" t="9904" r="21329" b="25804"/>
          <a:stretch/>
        </p:blipFill>
        <p:spPr>
          <a:xfrm>
            <a:off x="1434399" y="667657"/>
            <a:ext cx="9349715" cy="5538369"/>
          </a:xfrm>
          <a:prstGeom prst="rect">
            <a:avLst/>
          </a:prstGeom>
        </p:spPr>
      </p:pic>
      <p:pic>
        <p:nvPicPr>
          <p:cNvPr id="6" name="Picture 5">
            <a:extLst>
              <a:ext uri="{FF2B5EF4-FFF2-40B4-BE49-F238E27FC236}">
                <a16:creationId xmlns:a16="http://schemas.microsoft.com/office/drawing/2014/main" id="{AEC680D8-4C39-4B08-A130-AA74AD8D50CF}"/>
              </a:ext>
            </a:extLst>
          </p:cNvPr>
          <p:cNvPicPr>
            <a:picLocks noChangeAspect="1"/>
          </p:cNvPicPr>
          <p:nvPr/>
        </p:nvPicPr>
        <p:blipFill rotWithShape="1">
          <a:blip r:embed="rId4"/>
          <a:srcRect l="16343" t="14052" r="29639" b="26841"/>
          <a:stretch/>
        </p:blipFill>
        <p:spPr>
          <a:xfrm>
            <a:off x="1480760" y="537029"/>
            <a:ext cx="9401184" cy="6183086"/>
          </a:xfrm>
          <a:prstGeom prst="rect">
            <a:avLst/>
          </a:prstGeom>
        </p:spPr>
      </p:pic>
      <p:pic>
        <p:nvPicPr>
          <p:cNvPr id="7" name="Picture 6">
            <a:extLst>
              <a:ext uri="{FF2B5EF4-FFF2-40B4-BE49-F238E27FC236}">
                <a16:creationId xmlns:a16="http://schemas.microsoft.com/office/drawing/2014/main" id="{2E897662-82C0-4737-980A-58AA55447412}"/>
              </a:ext>
            </a:extLst>
          </p:cNvPr>
          <p:cNvPicPr>
            <a:picLocks noChangeAspect="1"/>
          </p:cNvPicPr>
          <p:nvPr/>
        </p:nvPicPr>
        <p:blipFill rotWithShape="1">
          <a:blip r:embed="rId5"/>
          <a:srcRect l="19667" t="15780" r="27354" b="25113"/>
          <a:stretch/>
        </p:blipFill>
        <p:spPr>
          <a:xfrm>
            <a:off x="1480458" y="290068"/>
            <a:ext cx="10218055" cy="6852107"/>
          </a:xfrm>
          <a:prstGeom prst="rect">
            <a:avLst/>
          </a:prstGeom>
        </p:spPr>
      </p:pic>
      <p:pic>
        <p:nvPicPr>
          <p:cNvPr id="8" name="Picture 7">
            <a:extLst>
              <a:ext uri="{FF2B5EF4-FFF2-40B4-BE49-F238E27FC236}">
                <a16:creationId xmlns:a16="http://schemas.microsoft.com/office/drawing/2014/main" id="{BAAAF13C-5F0C-4543-9AA4-1918153C2C83}"/>
              </a:ext>
            </a:extLst>
          </p:cNvPr>
          <p:cNvPicPr>
            <a:picLocks noChangeAspect="1"/>
          </p:cNvPicPr>
          <p:nvPr/>
        </p:nvPicPr>
        <p:blipFill rotWithShape="1">
          <a:blip r:embed="rId6"/>
          <a:srcRect l="25276" t="10249" r="20706" b="13706"/>
          <a:stretch/>
        </p:blipFill>
        <p:spPr>
          <a:xfrm>
            <a:off x="1637476" y="-624113"/>
            <a:ext cx="9159832" cy="7750628"/>
          </a:xfrm>
          <a:prstGeom prst="rect">
            <a:avLst/>
          </a:prstGeom>
        </p:spPr>
      </p:pic>
      <p:pic>
        <p:nvPicPr>
          <p:cNvPr id="9" name="Picture 8">
            <a:extLst>
              <a:ext uri="{FF2B5EF4-FFF2-40B4-BE49-F238E27FC236}">
                <a16:creationId xmlns:a16="http://schemas.microsoft.com/office/drawing/2014/main" id="{E803FB6B-77C6-4FE7-9162-1AFE100FBC7F}"/>
              </a:ext>
            </a:extLst>
          </p:cNvPr>
          <p:cNvPicPr>
            <a:picLocks noChangeAspect="1"/>
          </p:cNvPicPr>
          <p:nvPr/>
        </p:nvPicPr>
        <p:blipFill rotWithShape="1">
          <a:blip r:embed="rId7"/>
          <a:srcRect l="30471" t="13360" r="19875" b="11978"/>
          <a:stretch/>
        </p:blipFill>
        <p:spPr>
          <a:xfrm>
            <a:off x="2725596" y="-209973"/>
            <a:ext cx="7973148" cy="7205858"/>
          </a:xfrm>
          <a:prstGeom prst="rect">
            <a:avLst/>
          </a:prstGeom>
        </p:spPr>
      </p:pic>
      <p:grpSp>
        <p:nvGrpSpPr>
          <p:cNvPr id="11" name="Group 10">
            <a:extLst>
              <a:ext uri="{FF2B5EF4-FFF2-40B4-BE49-F238E27FC236}">
                <a16:creationId xmlns:a16="http://schemas.microsoft.com/office/drawing/2014/main" id="{D4CF0DA4-49F8-445A-88CB-AED25AC350BC}"/>
              </a:ext>
            </a:extLst>
          </p:cNvPr>
          <p:cNvGrpSpPr/>
          <p:nvPr/>
        </p:nvGrpSpPr>
        <p:grpSpPr>
          <a:xfrm rot="-7200000">
            <a:off x="-757943" y="-257520"/>
            <a:ext cx="13170857" cy="7831444"/>
            <a:chOff x="0" y="0"/>
            <a:chExt cx="12192000" cy="6858000"/>
          </a:xfrm>
        </p:grpSpPr>
        <p:sp>
          <p:nvSpPr>
            <p:cNvPr id="12" name="Rectangle 11">
              <a:extLst>
                <a:ext uri="{FF2B5EF4-FFF2-40B4-BE49-F238E27FC236}">
                  <a16:creationId xmlns:a16="http://schemas.microsoft.com/office/drawing/2014/main" id="{794C3F2B-9C37-4E15-8921-23CEC2F6DC6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A29B132-FAD8-435F-B61C-59F36A621556}"/>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14" name="Group 13">
            <a:extLst>
              <a:ext uri="{FF2B5EF4-FFF2-40B4-BE49-F238E27FC236}">
                <a16:creationId xmlns:a16="http://schemas.microsoft.com/office/drawing/2014/main" id="{FA386BB1-B2F4-41C8-9F14-3628B110064A}"/>
              </a:ext>
            </a:extLst>
          </p:cNvPr>
          <p:cNvGrpSpPr/>
          <p:nvPr/>
        </p:nvGrpSpPr>
        <p:grpSpPr>
          <a:xfrm rot="-6000000">
            <a:off x="-974642" y="-479390"/>
            <a:ext cx="13301242" cy="8160355"/>
            <a:chOff x="0" y="0"/>
            <a:chExt cx="12192000" cy="6858000"/>
          </a:xfrm>
        </p:grpSpPr>
        <p:sp>
          <p:nvSpPr>
            <p:cNvPr id="15" name="Rectangle 14">
              <a:extLst>
                <a:ext uri="{FF2B5EF4-FFF2-40B4-BE49-F238E27FC236}">
                  <a16:creationId xmlns:a16="http://schemas.microsoft.com/office/drawing/2014/main" id="{E6F6DC92-7B54-4F41-AF75-86304BE1168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0F6A5-DA2F-4C35-B52F-5E99F363A45B}"/>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17" name="Group 16">
            <a:extLst>
              <a:ext uri="{FF2B5EF4-FFF2-40B4-BE49-F238E27FC236}">
                <a16:creationId xmlns:a16="http://schemas.microsoft.com/office/drawing/2014/main" id="{4B251D98-95B0-4181-AE8D-8415A53718F6}"/>
              </a:ext>
            </a:extLst>
          </p:cNvPr>
          <p:cNvGrpSpPr/>
          <p:nvPr/>
        </p:nvGrpSpPr>
        <p:grpSpPr>
          <a:xfrm rot="-4800000">
            <a:off x="-1031321" y="-495518"/>
            <a:ext cx="13301241" cy="8160355"/>
            <a:chOff x="0" y="0"/>
            <a:chExt cx="12192000" cy="6858000"/>
          </a:xfrm>
        </p:grpSpPr>
        <p:sp>
          <p:nvSpPr>
            <p:cNvPr id="18" name="Rectangle 17">
              <a:extLst>
                <a:ext uri="{FF2B5EF4-FFF2-40B4-BE49-F238E27FC236}">
                  <a16:creationId xmlns:a16="http://schemas.microsoft.com/office/drawing/2014/main" id="{D922E67A-6277-4C41-A8EE-0F42E48197E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07F8F55-74FF-434C-A932-680DDC182D0E}"/>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21" name="Group 20">
            <a:extLst>
              <a:ext uri="{FF2B5EF4-FFF2-40B4-BE49-F238E27FC236}">
                <a16:creationId xmlns:a16="http://schemas.microsoft.com/office/drawing/2014/main" id="{18B68B83-CEAD-4115-895B-E213BAC2CDDF}"/>
              </a:ext>
            </a:extLst>
          </p:cNvPr>
          <p:cNvGrpSpPr/>
          <p:nvPr/>
        </p:nvGrpSpPr>
        <p:grpSpPr>
          <a:xfrm rot="-3600000">
            <a:off x="-1203054" y="-629012"/>
            <a:ext cx="13483815" cy="8222777"/>
            <a:chOff x="0" y="0"/>
            <a:chExt cx="12192000" cy="6858000"/>
          </a:xfrm>
        </p:grpSpPr>
        <p:sp>
          <p:nvSpPr>
            <p:cNvPr id="22" name="Rectangle 21">
              <a:extLst>
                <a:ext uri="{FF2B5EF4-FFF2-40B4-BE49-F238E27FC236}">
                  <a16:creationId xmlns:a16="http://schemas.microsoft.com/office/drawing/2014/main" id="{3EDC6AE9-F1E1-4D3C-88FE-63CDBF9A904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09CF367-2BF1-491B-ABCF-A774AFC8D178}"/>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24" name="Group 23">
            <a:extLst>
              <a:ext uri="{FF2B5EF4-FFF2-40B4-BE49-F238E27FC236}">
                <a16:creationId xmlns:a16="http://schemas.microsoft.com/office/drawing/2014/main" id="{83E34D57-C034-44A4-B979-16D8FF7CA37B}"/>
              </a:ext>
            </a:extLst>
          </p:cNvPr>
          <p:cNvGrpSpPr/>
          <p:nvPr/>
        </p:nvGrpSpPr>
        <p:grpSpPr>
          <a:xfrm rot="-2400000">
            <a:off x="-1175446" y="-791403"/>
            <a:ext cx="13654362" cy="8322870"/>
            <a:chOff x="0" y="0"/>
            <a:chExt cx="12192000" cy="6858000"/>
          </a:xfrm>
        </p:grpSpPr>
        <p:sp>
          <p:nvSpPr>
            <p:cNvPr id="25" name="Rectangle 24">
              <a:extLst>
                <a:ext uri="{FF2B5EF4-FFF2-40B4-BE49-F238E27FC236}">
                  <a16:creationId xmlns:a16="http://schemas.microsoft.com/office/drawing/2014/main" id="{D8961C3D-A961-4391-9C3E-54D1D53878E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51127D8-9231-464A-B046-22EB73228940}"/>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27" name="Group 26">
            <a:extLst>
              <a:ext uri="{FF2B5EF4-FFF2-40B4-BE49-F238E27FC236}">
                <a16:creationId xmlns:a16="http://schemas.microsoft.com/office/drawing/2014/main" id="{D429B95A-BCF3-42BF-BE1E-F73CC8E44DD8}"/>
              </a:ext>
            </a:extLst>
          </p:cNvPr>
          <p:cNvGrpSpPr/>
          <p:nvPr/>
        </p:nvGrpSpPr>
        <p:grpSpPr>
          <a:xfrm rot="-1200000">
            <a:off x="-1193558" y="-748054"/>
            <a:ext cx="13654362" cy="8322870"/>
            <a:chOff x="0" y="0"/>
            <a:chExt cx="12192000" cy="6858000"/>
          </a:xfrm>
        </p:grpSpPr>
        <p:sp>
          <p:nvSpPr>
            <p:cNvPr id="28" name="Rectangle 27">
              <a:extLst>
                <a:ext uri="{FF2B5EF4-FFF2-40B4-BE49-F238E27FC236}">
                  <a16:creationId xmlns:a16="http://schemas.microsoft.com/office/drawing/2014/main" id="{4D7B21F1-E504-4E13-AD75-1E31BEF5546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7898F26-5CA4-48D5-BA5E-2917AEA837B9}"/>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30" name="Group 29">
            <a:extLst>
              <a:ext uri="{FF2B5EF4-FFF2-40B4-BE49-F238E27FC236}">
                <a16:creationId xmlns:a16="http://schemas.microsoft.com/office/drawing/2014/main" id="{43146C7A-33DB-4276-8425-C0A2C4D7E432}"/>
              </a:ext>
            </a:extLst>
          </p:cNvPr>
          <p:cNvGrpSpPr/>
          <p:nvPr/>
        </p:nvGrpSpPr>
        <p:grpSpPr>
          <a:xfrm>
            <a:off x="-1211670" y="-704705"/>
            <a:ext cx="13654362" cy="8322870"/>
            <a:chOff x="0" y="0"/>
            <a:chExt cx="12192000" cy="6858000"/>
          </a:xfrm>
        </p:grpSpPr>
        <p:sp>
          <p:nvSpPr>
            <p:cNvPr id="31" name="Rectangle 30">
              <a:extLst>
                <a:ext uri="{FF2B5EF4-FFF2-40B4-BE49-F238E27FC236}">
                  <a16:creationId xmlns:a16="http://schemas.microsoft.com/office/drawing/2014/main" id="{BF65F554-FF46-487C-9288-2FCB0FF2F4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8EBA22E-FFD9-46EA-9F9A-AF3A058F3213}"/>
                </a:ext>
              </a:extLst>
            </p:cNvPr>
            <p:cNvPicPr>
              <a:picLocks noChangeAspect="1"/>
            </p:cNvPicPr>
            <p:nvPr/>
          </p:nvPicPr>
          <p:blipFill rotWithShape="1">
            <a:blip r:embed="rId8"/>
            <a:srcRect l="9559" t="13651" r="19377" b="33321"/>
            <a:stretch/>
          </p:blipFill>
          <p:spPr>
            <a:xfrm>
              <a:off x="2905125" y="2266949"/>
              <a:ext cx="6419850" cy="2819401"/>
            </a:xfrm>
            <a:prstGeom prst="rect">
              <a:avLst/>
            </a:prstGeom>
          </p:spPr>
        </p:pic>
      </p:grpSp>
      <p:grpSp>
        <p:nvGrpSpPr>
          <p:cNvPr id="35" name="Group 34">
            <a:extLst>
              <a:ext uri="{FF2B5EF4-FFF2-40B4-BE49-F238E27FC236}">
                <a16:creationId xmlns:a16="http://schemas.microsoft.com/office/drawing/2014/main" id="{D1046583-EA2F-490F-B902-305665B99989}"/>
              </a:ext>
            </a:extLst>
          </p:cNvPr>
          <p:cNvGrpSpPr/>
          <p:nvPr/>
        </p:nvGrpSpPr>
        <p:grpSpPr>
          <a:xfrm>
            <a:off x="1071564" y="1190445"/>
            <a:ext cx="10125524" cy="5767568"/>
            <a:chOff x="1118586" y="1260630"/>
            <a:chExt cx="10031767" cy="5597370"/>
          </a:xfrm>
        </p:grpSpPr>
        <p:pic>
          <p:nvPicPr>
            <p:cNvPr id="36" name="Picture 35">
              <a:extLst>
                <a:ext uri="{FF2B5EF4-FFF2-40B4-BE49-F238E27FC236}">
                  <a16:creationId xmlns:a16="http://schemas.microsoft.com/office/drawing/2014/main" id="{53FA2AC4-B688-4FC0-B3AE-67025E4CE33F}"/>
                </a:ext>
              </a:extLst>
            </p:cNvPr>
            <p:cNvPicPr>
              <a:picLocks noChangeAspect="1"/>
            </p:cNvPicPr>
            <p:nvPr/>
          </p:nvPicPr>
          <p:blipFill rotWithShape="1">
            <a:blip r:embed="rId8"/>
            <a:srcRect b="10821"/>
            <a:stretch/>
          </p:blipFill>
          <p:spPr>
            <a:xfrm>
              <a:off x="1118586" y="1260630"/>
              <a:ext cx="10031767" cy="5597370"/>
            </a:xfrm>
            <a:prstGeom prst="rect">
              <a:avLst/>
            </a:prstGeom>
          </p:spPr>
        </p:pic>
        <p:pic>
          <p:nvPicPr>
            <p:cNvPr id="37" name="Picture 36">
              <a:extLst>
                <a:ext uri="{FF2B5EF4-FFF2-40B4-BE49-F238E27FC236}">
                  <a16:creationId xmlns:a16="http://schemas.microsoft.com/office/drawing/2014/main" id="{048A14C1-FCBF-47D5-99D6-7443FBFFB7C3}"/>
                </a:ext>
              </a:extLst>
            </p:cNvPr>
            <p:cNvPicPr>
              <a:picLocks noChangeAspect="1"/>
            </p:cNvPicPr>
            <p:nvPr/>
          </p:nvPicPr>
          <p:blipFill rotWithShape="1">
            <a:blip r:embed="rId8"/>
            <a:srcRect l="20427" t="89527" r="20000" b="3709"/>
            <a:stretch/>
          </p:blipFill>
          <p:spPr>
            <a:xfrm>
              <a:off x="4844143" y="6041569"/>
              <a:ext cx="5976257" cy="424543"/>
            </a:xfrm>
            <a:prstGeom prst="rect">
              <a:avLst/>
            </a:prstGeom>
          </p:spPr>
        </p:pic>
      </p:grpSp>
    </p:spTree>
    <p:extLst>
      <p:ext uri="{BB962C8B-B14F-4D97-AF65-F5344CB8AC3E}">
        <p14:creationId xmlns:p14="http://schemas.microsoft.com/office/powerpoint/2010/main" val="16718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nodeType="afterEffect">
                                  <p:stCondLst>
                                    <p:cond delay="3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
                                        <p:tgtEl>
                                          <p:spTgt spid="8"/>
                                        </p:tgtEl>
                                      </p:cBhvr>
                                    </p:animEffect>
                                  </p:childTnLst>
                                </p:cTn>
                              </p:par>
                            </p:childTnLst>
                          </p:cTn>
                        </p:par>
                        <p:par>
                          <p:cTn id="16" fill="hold">
                            <p:stCondLst>
                              <p:cond delay="3600"/>
                            </p:stCondLst>
                            <p:childTnLst>
                              <p:par>
                                <p:cTn id="17" presetID="10" presetClass="entr" presetSubtype="0" fill="hold"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childTnLst>
                          </p:cTn>
                        </p:par>
                        <p:par>
                          <p:cTn id="20" fill="hold">
                            <p:stCondLst>
                              <p:cond delay="4200"/>
                            </p:stCondLst>
                            <p:childTnLst>
                              <p:par>
                                <p:cTn id="21" presetID="10" presetClass="entr" presetSubtype="0" fill="hold" nodeType="afterEffect">
                                  <p:stCondLst>
                                    <p:cond delay="3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300"/>
                                        <p:tgtEl>
                                          <p:spTgt spid="11"/>
                                        </p:tgtEl>
                                      </p:cBhvr>
                                    </p:animEffect>
                                  </p:childTnLst>
                                </p:cTn>
                              </p:par>
                            </p:childTnLst>
                          </p:cTn>
                        </p:par>
                        <p:par>
                          <p:cTn id="24" fill="hold">
                            <p:stCondLst>
                              <p:cond delay="4800"/>
                            </p:stCondLst>
                            <p:childTnLst>
                              <p:par>
                                <p:cTn id="25" presetID="10" presetClass="entr" presetSubtype="0" fill="hold" nodeType="afterEffect">
                                  <p:stCondLst>
                                    <p:cond delay="3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300"/>
                                        <p:tgtEl>
                                          <p:spTgt spid="14"/>
                                        </p:tgtEl>
                                      </p:cBhvr>
                                    </p:animEffect>
                                  </p:childTnLst>
                                </p:cTn>
                              </p:par>
                            </p:childTnLst>
                          </p:cTn>
                        </p:par>
                        <p:par>
                          <p:cTn id="28" fill="hold">
                            <p:stCondLst>
                              <p:cond delay="5400"/>
                            </p:stCondLst>
                            <p:childTnLst>
                              <p:par>
                                <p:cTn id="29" presetID="10" presetClass="entr" presetSubtype="0" fill="hold" nodeType="afterEffect">
                                  <p:stCondLst>
                                    <p:cond delay="3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6000"/>
                            </p:stCondLst>
                            <p:childTnLst>
                              <p:par>
                                <p:cTn id="33" presetID="10" presetClass="entr" presetSubtype="0" fill="hold" nodeType="afterEffect">
                                  <p:stCondLst>
                                    <p:cond delay="3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300"/>
                                        <p:tgtEl>
                                          <p:spTgt spid="21"/>
                                        </p:tgtEl>
                                      </p:cBhvr>
                                    </p:animEffect>
                                  </p:childTnLst>
                                </p:cTn>
                              </p:par>
                            </p:childTnLst>
                          </p:cTn>
                        </p:par>
                        <p:par>
                          <p:cTn id="36" fill="hold">
                            <p:stCondLst>
                              <p:cond delay="6600"/>
                            </p:stCondLst>
                            <p:childTnLst>
                              <p:par>
                                <p:cTn id="37" presetID="10" presetClass="entr" presetSubtype="0" fill="hold" nodeType="afterEffect">
                                  <p:stCondLst>
                                    <p:cond delay="30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300"/>
                                        <p:tgtEl>
                                          <p:spTgt spid="24"/>
                                        </p:tgtEl>
                                      </p:cBhvr>
                                    </p:animEffect>
                                  </p:childTnLst>
                                </p:cTn>
                              </p:par>
                            </p:childTnLst>
                          </p:cTn>
                        </p:par>
                        <p:par>
                          <p:cTn id="40" fill="hold">
                            <p:stCondLst>
                              <p:cond delay="7200"/>
                            </p:stCondLst>
                            <p:childTnLst>
                              <p:par>
                                <p:cTn id="41" presetID="10" presetClass="entr" presetSubtype="0" fill="hold" nodeType="afterEffect">
                                  <p:stCondLst>
                                    <p:cond delay="3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300"/>
                                        <p:tgtEl>
                                          <p:spTgt spid="27"/>
                                        </p:tgtEl>
                                      </p:cBhvr>
                                    </p:animEffect>
                                  </p:childTnLst>
                                </p:cTn>
                              </p:par>
                            </p:childTnLst>
                          </p:cTn>
                        </p:par>
                        <p:par>
                          <p:cTn id="44" fill="hold">
                            <p:stCondLst>
                              <p:cond delay="7800"/>
                            </p:stCondLst>
                            <p:childTnLst>
                              <p:par>
                                <p:cTn id="45" presetID="10" presetClass="entr" presetSubtype="0" fill="hold" nodeType="afterEffect">
                                  <p:stCondLst>
                                    <p:cond delay="3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300"/>
                                        <p:tgtEl>
                                          <p:spTgt spid="30"/>
                                        </p:tgtEl>
                                      </p:cBhvr>
                                    </p:animEffect>
                                  </p:childTnLst>
                                </p:cTn>
                              </p:par>
                            </p:childTnLst>
                          </p:cTn>
                        </p:par>
                        <p:par>
                          <p:cTn id="48" fill="hold">
                            <p:stCondLst>
                              <p:cond delay="8400"/>
                            </p:stCondLst>
                            <p:childTnLst>
                              <p:par>
                                <p:cTn id="49" presetID="10" presetClass="entr" presetSubtype="0"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445BC-55FA-4BB7-9D29-F61BFD384513}"/>
              </a:ext>
            </a:extLst>
          </p:cNvPr>
          <p:cNvPicPr>
            <a:picLocks noChangeAspect="1"/>
          </p:cNvPicPr>
          <p:nvPr/>
        </p:nvPicPr>
        <p:blipFill rotWithShape="1">
          <a:blip r:embed="rId3"/>
          <a:srcRect b="10821"/>
          <a:stretch/>
        </p:blipFill>
        <p:spPr>
          <a:xfrm>
            <a:off x="1118586" y="1260630"/>
            <a:ext cx="10031767" cy="5597370"/>
          </a:xfrm>
          <a:prstGeom prst="rect">
            <a:avLst/>
          </a:prstGeom>
        </p:spPr>
      </p:pic>
      <p:pic>
        <p:nvPicPr>
          <p:cNvPr id="25" name="Picture 24">
            <a:extLst>
              <a:ext uri="{FF2B5EF4-FFF2-40B4-BE49-F238E27FC236}">
                <a16:creationId xmlns:a16="http://schemas.microsoft.com/office/drawing/2014/main" id="{934744B8-011D-448B-BFB3-411BC370A095}"/>
              </a:ext>
            </a:extLst>
          </p:cNvPr>
          <p:cNvPicPr>
            <a:picLocks noChangeAspect="1"/>
          </p:cNvPicPr>
          <p:nvPr/>
        </p:nvPicPr>
        <p:blipFill rotWithShape="1">
          <a:blip r:embed="rId3"/>
          <a:srcRect l="20427" t="89527" r="20000" b="3709"/>
          <a:stretch/>
        </p:blipFill>
        <p:spPr>
          <a:xfrm>
            <a:off x="4844143" y="6041569"/>
            <a:ext cx="5976257" cy="424543"/>
          </a:xfrm>
          <a:prstGeom prst="rect">
            <a:avLst/>
          </a:prstGeom>
        </p:spPr>
      </p:pic>
      <p:grpSp>
        <p:nvGrpSpPr>
          <p:cNvPr id="2" name="Group 1">
            <a:extLst>
              <a:ext uri="{FF2B5EF4-FFF2-40B4-BE49-F238E27FC236}">
                <a16:creationId xmlns:a16="http://schemas.microsoft.com/office/drawing/2014/main" id="{F6DF0CBC-15FE-421C-A701-4EE57624786A}"/>
              </a:ext>
            </a:extLst>
          </p:cNvPr>
          <p:cNvGrpSpPr/>
          <p:nvPr/>
        </p:nvGrpSpPr>
        <p:grpSpPr>
          <a:xfrm>
            <a:off x="534199" y="771332"/>
            <a:ext cx="2598359" cy="5839250"/>
            <a:chOff x="1288801" y="540512"/>
            <a:chExt cx="2598359" cy="5839250"/>
          </a:xfrm>
        </p:grpSpPr>
        <p:grpSp>
          <p:nvGrpSpPr>
            <p:cNvPr id="75" name="Group 74">
              <a:extLst>
                <a:ext uri="{FF2B5EF4-FFF2-40B4-BE49-F238E27FC236}">
                  <a16:creationId xmlns:a16="http://schemas.microsoft.com/office/drawing/2014/main" id="{6DCA6967-FF1F-4371-8CB3-D22F45ED6794}"/>
                </a:ext>
              </a:extLst>
            </p:cNvPr>
            <p:cNvGrpSpPr/>
            <p:nvPr/>
          </p:nvGrpSpPr>
          <p:grpSpPr>
            <a:xfrm>
              <a:off x="3462578" y="2166151"/>
              <a:ext cx="382750" cy="4213611"/>
              <a:chOff x="2980315" y="1488318"/>
              <a:chExt cx="369332" cy="3690425"/>
            </a:xfrm>
          </p:grpSpPr>
          <p:cxnSp>
            <p:nvCxnSpPr>
              <p:cNvPr id="63" name="Straight Connector 62">
                <a:extLst>
                  <a:ext uri="{FF2B5EF4-FFF2-40B4-BE49-F238E27FC236}">
                    <a16:creationId xmlns:a16="http://schemas.microsoft.com/office/drawing/2014/main" id="{81F4DBD9-6927-49CD-BA54-0355E85604C6}"/>
                  </a:ext>
                </a:extLst>
              </p:cNvPr>
              <p:cNvCxnSpPr>
                <a:cxnSpLocks/>
              </p:cNvCxnSpPr>
              <p:nvPr/>
            </p:nvCxnSpPr>
            <p:spPr>
              <a:xfrm>
                <a:off x="3189644" y="1488318"/>
                <a:ext cx="0" cy="259965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A932533-A8FB-4DBD-8AE0-803FB4FD2BEF}"/>
                  </a:ext>
                </a:extLst>
              </p:cNvPr>
              <p:cNvSpPr txBox="1"/>
              <p:nvPr/>
            </p:nvSpPr>
            <p:spPr>
              <a:xfrm rot="16200000">
                <a:off x="2820273" y="4649370"/>
                <a:ext cx="689415" cy="369332"/>
              </a:xfrm>
              <a:prstGeom prst="rect">
                <a:avLst/>
              </a:prstGeom>
              <a:noFill/>
            </p:spPr>
            <p:txBody>
              <a:bodyPr wrap="square" rtlCol="0">
                <a:spAutoFit/>
              </a:bodyPr>
              <a:lstStyle/>
              <a:p>
                <a:r>
                  <a:rPr lang="en-US" b="1" dirty="0"/>
                  <a:t>7/24</a:t>
                </a:r>
              </a:p>
            </p:txBody>
          </p:sp>
        </p:grpSp>
        <p:pic>
          <p:nvPicPr>
            <p:cNvPr id="15" name="Picture 14">
              <a:extLst>
                <a:ext uri="{FF2B5EF4-FFF2-40B4-BE49-F238E27FC236}">
                  <a16:creationId xmlns:a16="http://schemas.microsoft.com/office/drawing/2014/main" id="{E7BBB0C3-23E8-4CE4-B890-80E7B5631E03}"/>
                </a:ext>
              </a:extLst>
            </p:cNvPr>
            <p:cNvPicPr>
              <a:picLocks noChangeAspect="1"/>
            </p:cNvPicPr>
            <p:nvPr/>
          </p:nvPicPr>
          <p:blipFill>
            <a:blip r:embed="rId4"/>
            <a:stretch>
              <a:fillRect/>
            </a:stretch>
          </p:blipFill>
          <p:spPr>
            <a:xfrm>
              <a:off x="1288801" y="540512"/>
              <a:ext cx="2598359" cy="1767681"/>
            </a:xfrm>
            <a:prstGeom prst="rect">
              <a:avLst/>
            </a:prstGeom>
          </p:spPr>
        </p:pic>
      </p:grpSp>
      <p:grpSp>
        <p:nvGrpSpPr>
          <p:cNvPr id="3" name="Group 2">
            <a:extLst>
              <a:ext uri="{FF2B5EF4-FFF2-40B4-BE49-F238E27FC236}">
                <a16:creationId xmlns:a16="http://schemas.microsoft.com/office/drawing/2014/main" id="{E05BD012-DD35-4D10-A18F-E7A254942E9A}"/>
              </a:ext>
            </a:extLst>
          </p:cNvPr>
          <p:cNvGrpSpPr/>
          <p:nvPr/>
        </p:nvGrpSpPr>
        <p:grpSpPr>
          <a:xfrm>
            <a:off x="2449286" y="790045"/>
            <a:ext cx="2583901" cy="5795968"/>
            <a:chOff x="3088479" y="568104"/>
            <a:chExt cx="2583901" cy="5795968"/>
          </a:xfrm>
        </p:grpSpPr>
        <p:grpSp>
          <p:nvGrpSpPr>
            <p:cNvPr id="76" name="Group 75">
              <a:extLst>
                <a:ext uri="{FF2B5EF4-FFF2-40B4-BE49-F238E27FC236}">
                  <a16:creationId xmlns:a16="http://schemas.microsoft.com/office/drawing/2014/main" id="{B0191E48-B060-422B-BB4E-063015ACE9EB}"/>
                </a:ext>
              </a:extLst>
            </p:cNvPr>
            <p:cNvGrpSpPr/>
            <p:nvPr/>
          </p:nvGrpSpPr>
          <p:grpSpPr>
            <a:xfrm>
              <a:off x="4182938" y="2139519"/>
              <a:ext cx="369332" cy="4224553"/>
              <a:chOff x="3607585" y="978540"/>
              <a:chExt cx="369332" cy="4224553"/>
            </a:xfrm>
          </p:grpSpPr>
          <p:cxnSp>
            <p:nvCxnSpPr>
              <p:cNvPr id="67" name="Straight Connector 66">
                <a:extLst>
                  <a:ext uri="{FF2B5EF4-FFF2-40B4-BE49-F238E27FC236}">
                    <a16:creationId xmlns:a16="http://schemas.microsoft.com/office/drawing/2014/main" id="{2AECECF7-DBAC-4E72-9CDE-3641BA345ED4}"/>
                  </a:ext>
                </a:extLst>
              </p:cNvPr>
              <p:cNvCxnSpPr>
                <a:cxnSpLocks/>
              </p:cNvCxnSpPr>
              <p:nvPr/>
            </p:nvCxnSpPr>
            <p:spPr>
              <a:xfrm>
                <a:off x="3801125" y="978540"/>
                <a:ext cx="0" cy="298260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1C60B82-760C-4B74-A91D-BCFAADE09FC2}"/>
                  </a:ext>
                </a:extLst>
              </p:cNvPr>
              <p:cNvSpPr txBox="1"/>
              <p:nvPr/>
            </p:nvSpPr>
            <p:spPr>
              <a:xfrm rot="16200000">
                <a:off x="3447543" y="4673720"/>
                <a:ext cx="689415" cy="369332"/>
              </a:xfrm>
              <a:prstGeom prst="rect">
                <a:avLst/>
              </a:prstGeom>
              <a:noFill/>
            </p:spPr>
            <p:txBody>
              <a:bodyPr wrap="square" rtlCol="0">
                <a:spAutoFit/>
              </a:bodyPr>
              <a:lstStyle/>
              <a:p>
                <a:r>
                  <a:rPr lang="en-US" b="1" dirty="0"/>
                  <a:t>7/31</a:t>
                </a:r>
              </a:p>
            </p:txBody>
          </p:sp>
        </p:grpSp>
        <p:pic>
          <p:nvPicPr>
            <p:cNvPr id="17" name="Picture 16">
              <a:extLst>
                <a:ext uri="{FF2B5EF4-FFF2-40B4-BE49-F238E27FC236}">
                  <a16:creationId xmlns:a16="http://schemas.microsoft.com/office/drawing/2014/main" id="{A6952937-5D91-4D37-B0AA-B2CB6CC5D801}"/>
                </a:ext>
              </a:extLst>
            </p:cNvPr>
            <p:cNvPicPr>
              <a:picLocks noChangeAspect="1"/>
            </p:cNvPicPr>
            <p:nvPr/>
          </p:nvPicPr>
          <p:blipFill>
            <a:blip r:embed="rId5"/>
            <a:stretch>
              <a:fillRect/>
            </a:stretch>
          </p:blipFill>
          <p:spPr>
            <a:xfrm>
              <a:off x="3088479" y="568104"/>
              <a:ext cx="2583901" cy="1724555"/>
            </a:xfrm>
            <a:prstGeom prst="rect">
              <a:avLst/>
            </a:prstGeom>
          </p:spPr>
        </p:pic>
      </p:grpSp>
      <p:grpSp>
        <p:nvGrpSpPr>
          <p:cNvPr id="5" name="Group 4">
            <a:extLst>
              <a:ext uri="{FF2B5EF4-FFF2-40B4-BE49-F238E27FC236}">
                <a16:creationId xmlns:a16="http://schemas.microsoft.com/office/drawing/2014/main" id="{F686F718-63F0-4F1B-8141-F526630B2DDD}"/>
              </a:ext>
            </a:extLst>
          </p:cNvPr>
          <p:cNvGrpSpPr/>
          <p:nvPr/>
        </p:nvGrpSpPr>
        <p:grpSpPr>
          <a:xfrm>
            <a:off x="4373092" y="805543"/>
            <a:ext cx="2613635" cy="5691469"/>
            <a:chOff x="4950140" y="530335"/>
            <a:chExt cx="2613635" cy="5691469"/>
          </a:xfrm>
        </p:grpSpPr>
        <p:grpSp>
          <p:nvGrpSpPr>
            <p:cNvPr id="77" name="Group 76">
              <a:extLst>
                <a:ext uri="{FF2B5EF4-FFF2-40B4-BE49-F238E27FC236}">
                  <a16:creationId xmlns:a16="http://schemas.microsoft.com/office/drawing/2014/main" id="{56427594-8B37-46FB-9828-E8EB8C767C0E}"/>
                </a:ext>
              </a:extLst>
            </p:cNvPr>
            <p:cNvGrpSpPr/>
            <p:nvPr/>
          </p:nvGrpSpPr>
          <p:grpSpPr>
            <a:xfrm>
              <a:off x="4950140" y="2112885"/>
              <a:ext cx="369332" cy="4108919"/>
              <a:chOff x="4210401" y="951906"/>
              <a:chExt cx="369332" cy="4108919"/>
            </a:xfrm>
          </p:grpSpPr>
          <p:cxnSp>
            <p:nvCxnSpPr>
              <p:cNvPr id="68" name="Straight Connector 67">
                <a:extLst>
                  <a:ext uri="{FF2B5EF4-FFF2-40B4-BE49-F238E27FC236}">
                    <a16:creationId xmlns:a16="http://schemas.microsoft.com/office/drawing/2014/main" id="{715B52B6-E7A9-4F2B-AEE5-112996B72B86}"/>
                  </a:ext>
                </a:extLst>
              </p:cNvPr>
              <p:cNvCxnSpPr>
                <a:cxnSpLocks/>
              </p:cNvCxnSpPr>
              <p:nvPr/>
            </p:nvCxnSpPr>
            <p:spPr>
              <a:xfrm>
                <a:off x="4408417" y="951906"/>
                <a:ext cx="0" cy="29397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A6E4893C-7544-41D6-85AC-7A99FB8B292B}"/>
                  </a:ext>
                </a:extLst>
              </p:cNvPr>
              <p:cNvSpPr txBox="1"/>
              <p:nvPr/>
            </p:nvSpPr>
            <p:spPr>
              <a:xfrm rot="16200000">
                <a:off x="4050359" y="4531452"/>
                <a:ext cx="689415" cy="369332"/>
              </a:xfrm>
              <a:prstGeom prst="rect">
                <a:avLst/>
              </a:prstGeom>
              <a:noFill/>
            </p:spPr>
            <p:txBody>
              <a:bodyPr wrap="square" rtlCol="0">
                <a:spAutoFit/>
              </a:bodyPr>
              <a:lstStyle/>
              <a:p>
                <a:r>
                  <a:rPr lang="en-US" b="1" dirty="0"/>
                  <a:t>8/7</a:t>
                </a:r>
              </a:p>
            </p:txBody>
          </p:sp>
        </p:grpSp>
        <p:pic>
          <p:nvPicPr>
            <p:cNvPr id="19" name="Picture 18">
              <a:extLst>
                <a:ext uri="{FF2B5EF4-FFF2-40B4-BE49-F238E27FC236}">
                  <a16:creationId xmlns:a16="http://schemas.microsoft.com/office/drawing/2014/main" id="{3B28057D-7D40-490B-8DC3-E71913737FFC}"/>
                </a:ext>
              </a:extLst>
            </p:cNvPr>
            <p:cNvPicPr>
              <a:picLocks noChangeAspect="1"/>
            </p:cNvPicPr>
            <p:nvPr/>
          </p:nvPicPr>
          <p:blipFill>
            <a:blip r:embed="rId6"/>
            <a:stretch>
              <a:fillRect/>
            </a:stretch>
          </p:blipFill>
          <p:spPr>
            <a:xfrm>
              <a:off x="4989019" y="530335"/>
              <a:ext cx="2574756" cy="1698171"/>
            </a:xfrm>
            <a:prstGeom prst="rect">
              <a:avLst/>
            </a:prstGeom>
          </p:spPr>
        </p:pic>
      </p:grpSp>
    </p:spTree>
    <p:extLst>
      <p:ext uri="{BB962C8B-B14F-4D97-AF65-F5344CB8AC3E}">
        <p14:creationId xmlns:p14="http://schemas.microsoft.com/office/powerpoint/2010/main" val="23633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A2073D-9BA1-4025-B0AA-319552DEDEB7}"/>
              </a:ext>
            </a:extLst>
          </p:cNvPr>
          <p:cNvGrpSpPr/>
          <p:nvPr/>
        </p:nvGrpSpPr>
        <p:grpSpPr>
          <a:xfrm>
            <a:off x="688004" y="565785"/>
            <a:ext cx="10570546" cy="5903520"/>
            <a:chOff x="6071314" y="-18139"/>
            <a:chExt cx="5429549" cy="4929810"/>
          </a:xfrm>
        </p:grpSpPr>
        <p:grpSp>
          <p:nvGrpSpPr>
            <p:cNvPr id="6" name="Group 5">
              <a:extLst>
                <a:ext uri="{FF2B5EF4-FFF2-40B4-BE49-F238E27FC236}">
                  <a16:creationId xmlns:a16="http://schemas.microsoft.com/office/drawing/2014/main" id="{DB356B02-4E8D-46CD-B4B0-5A8FD656DA38}"/>
                </a:ext>
              </a:extLst>
            </p:cNvPr>
            <p:cNvGrpSpPr/>
            <p:nvPr/>
          </p:nvGrpSpPr>
          <p:grpSpPr>
            <a:xfrm>
              <a:off x="6071314" y="-18139"/>
              <a:ext cx="5429549" cy="4929810"/>
              <a:chOff x="972537" y="488319"/>
              <a:chExt cx="5429549" cy="4929810"/>
            </a:xfrm>
          </p:grpSpPr>
          <p:grpSp>
            <p:nvGrpSpPr>
              <p:cNvPr id="8" name="Group 7">
                <a:extLst>
                  <a:ext uri="{FF2B5EF4-FFF2-40B4-BE49-F238E27FC236}">
                    <a16:creationId xmlns:a16="http://schemas.microsoft.com/office/drawing/2014/main" id="{BC100A38-2895-416F-9934-078E4AEE996E}"/>
                  </a:ext>
                </a:extLst>
              </p:cNvPr>
              <p:cNvGrpSpPr/>
              <p:nvPr/>
            </p:nvGrpSpPr>
            <p:grpSpPr>
              <a:xfrm>
                <a:off x="972537" y="488319"/>
                <a:ext cx="5429549" cy="4929810"/>
                <a:chOff x="6448686" y="61327"/>
                <a:chExt cx="5429549" cy="4929810"/>
              </a:xfrm>
            </p:grpSpPr>
            <p:sp>
              <p:nvSpPr>
                <p:cNvPr id="16" name="Rectangle 10">
                  <a:extLst>
                    <a:ext uri="{FF2B5EF4-FFF2-40B4-BE49-F238E27FC236}">
                      <a16:creationId xmlns:a16="http://schemas.microsoft.com/office/drawing/2014/main" id="{CC766EC7-1B91-4E25-A195-69A7EB2E3166}"/>
                    </a:ext>
                  </a:extLst>
                </p:cNvPr>
                <p:cNvSpPr/>
                <p:nvPr/>
              </p:nvSpPr>
              <p:spPr>
                <a:xfrm>
                  <a:off x="6448686" y="61327"/>
                  <a:ext cx="5429549" cy="4098296"/>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0 w 5453025"/>
                    <a:gd name="connsiteY0" fmla="*/ 0 h 4098296"/>
                    <a:gd name="connsiteX1" fmla="*/ 5453025 w 5453025"/>
                    <a:gd name="connsiteY1" fmla="*/ 450574 h 4098296"/>
                    <a:gd name="connsiteX2" fmla="*/ 5429549 w 5453025"/>
                    <a:gd name="connsiteY2" fmla="*/ 1202697 h 4098296"/>
                    <a:gd name="connsiteX3" fmla="*/ 5151644 w 5453025"/>
                    <a:gd name="connsiteY3" fmla="*/ 1202696 h 4098296"/>
                    <a:gd name="connsiteX4" fmla="*/ 4873737 w 5453025"/>
                    <a:gd name="connsiteY4" fmla="*/ 1220626 h 4098296"/>
                    <a:gd name="connsiteX5" fmla="*/ 4586866 w 5453025"/>
                    <a:gd name="connsiteY5" fmla="*/ 1417850 h 4098296"/>
                    <a:gd name="connsiteX6" fmla="*/ 4344819 w 5453025"/>
                    <a:gd name="connsiteY6" fmla="*/ 1641967 h 4098296"/>
                    <a:gd name="connsiteX7" fmla="*/ 4147596 w 5453025"/>
                    <a:gd name="connsiteY7" fmla="*/ 1821261 h 4098296"/>
                    <a:gd name="connsiteX8" fmla="*/ 4060934 w 5453025"/>
                    <a:gd name="connsiteY8" fmla="*/ 2027449 h 4098296"/>
                    <a:gd name="connsiteX9" fmla="*/ 4013125 w 5453025"/>
                    <a:gd name="connsiteY9" fmla="*/ 2161920 h 4098296"/>
                    <a:gd name="connsiteX10" fmla="*/ 3911949 w 5453025"/>
                    <a:gd name="connsiteY10" fmla="*/ 2310906 h 4098296"/>
                    <a:gd name="connsiteX11" fmla="*/ 3780044 w 5453025"/>
                    <a:gd name="connsiteY11" fmla="*/ 2619120 h 4098296"/>
                    <a:gd name="connsiteX12" fmla="*/ 3555926 w 5453025"/>
                    <a:gd name="connsiteY12" fmla="*/ 3022532 h 4098296"/>
                    <a:gd name="connsiteX13" fmla="*/ 3475243 w 5453025"/>
                    <a:gd name="connsiteY13" fmla="*/ 3192861 h 4098296"/>
                    <a:gd name="connsiteX14" fmla="*/ 3322843 w 5453025"/>
                    <a:gd name="connsiteY14" fmla="*/ 3434908 h 4098296"/>
                    <a:gd name="connsiteX15" fmla="*/ 3170443 w 5453025"/>
                    <a:gd name="connsiteY15" fmla="*/ 3685921 h 4098296"/>
                    <a:gd name="connsiteX16" fmla="*/ 2955291 w 5453025"/>
                    <a:gd name="connsiteY16" fmla="*/ 3963826 h 4098296"/>
                    <a:gd name="connsiteX17" fmla="*/ 2704279 w 5453025"/>
                    <a:gd name="connsiteY17" fmla="*/ 4098296 h 4098296"/>
                    <a:gd name="connsiteX18" fmla="*/ 2524985 w 5453025"/>
                    <a:gd name="connsiteY18" fmla="*/ 4035544 h 4098296"/>
                    <a:gd name="connsiteX19" fmla="*/ 2408445 w 5453025"/>
                    <a:gd name="connsiteY19" fmla="*/ 3910039 h 4098296"/>
                    <a:gd name="connsiteX20" fmla="*/ 2217196 w 5453025"/>
                    <a:gd name="connsiteY20" fmla="*/ 3693605 h 4098296"/>
                    <a:gd name="connsiteX21" fmla="*/ 2022960 w 5453025"/>
                    <a:gd name="connsiteY21" fmla="*/ 3408015 h 4098296"/>
                    <a:gd name="connsiteX22" fmla="*/ 1768961 w 5453025"/>
                    <a:gd name="connsiteY22" fmla="*/ 3348251 h 4098296"/>
                    <a:gd name="connsiteX23" fmla="*/ 1717308 w 5453025"/>
                    <a:gd name="connsiteY23" fmla="*/ 3140355 h 4098296"/>
                    <a:gd name="connsiteX24" fmla="*/ 1541851 w 5453025"/>
                    <a:gd name="connsiteY24" fmla="*/ 2888061 h 4098296"/>
                    <a:gd name="connsiteX25" fmla="*/ 1455307 w 5453025"/>
                    <a:gd name="connsiteY25" fmla="*/ 2686143 h 4098296"/>
                    <a:gd name="connsiteX26" fmla="*/ 1184120 w 5453025"/>
                    <a:gd name="connsiteY26" fmla="*/ 2237907 h 4098296"/>
                    <a:gd name="connsiteX27" fmla="*/ 1147408 w 5453025"/>
                    <a:gd name="connsiteY27" fmla="*/ 2174726 h 4098296"/>
                    <a:gd name="connsiteX28" fmla="*/ 983055 w 5453025"/>
                    <a:gd name="connsiteY28" fmla="*/ 2013362 h 4098296"/>
                    <a:gd name="connsiteX29" fmla="*/ 692769 w 5453025"/>
                    <a:gd name="connsiteY29" fmla="*/ 1924568 h 4098296"/>
                    <a:gd name="connsiteX30" fmla="*/ 329486 w 5453025"/>
                    <a:gd name="connsiteY30" fmla="*/ 1844739 h 4098296"/>
                    <a:gd name="connsiteX31" fmla="*/ 24686 w 5453025"/>
                    <a:gd name="connsiteY31" fmla="*/ 1812297 h 4098296"/>
                    <a:gd name="connsiteX32" fmla="*/ 0 w 5453025"/>
                    <a:gd name="connsiteY32" fmla="*/ 0 h 4098296"/>
                    <a:gd name="connsiteX0" fmla="*/ 0 w 5429549"/>
                    <a:gd name="connsiteY0" fmla="*/ 0 h 4098296"/>
                    <a:gd name="connsiteX1" fmla="*/ 5400017 w 5429549"/>
                    <a:gd name="connsiteY1" fmla="*/ 13252 h 4098296"/>
                    <a:gd name="connsiteX2" fmla="*/ 5429549 w 5429549"/>
                    <a:gd name="connsiteY2" fmla="*/ 1202697 h 4098296"/>
                    <a:gd name="connsiteX3" fmla="*/ 5151644 w 5429549"/>
                    <a:gd name="connsiteY3" fmla="*/ 1202696 h 4098296"/>
                    <a:gd name="connsiteX4" fmla="*/ 4873737 w 5429549"/>
                    <a:gd name="connsiteY4" fmla="*/ 1220626 h 4098296"/>
                    <a:gd name="connsiteX5" fmla="*/ 4586866 w 5429549"/>
                    <a:gd name="connsiteY5" fmla="*/ 1417850 h 4098296"/>
                    <a:gd name="connsiteX6" fmla="*/ 4344819 w 5429549"/>
                    <a:gd name="connsiteY6" fmla="*/ 1641967 h 4098296"/>
                    <a:gd name="connsiteX7" fmla="*/ 4147596 w 5429549"/>
                    <a:gd name="connsiteY7" fmla="*/ 1821261 h 4098296"/>
                    <a:gd name="connsiteX8" fmla="*/ 4060934 w 5429549"/>
                    <a:gd name="connsiteY8" fmla="*/ 2027449 h 4098296"/>
                    <a:gd name="connsiteX9" fmla="*/ 4013125 w 5429549"/>
                    <a:gd name="connsiteY9" fmla="*/ 2161920 h 4098296"/>
                    <a:gd name="connsiteX10" fmla="*/ 3911949 w 5429549"/>
                    <a:gd name="connsiteY10" fmla="*/ 2310906 h 4098296"/>
                    <a:gd name="connsiteX11" fmla="*/ 3780044 w 5429549"/>
                    <a:gd name="connsiteY11" fmla="*/ 2619120 h 4098296"/>
                    <a:gd name="connsiteX12" fmla="*/ 3555926 w 5429549"/>
                    <a:gd name="connsiteY12" fmla="*/ 3022532 h 4098296"/>
                    <a:gd name="connsiteX13" fmla="*/ 3475243 w 5429549"/>
                    <a:gd name="connsiteY13" fmla="*/ 3192861 h 4098296"/>
                    <a:gd name="connsiteX14" fmla="*/ 3322843 w 5429549"/>
                    <a:gd name="connsiteY14" fmla="*/ 3434908 h 4098296"/>
                    <a:gd name="connsiteX15" fmla="*/ 3170443 w 5429549"/>
                    <a:gd name="connsiteY15" fmla="*/ 3685921 h 4098296"/>
                    <a:gd name="connsiteX16" fmla="*/ 2955291 w 5429549"/>
                    <a:gd name="connsiteY16" fmla="*/ 3963826 h 4098296"/>
                    <a:gd name="connsiteX17" fmla="*/ 2704279 w 5429549"/>
                    <a:gd name="connsiteY17" fmla="*/ 4098296 h 4098296"/>
                    <a:gd name="connsiteX18" fmla="*/ 2524985 w 5429549"/>
                    <a:gd name="connsiteY18" fmla="*/ 4035544 h 4098296"/>
                    <a:gd name="connsiteX19" fmla="*/ 2408445 w 5429549"/>
                    <a:gd name="connsiteY19" fmla="*/ 3910039 h 4098296"/>
                    <a:gd name="connsiteX20" fmla="*/ 2217196 w 5429549"/>
                    <a:gd name="connsiteY20" fmla="*/ 3693605 h 4098296"/>
                    <a:gd name="connsiteX21" fmla="*/ 2022960 w 5429549"/>
                    <a:gd name="connsiteY21" fmla="*/ 3408015 h 4098296"/>
                    <a:gd name="connsiteX22" fmla="*/ 1768961 w 5429549"/>
                    <a:gd name="connsiteY22" fmla="*/ 3348251 h 4098296"/>
                    <a:gd name="connsiteX23" fmla="*/ 1717308 w 5429549"/>
                    <a:gd name="connsiteY23" fmla="*/ 3140355 h 4098296"/>
                    <a:gd name="connsiteX24" fmla="*/ 1541851 w 5429549"/>
                    <a:gd name="connsiteY24" fmla="*/ 2888061 h 4098296"/>
                    <a:gd name="connsiteX25" fmla="*/ 1455307 w 5429549"/>
                    <a:gd name="connsiteY25" fmla="*/ 2686143 h 4098296"/>
                    <a:gd name="connsiteX26" fmla="*/ 1184120 w 5429549"/>
                    <a:gd name="connsiteY26" fmla="*/ 2237907 h 4098296"/>
                    <a:gd name="connsiteX27" fmla="*/ 1147408 w 5429549"/>
                    <a:gd name="connsiteY27" fmla="*/ 2174726 h 4098296"/>
                    <a:gd name="connsiteX28" fmla="*/ 983055 w 5429549"/>
                    <a:gd name="connsiteY28" fmla="*/ 2013362 h 4098296"/>
                    <a:gd name="connsiteX29" fmla="*/ 692769 w 5429549"/>
                    <a:gd name="connsiteY29" fmla="*/ 1924568 h 4098296"/>
                    <a:gd name="connsiteX30" fmla="*/ 329486 w 5429549"/>
                    <a:gd name="connsiteY30" fmla="*/ 1844739 h 4098296"/>
                    <a:gd name="connsiteX31" fmla="*/ 24686 w 5429549"/>
                    <a:gd name="connsiteY31" fmla="*/ 1812297 h 4098296"/>
                    <a:gd name="connsiteX32" fmla="*/ 0 w 5429549"/>
                    <a:gd name="connsiteY32" fmla="*/ 0 h 409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9549" h="4098296">
                      <a:moveTo>
                        <a:pt x="0" y="0"/>
                      </a:moveTo>
                      <a:lnTo>
                        <a:pt x="5400017" y="13252"/>
                      </a:lnTo>
                      <a:lnTo>
                        <a:pt x="5429549" y="1202697"/>
                      </a:lnTo>
                      <a:lnTo>
                        <a:pt x="5151644" y="1202696"/>
                      </a:lnTo>
                      <a:lnTo>
                        <a:pt x="4873737" y="1220626"/>
                      </a:lnTo>
                      <a:lnTo>
                        <a:pt x="4586866" y="1417850"/>
                      </a:lnTo>
                      <a:lnTo>
                        <a:pt x="4344819" y="1641967"/>
                      </a:lnTo>
                      <a:lnTo>
                        <a:pt x="4147596" y="1821261"/>
                      </a:lnTo>
                      <a:lnTo>
                        <a:pt x="4060934" y="2027449"/>
                      </a:lnTo>
                      <a:lnTo>
                        <a:pt x="4013125" y="2161920"/>
                      </a:lnTo>
                      <a:lnTo>
                        <a:pt x="3911949" y="2310906"/>
                      </a:lnTo>
                      <a:lnTo>
                        <a:pt x="3780044" y="2619120"/>
                      </a:lnTo>
                      <a:lnTo>
                        <a:pt x="3555926" y="3022532"/>
                      </a:lnTo>
                      <a:lnTo>
                        <a:pt x="3475243" y="3192861"/>
                      </a:lnTo>
                      <a:lnTo>
                        <a:pt x="3322843" y="3434908"/>
                      </a:lnTo>
                      <a:lnTo>
                        <a:pt x="3170443" y="3685921"/>
                      </a:lnTo>
                      <a:lnTo>
                        <a:pt x="2955291" y="3963826"/>
                      </a:lnTo>
                      <a:lnTo>
                        <a:pt x="2704279" y="4098296"/>
                      </a:lnTo>
                      <a:lnTo>
                        <a:pt x="2524985" y="4035544"/>
                      </a:lnTo>
                      <a:lnTo>
                        <a:pt x="2408445" y="3910039"/>
                      </a:lnTo>
                      <a:lnTo>
                        <a:pt x="2217196" y="3693605"/>
                      </a:lnTo>
                      <a:lnTo>
                        <a:pt x="2022960" y="3408015"/>
                      </a:lnTo>
                      <a:lnTo>
                        <a:pt x="1768961" y="3348251"/>
                      </a:lnTo>
                      <a:lnTo>
                        <a:pt x="1717308" y="3140355"/>
                      </a:lnTo>
                      <a:lnTo>
                        <a:pt x="1541851" y="2888061"/>
                      </a:lnTo>
                      <a:lnTo>
                        <a:pt x="1455307" y="2686143"/>
                      </a:lnTo>
                      <a:lnTo>
                        <a:pt x="1184120" y="2237907"/>
                      </a:lnTo>
                      <a:lnTo>
                        <a:pt x="1147408" y="2174726"/>
                      </a:lnTo>
                      <a:lnTo>
                        <a:pt x="983055" y="2013362"/>
                      </a:lnTo>
                      <a:lnTo>
                        <a:pt x="692769" y="1924568"/>
                      </a:lnTo>
                      <a:lnTo>
                        <a:pt x="329486" y="1844739"/>
                      </a:lnTo>
                      <a:lnTo>
                        <a:pt x="24686" y="1812297"/>
                      </a:lnTo>
                      <a:lnTo>
                        <a:pt x="0" y="0"/>
                      </a:lnTo>
                      <a:close/>
                    </a:path>
                  </a:pathLst>
                </a:custGeom>
                <a:gradFill>
                  <a:gsLst>
                    <a:gs pos="61000">
                      <a:srgbClr val="FFC715"/>
                    </a:gs>
                    <a:gs pos="26000">
                      <a:srgbClr val="5FD4FD"/>
                    </a:gs>
                    <a:gs pos="7000">
                      <a:srgbClr val="D2F2FE"/>
                    </a:gs>
                    <a:gs pos="100000">
                      <a:srgbClr val="F3810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D1593FDF-349F-4DD4-A94D-F25AF4378994}"/>
                    </a:ext>
                  </a:extLst>
                </p:cNvPr>
                <p:cNvSpPr/>
                <p:nvPr/>
              </p:nvSpPr>
              <p:spPr>
                <a:xfrm>
                  <a:off x="6473372" y="1264023"/>
                  <a:ext cx="5404863" cy="3727114"/>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41574 w 5428339"/>
                    <a:gd name="connsiteY0" fmla="*/ 4996070 h 4996070"/>
                    <a:gd name="connsiteX1" fmla="*/ 5428339 w 5428339"/>
                    <a:gd name="connsiteY1" fmla="*/ 0 h 4996070"/>
                    <a:gd name="connsiteX2" fmla="*/ 5404863 w 5428339"/>
                    <a:gd name="connsiteY2" fmla="*/ 752123 h 4996070"/>
                    <a:gd name="connsiteX3" fmla="*/ 5126958 w 5428339"/>
                    <a:gd name="connsiteY3" fmla="*/ 752122 h 4996070"/>
                    <a:gd name="connsiteX4" fmla="*/ 4849051 w 5428339"/>
                    <a:gd name="connsiteY4" fmla="*/ 770052 h 4996070"/>
                    <a:gd name="connsiteX5" fmla="*/ 4562180 w 5428339"/>
                    <a:gd name="connsiteY5" fmla="*/ 967276 h 4996070"/>
                    <a:gd name="connsiteX6" fmla="*/ 4320133 w 5428339"/>
                    <a:gd name="connsiteY6" fmla="*/ 1191393 h 4996070"/>
                    <a:gd name="connsiteX7" fmla="*/ 4122910 w 5428339"/>
                    <a:gd name="connsiteY7" fmla="*/ 1370687 h 4996070"/>
                    <a:gd name="connsiteX8" fmla="*/ 4036248 w 5428339"/>
                    <a:gd name="connsiteY8" fmla="*/ 1576875 h 4996070"/>
                    <a:gd name="connsiteX9" fmla="*/ 3988439 w 5428339"/>
                    <a:gd name="connsiteY9" fmla="*/ 1711346 h 4996070"/>
                    <a:gd name="connsiteX10" fmla="*/ 3887263 w 5428339"/>
                    <a:gd name="connsiteY10" fmla="*/ 1860332 h 4996070"/>
                    <a:gd name="connsiteX11" fmla="*/ 3755358 w 5428339"/>
                    <a:gd name="connsiteY11" fmla="*/ 2168546 h 4996070"/>
                    <a:gd name="connsiteX12" fmla="*/ 3531240 w 5428339"/>
                    <a:gd name="connsiteY12" fmla="*/ 2571958 h 4996070"/>
                    <a:gd name="connsiteX13" fmla="*/ 3450557 w 5428339"/>
                    <a:gd name="connsiteY13" fmla="*/ 2742287 h 4996070"/>
                    <a:gd name="connsiteX14" fmla="*/ 3298157 w 5428339"/>
                    <a:gd name="connsiteY14" fmla="*/ 2984334 h 4996070"/>
                    <a:gd name="connsiteX15" fmla="*/ 3145757 w 5428339"/>
                    <a:gd name="connsiteY15" fmla="*/ 3235347 h 4996070"/>
                    <a:gd name="connsiteX16" fmla="*/ 2930605 w 5428339"/>
                    <a:gd name="connsiteY16" fmla="*/ 3513252 h 4996070"/>
                    <a:gd name="connsiteX17" fmla="*/ 2679593 w 5428339"/>
                    <a:gd name="connsiteY17" fmla="*/ 3647722 h 4996070"/>
                    <a:gd name="connsiteX18" fmla="*/ 2500299 w 5428339"/>
                    <a:gd name="connsiteY18" fmla="*/ 3584970 h 4996070"/>
                    <a:gd name="connsiteX19" fmla="*/ 2383759 w 5428339"/>
                    <a:gd name="connsiteY19" fmla="*/ 3459465 h 4996070"/>
                    <a:gd name="connsiteX20" fmla="*/ 2192510 w 5428339"/>
                    <a:gd name="connsiteY20" fmla="*/ 3243031 h 4996070"/>
                    <a:gd name="connsiteX21" fmla="*/ 1998274 w 5428339"/>
                    <a:gd name="connsiteY21" fmla="*/ 2957441 h 4996070"/>
                    <a:gd name="connsiteX22" fmla="*/ 1744275 w 5428339"/>
                    <a:gd name="connsiteY22" fmla="*/ 2897677 h 4996070"/>
                    <a:gd name="connsiteX23" fmla="*/ 1692622 w 5428339"/>
                    <a:gd name="connsiteY23" fmla="*/ 2689781 h 4996070"/>
                    <a:gd name="connsiteX24" fmla="*/ 1517165 w 5428339"/>
                    <a:gd name="connsiteY24" fmla="*/ 2437487 h 4996070"/>
                    <a:gd name="connsiteX25" fmla="*/ 1430621 w 5428339"/>
                    <a:gd name="connsiteY25" fmla="*/ 2235569 h 4996070"/>
                    <a:gd name="connsiteX26" fmla="*/ 1159434 w 5428339"/>
                    <a:gd name="connsiteY26" fmla="*/ 1787333 h 4996070"/>
                    <a:gd name="connsiteX27" fmla="*/ 1122722 w 5428339"/>
                    <a:gd name="connsiteY27" fmla="*/ 1724152 h 4996070"/>
                    <a:gd name="connsiteX28" fmla="*/ 958369 w 5428339"/>
                    <a:gd name="connsiteY28" fmla="*/ 1562788 h 4996070"/>
                    <a:gd name="connsiteX29" fmla="*/ 668083 w 5428339"/>
                    <a:gd name="connsiteY29" fmla="*/ 1473994 h 4996070"/>
                    <a:gd name="connsiteX30" fmla="*/ 304800 w 5428339"/>
                    <a:gd name="connsiteY30" fmla="*/ 1394165 h 4996070"/>
                    <a:gd name="connsiteX31" fmla="*/ 0 w 5428339"/>
                    <a:gd name="connsiteY31" fmla="*/ 1361723 h 4996070"/>
                    <a:gd name="connsiteX32" fmla="*/ 41574 w 5428339"/>
                    <a:gd name="connsiteY32" fmla="*/ 4996070 h 4996070"/>
                    <a:gd name="connsiteX0" fmla="*/ 41574 w 5404863"/>
                    <a:gd name="connsiteY0" fmla="*/ 4243948 h 4243948"/>
                    <a:gd name="connsiteX1" fmla="*/ 5362079 w 5404863"/>
                    <a:gd name="connsiteY1" fmla="*/ 4230696 h 4243948"/>
                    <a:gd name="connsiteX2" fmla="*/ 5404863 w 5404863"/>
                    <a:gd name="connsiteY2" fmla="*/ 1 h 4243948"/>
                    <a:gd name="connsiteX3" fmla="*/ 5126958 w 5404863"/>
                    <a:gd name="connsiteY3" fmla="*/ 0 h 4243948"/>
                    <a:gd name="connsiteX4" fmla="*/ 4849051 w 5404863"/>
                    <a:gd name="connsiteY4" fmla="*/ 17930 h 4243948"/>
                    <a:gd name="connsiteX5" fmla="*/ 4562180 w 5404863"/>
                    <a:gd name="connsiteY5" fmla="*/ 215154 h 4243948"/>
                    <a:gd name="connsiteX6" fmla="*/ 4320133 w 5404863"/>
                    <a:gd name="connsiteY6" fmla="*/ 439271 h 4243948"/>
                    <a:gd name="connsiteX7" fmla="*/ 4122910 w 5404863"/>
                    <a:gd name="connsiteY7" fmla="*/ 618565 h 4243948"/>
                    <a:gd name="connsiteX8" fmla="*/ 4036248 w 5404863"/>
                    <a:gd name="connsiteY8" fmla="*/ 824753 h 4243948"/>
                    <a:gd name="connsiteX9" fmla="*/ 3988439 w 5404863"/>
                    <a:gd name="connsiteY9" fmla="*/ 959224 h 4243948"/>
                    <a:gd name="connsiteX10" fmla="*/ 3887263 w 5404863"/>
                    <a:gd name="connsiteY10" fmla="*/ 1108210 h 4243948"/>
                    <a:gd name="connsiteX11" fmla="*/ 3755358 w 5404863"/>
                    <a:gd name="connsiteY11" fmla="*/ 1416424 h 4243948"/>
                    <a:gd name="connsiteX12" fmla="*/ 3531240 w 5404863"/>
                    <a:gd name="connsiteY12" fmla="*/ 1819836 h 4243948"/>
                    <a:gd name="connsiteX13" fmla="*/ 3450557 w 5404863"/>
                    <a:gd name="connsiteY13" fmla="*/ 1990165 h 4243948"/>
                    <a:gd name="connsiteX14" fmla="*/ 3298157 w 5404863"/>
                    <a:gd name="connsiteY14" fmla="*/ 2232212 h 4243948"/>
                    <a:gd name="connsiteX15" fmla="*/ 3145757 w 5404863"/>
                    <a:gd name="connsiteY15" fmla="*/ 2483225 h 4243948"/>
                    <a:gd name="connsiteX16" fmla="*/ 2930605 w 5404863"/>
                    <a:gd name="connsiteY16" fmla="*/ 2761130 h 4243948"/>
                    <a:gd name="connsiteX17" fmla="*/ 2679593 w 5404863"/>
                    <a:gd name="connsiteY17" fmla="*/ 2895600 h 4243948"/>
                    <a:gd name="connsiteX18" fmla="*/ 2500299 w 5404863"/>
                    <a:gd name="connsiteY18" fmla="*/ 2832848 h 4243948"/>
                    <a:gd name="connsiteX19" fmla="*/ 2383759 w 5404863"/>
                    <a:gd name="connsiteY19" fmla="*/ 2707343 h 4243948"/>
                    <a:gd name="connsiteX20" fmla="*/ 2192510 w 5404863"/>
                    <a:gd name="connsiteY20" fmla="*/ 2490909 h 4243948"/>
                    <a:gd name="connsiteX21" fmla="*/ 1998274 w 5404863"/>
                    <a:gd name="connsiteY21" fmla="*/ 2205319 h 4243948"/>
                    <a:gd name="connsiteX22" fmla="*/ 1744275 w 5404863"/>
                    <a:gd name="connsiteY22" fmla="*/ 2145555 h 4243948"/>
                    <a:gd name="connsiteX23" fmla="*/ 1692622 w 5404863"/>
                    <a:gd name="connsiteY23" fmla="*/ 1937659 h 4243948"/>
                    <a:gd name="connsiteX24" fmla="*/ 1517165 w 5404863"/>
                    <a:gd name="connsiteY24" fmla="*/ 1685365 h 4243948"/>
                    <a:gd name="connsiteX25" fmla="*/ 1430621 w 5404863"/>
                    <a:gd name="connsiteY25" fmla="*/ 1483447 h 4243948"/>
                    <a:gd name="connsiteX26" fmla="*/ 1159434 w 5404863"/>
                    <a:gd name="connsiteY26" fmla="*/ 1035211 h 4243948"/>
                    <a:gd name="connsiteX27" fmla="*/ 1122722 w 5404863"/>
                    <a:gd name="connsiteY27" fmla="*/ 972030 h 4243948"/>
                    <a:gd name="connsiteX28" fmla="*/ 958369 w 5404863"/>
                    <a:gd name="connsiteY28" fmla="*/ 810666 h 4243948"/>
                    <a:gd name="connsiteX29" fmla="*/ 668083 w 5404863"/>
                    <a:gd name="connsiteY29" fmla="*/ 721872 h 4243948"/>
                    <a:gd name="connsiteX30" fmla="*/ 304800 w 5404863"/>
                    <a:gd name="connsiteY30" fmla="*/ 642043 h 4243948"/>
                    <a:gd name="connsiteX31" fmla="*/ 0 w 5404863"/>
                    <a:gd name="connsiteY31" fmla="*/ 609601 h 4243948"/>
                    <a:gd name="connsiteX32" fmla="*/ 41574 w 5404863"/>
                    <a:gd name="connsiteY32" fmla="*/ 4243948 h 4243948"/>
                    <a:gd name="connsiteX0" fmla="*/ 41574 w 5404863"/>
                    <a:gd name="connsiteY0" fmla="*/ 3700609 h 4230696"/>
                    <a:gd name="connsiteX1" fmla="*/ 5362079 w 5404863"/>
                    <a:gd name="connsiteY1" fmla="*/ 4230696 h 4230696"/>
                    <a:gd name="connsiteX2" fmla="*/ 5404863 w 5404863"/>
                    <a:gd name="connsiteY2" fmla="*/ 1 h 4230696"/>
                    <a:gd name="connsiteX3" fmla="*/ 5126958 w 5404863"/>
                    <a:gd name="connsiteY3" fmla="*/ 0 h 4230696"/>
                    <a:gd name="connsiteX4" fmla="*/ 4849051 w 5404863"/>
                    <a:gd name="connsiteY4" fmla="*/ 17930 h 4230696"/>
                    <a:gd name="connsiteX5" fmla="*/ 4562180 w 5404863"/>
                    <a:gd name="connsiteY5" fmla="*/ 215154 h 4230696"/>
                    <a:gd name="connsiteX6" fmla="*/ 4320133 w 5404863"/>
                    <a:gd name="connsiteY6" fmla="*/ 439271 h 4230696"/>
                    <a:gd name="connsiteX7" fmla="*/ 4122910 w 5404863"/>
                    <a:gd name="connsiteY7" fmla="*/ 618565 h 4230696"/>
                    <a:gd name="connsiteX8" fmla="*/ 4036248 w 5404863"/>
                    <a:gd name="connsiteY8" fmla="*/ 824753 h 4230696"/>
                    <a:gd name="connsiteX9" fmla="*/ 3988439 w 5404863"/>
                    <a:gd name="connsiteY9" fmla="*/ 959224 h 4230696"/>
                    <a:gd name="connsiteX10" fmla="*/ 3887263 w 5404863"/>
                    <a:gd name="connsiteY10" fmla="*/ 1108210 h 4230696"/>
                    <a:gd name="connsiteX11" fmla="*/ 3755358 w 5404863"/>
                    <a:gd name="connsiteY11" fmla="*/ 1416424 h 4230696"/>
                    <a:gd name="connsiteX12" fmla="*/ 3531240 w 5404863"/>
                    <a:gd name="connsiteY12" fmla="*/ 1819836 h 4230696"/>
                    <a:gd name="connsiteX13" fmla="*/ 3450557 w 5404863"/>
                    <a:gd name="connsiteY13" fmla="*/ 1990165 h 4230696"/>
                    <a:gd name="connsiteX14" fmla="*/ 3298157 w 5404863"/>
                    <a:gd name="connsiteY14" fmla="*/ 2232212 h 4230696"/>
                    <a:gd name="connsiteX15" fmla="*/ 3145757 w 5404863"/>
                    <a:gd name="connsiteY15" fmla="*/ 2483225 h 4230696"/>
                    <a:gd name="connsiteX16" fmla="*/ 2930605 w 5404863"/>
                    <a:gd name="connsiteY16" fmla="*/ 2761130 h 4230696"/>
                    <a:gd name="connsiteX17" fmla="*/ 2679593 w 5404863"/>
                    <a:gd name="connsiteY17" fmla="*/ 2895600 h 4230696"/>
                    <a:gd name="connsiteX18" fmla="*/ 2500299 w 5404863"/>
                    <a:gd name="connsiteY18" fmla="*/ 2832848 h 4230696"/>
                    <a:gd name="connsiteX19" fmla="*/ 2383759 w 5404863"/>
                    <a:gd name="connsiteY19" fmla="*/ 2707343 h 4230696"/>
                    <a:gd name="connsiteX20" fmla="*/ 2192510 w 5404863"/>
                    <a:gd name="connsiteY20" fmla="*/ 2490909 h 4230696"/>
                    <a:gd name="connsiteX21" fmla="*/ 1998274 w 5404863"/>
                    <a:gd name="connsiteY21" fmla="*/ 2205319 h 4230696"/>
                    <a:gd name="connsiteX22" fmla="*/ 1744275 w 5404863"/>
                    <a:gd name="connsiteY22" fmla="*/ 2145555 h 4230696"/>
                    <a:gd name="connsiteX23" fmla="*/ 1692622 w 5404863"/>
                    <a:gd name="connsiteY23" fmla="*/ 1937659 h 4230696"/>
                    <a:gd name="connsiteX24" fmla="*/ 1517165 w 5404863"/>
                    <a:gd name="connsiteY24" fmla="*/ 1685365 h 4230696"/>
                    <a:gd name="connsiteX25" fmla="*/ 1430621 w 5404863"/>
                    <a:gd name="connsiteY25" fmla="*/ 1483447 h 4230696"/>
                    <a:gd name="connsiteX26" fmla="*/ 1159434 w 5404863"/>
                    <a:gd name="connsiteY26" fmla="*/ 1035211 h 4230696"/>
                    <a:gd name="connsiteX27" fmla="*/ 1122722 w 5404863"/>
                    <a:gd name="connsiteY27" fmla="*/ 972030 h 4230696"/>
                    <a:gd name="connsiteX28" fmla="*/ 958369 w 5404863"/>
                    <a:gd name="connsiteY28" fmla="*/ 810666 h 4230696"/>
                    <a:gd name="connsiteX29" fmla="*/ 668083 w 5404863"/>
                    <a:gd name="connsiteY29" fmla="*/ 721872 h 4230696"/>
                    <a:gd name="connsiteX30" fmla="*/ 304800 w 5404863"/>
                    <a:gd name="connsiteY30" fmla="*/ 642043 h 4230696"/>
                    <a:gd name="connsiteX31" fmla="*/ 0 w 5404863"/>
                    <a:gd name="connsiteY31" fmla="*/ 609601 h 4230696"/>
                    <a:gd name="connsiteX32" fmla="*/ 41574 w 5404863"/>
                    <a:gd name="connsiteY32" fmla="*/ 3700609 h 4230696"/>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500299 w 5404863"/>
                    <a:gd name="connsiteY18" fmla="*/ 2832848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4863" h="3727114">
                      <a:moveTo>
                        <a:pt x="41574" y="3700609"/>
                      </a:moveTo>
                      <a:lnTo>
                        <a:pt x="5401835" y="3727114"/>
                      </a:lnTo>
                      <a:cubicBezTo>
                        <a:pt x="5402844" y="2484743"/>
                        <a:pt x="5403854" y="1242372"/>
                        <a:pt x="5404863" y="1"/>
                      </a:cubicBezTo>
                      <a:lnTo>
                        <a:pt x="5126958" y="0"/>
                      </a:lnTo>
                      <a:lnTo>
                        <a:pt x="4849051" y="17930"/>
                      </a:lnTo>
                      <a:lnTo>
                        <a:pt x="4562180" y="215154"/>
                      </a:lnTo>
                      <a:lnTo>
                        <a:pt x="4320133" y="439271"/>
                      </a:lnTo>
                      <a:lnTo>
                        <a:pt x="4122910" y="618565"/>
                      </a:lnTo>
                      <a:lnTo>
                        <a:pt x="4036248" y="824753"/>
                      </a:lnTo>
                      <a:lnTo>
                        <a:pt x="3988439" y="959224"/>
                      </a:lnTo>
                      <a:lnTo>
                        <a:pt x="3887263" y="1108210"/>
                      </a:lnTo>
                      <a:lnTo>
                        <a:pt x="3755358" y="1416424"/>
                      </a:lnTo>
                      <a:lnTo>
                        <a:pt x="3531240" y="1819836"/>
                      </a:lnTo>
                      <a:lnTo>
                        <a:pt x="3450557" y="1990165"/>
                      </a:lnTo>
                      <a:lnTo>
                        <a:pt x="3298157" y="2232212"/>
                      </a:lnTo>
                      <a:lnTo>
                        <a:pt x="3145757" y="2483225"/>
                      </a:lnTo>
                      <a:lnTo>
                        <a:pt x="2930605" y="2761130"/>
                      </a:lnTo>
                      <a:lnTo>
                        <a:pt x="2679593" y="2895600"/>
                      </a:lnTo>
                      <a:lnTo>
                        <a:pt x="2500299" y="2832848"/>
                      </a:lnTo>
                      <a:lnTo>
                        <a:pt x="2383759" y="2707343"/>
                      </a:lnTo>
                      <a:lnTo>
                        <a:pt x="2192510" y="2490909"/>
                      </a:lnTo>
                      <a:lnTo>
                        <a:pt x="1998274" y="2205319"/>
                      </a:lnTo>
                      <a:lnTo>
                        <a:pt x="1744275" y="2145555"/>
                      </a:lnTo>
                      <a:lnTo>
                        <a:pt x="1692622" y="1937659"/>
                      </a:lnTo>
                      <a:lnTo>
                        <a:pt x="1517165" y="1685365"/>
                      </a:lnTo>
                      <a:lnTo>
                        <a:pt x="1430621" y="1483447"/>
                      </a:lnTo>
                      <a:lnTo>
                        <a:pt x="1159434" y="1035211"/>
                      </a:lnTo>
                      <a:lnTo>
                        <a:pt x="1122722" y="972030"/>
                      </a:lnTo>
                      <a:lnTo>
                        <a:pt x="958369" y="810666"/>
                      </a:lnTo>
                      <a:lnTo>
                        <a:pt x="668083" y="721872"/>
                      </a:lnTo>
                      <a:lnTo>
                        <a:pt x="304800" y="642043"/>
                      </a:lnTo>
                      <a:lnTo>
                        <a:pt x="0" y="609601"/>
                      </a:lnTo>
                      <a:lnTo>
                        <a:pt x="41574" y="3700609"/>
                      </a:lnTo>
                      <a:close/>
                    </a:path>
                  </a:pathLst>
                </a:cu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9382ABB-6CAF-46F4-84C8-7FA6203D1643}"/>
                  </a:ext>
                </a:extLst>
              </p:cNvPr>
              <p:cNvSpPr txBox="1"/>
              <p:nvPr/>
            </p:nvSpPr>
            <p:spPr>
              <a:xfrm>
                <a:off x="3530443" y="4008953"/>
                <a:ext cx="735106" cy="430887"/>
              </a:xfrm>
              <a:prstGeom prst="rect">
                <a:avLst/>
              </a:prstGeom>
              <a:noFill/>
            </p:spPr>
            <p:txBody>
              <a:bodyPr wrap="square" rtlCol="0">
                <a:spAutoFit/>
              </a:bodyPr>
              <a:lstStyle/>
              <a:p>
                <a:r>
                  <a:rPr lang="en-US" sz="2200" b="1" dirty="0">
                    <a:solidFill>
                      <a:schemeClr val="tx1">
                        <a:lumMod val="95000"/>
                        <a:lumOff val="5000"/>
                      </a:schemeClr>
                    </a:solidFill>
                  </a:rPr>
                  <a:t>70</a:t>
                </a:r>
                <a:r>
                  <a:rPr lang="en-US" sz="2200" b="1" baseline="30000" dirty="0">
                    <a:solidFill>
                      <a:schemeClr val="tx1">
                        <a:lumMod val="95000"/>
                        <a:lumOff val="5000"/>
                      </a:schemeClr>
                    </a:solidFill>
                  </a:rPr>
                  <a:t>o</a:t>
                </a:r>
              </a:p>
            </p:txBody>
          </p:sp>
          <p:sp>
            <p:nvSpPr>
              <p:cNvPr id="10" name="TextBox 9">
                <a:extLst>
                  <a:ext uri="{FF2B5EF4-FFF2-40B4-BE49-F238E27FC236}">
                    <a16:creationId xmlns:a16="http://schemas.microsoft.com/office/drawing/2014/main" id="{7A4D8ED8-EB1E-4D27-9F86-12F03EA5DF6B}"/>
                  </a:ext>
                </a:extLst>
              </p:cNvPr>
              <p:cNvSpPr txBox="1"/>
              <p:nvPr/>
            </p:nvSpPr>
            <p:spPr>
              <a:xfrm>
                <a:off x="3897996" y="3527974"/>
                <a:ext cx="735106" cy="430887"/>
              </a:xfrm>
              <a:prstGeom prst="rect">
                <a:avLst/>
              </a:prstGeom>
              <a:noFill/>
            </p:spPr>
            <p:txBody>
              <a:bodyPr wrap="square" rtlCol="0">
                <a:spAutoFit/>
              </a:bodyPr>
              <a:lstStyle/>
              <a:p>
                <a:r>
                  <a:rPr lang="en-US" sz="2200" b="1" dirty="0">
                    <a:solidFill>
                      <a:schemeClr val="tx1">
                        <a:lumMod val="95000"/>
                        <a:lumOff val="5000"/>
                      </a:schemeClr>
                    </a:solidFill>
                  </a:rPr>
                  <a:t>65</a:t>
                </a:r>
                <a:r>
                  <a:rPr lang="en-US" sz="2200" b="1" baseline="30000" dirty="0">
                    <a:solidFill>
                      <a:schemeClr val="tx1">
                        <a:lumMod val="95000"/>
                        <a:lumOff val="5000"/>
                      </a:schemeClr>
                    </a:solidFill>
                  </a:rPr>
                  <a:t>o</a:t>
                </a:r>
              </a:p>
            </p:txBody>
          </p:sp>
          <p:sp>
            <p:nvSpPr>
              <p:cNvPr id="11" name="TextBox 10">
                <a:extLst>
                  <a:ext uri="{FF2B5EF4-FFF2-40B4-BE49-F238E27FC236}">
                    <a16:creationId xmlns:a16="http://schemas.microsoft.com/office/drawing/2014/main" id="{B39F8B3E-4B17-4A2B-91B8-69E3661111D0}"/>
                  </a:ext>
                </a:extLst>
              </p:cNvPr>
              <p:cNvSpPr txBox="1"/>
              <p:nvPr/>
            </p:nvSpPr>
            <p:spPr>
              <a:xfrm>
                <a:off x="4265549" y="2864394"/>
                <a:ext cx="735106" cy="430887"/>
              </a:xfrm>
              <a:prstGeom prst="rect">
                <a:avLst/>
              </a:prstGeom>
              <a:noFill/>
            </p:spPr>
            <p:txBody>
              <a:bodyPr wrap="square" rtlCol="0">
                <a:spAutoFit/>
              </a:bodyPr>
              <a:lstStyle/>
              <a:p>
                <a:r>
                  <a:rPr lang="en-US" sz="2200" b="1" dirty="0">
                    <a:solidFill>
                      <a:schemeClr val="tx1">
                        <a:lumMod val="95000"/>
                        <a:lumOff val="5000"/>
                      </a:schemeClr>
                    </a:solidFill>
                  </a:rPr>
                  <a:t>60</a:t>
                </a:r>
                <a:r>
                  <a:rPr lang="en-US" sz="2200" b="1" baseline="30000" dirty="0">
                    <a:solidFill>
                      <a:schemeClr val="tx1">
                        <a:lumMod val="95000"/>
                        <a:lumOff val="5000"/>
                      </a:schemeClr>
                    </a:solidFill>
                  </a:rPr>
                  <a:t>o</a:t>
                </a:r>
              </a:p>
            </p:txBody>
          </p:sp>
          <p:sp>
            <p:nvSpPr>
              <p:cNvPr id="12" name="TextBox 11">
                <a:extLst>
                  <a:ext uri="{FF2B5EF4-FFF2-40B4-BE49-F238E27FC236}">
                    <a16:creationId xmlns:a16="http://schemas.microsoft.com/office/drawing/2014/main" id="{91BAC8BF-D16B-4E60-B0B2-988A81CF490C}"/>
                  </a:ext>
                </a:extLst>
              </p:cNvPr>
              <p:cNvSpPr txBox="1"/>
              <p:nvPr/>
            </p:nvSpPr>
            <p:spPr>
              <a:xfrm>
                <a:off x="4552419" y="2221193"/>
                <a:ext cx="735106" cy="430887"/>
              </a:xfrm>
              <a:prstGeom prst="rect">
                <a:avLst/>
              </a:prstGeom>
              <a:noFill/>
            </p:spPr>
            <p:txBody>
              <a:bodyPr wrap="square" rtlCol="0">
                <a:spAutoFit/>
              </a:bodyPr>
              <a:lstStyle/>
              <a:p>
                <a:r>
                  <a:rPr lang="en-US" sz="2200" b="1" dirty="0">
                    <a:solidFill>
                      <a:schemeClr val="tx1">
                        <a:lumMod val="95000"/>
                        <a:lumOff val="5000"/>
                      </a:schemeClr>
                    </a:solidFill>
                  </a:rPr>
                  <a:t>55</a:t>
                </a:r>
                <a:r>
                  <a:rPr lang="en-US" sz="2200" b="1" baseline="30000" dirty="0">
                    <a:solidFill>
                      <a:schemeClr val="tx1">
                        <a:lumMod val="95000"/>
                        <a:lumOff val="5000"/>
                      </a:schemeClr>
                    </a:solidFill>
                  </a:rPr>
                  <a:t>o</a:t>
                </a:r>
              </a:p>
            </p:txBody>
          </p:sp>
          <p:sp>
            <p:nvSpPr>
              <p:cNvPr id="13" name="TextBox 12">
                <a:extLst>
                  <a:ext uri="{FF2B5EF4-FFF2-40B4-BE49-F238E27FC236}">
                    <a16:creationId xmlns:a16="http://schemas.microsoft.com/office/drawing/2014/main" id="{CF5CB44A-CCF4-4ABA-B9E2-494114915B14}"/>
                  </a:ext>
                </a:extLst>
              </p:cNvPr>
              <p:cNvSpPr txBox="1"/>
              <p:nvPr/>
            </p:nvSpPr>
            <p:spPr>
              <a:xfrm>
                <a:off x="5142312" y="1580043"/>
                <a:ext cx="735106" cy="430887"/>
              </a:xfrm>
              <a:prstGeom prst="rect">
                <a:avLst/>
              </a:prstGeom>
              <a:noFill/>
            </p:spPr>
            <p:txBody>
              <a:bodyPr wrap="square" rtlCol="0">
                <a:spAutoFit/>
              </a:bodyPr>
              <a:lstStyle/>
              <a:p>
                <a:r>
                  <a:rPr lang="en-US" sz="2200" b="1" dirty="0">
                    <a:solidFill>
                      <a:schemeClr val="tx1">
                        <a:lumMod val="95000"/>
                        <a:lumOff val="5000"/>
                      </a:schemeClr>
                    </a:solidFill>
                  </a:rPr>
                  <a:t>50</a:t>
                </a:r>
                <a:r>
                  <a:rPr lang="en-US" sz="2200" b="1" baseline="30000" dirty="0">
                    <a:solidFill>
                      <a:schemeClr val="tx1">
                        <a:lumMod val="95000"/>
                        <a:lumOff val="5000"/>
                      </a:schemeClr>
                    </a:solidFill>
                  </a:rPr>
                  <a:t>o</a:t>
                </a:r>
              </a:p>
            </p:txBody>
          </p:sp>
          <p:sp>
            <p:nvSpPr>
              <p:cNvPr id="14" name="TextBox 13">
                <a:extLst>
                  <a:ext uri="{FF2B5EF4-FFF2-40B4-BE49-F238E27FC236}">
                    <a16:creationId xmlns:a16="http://schemas.microsoft.com/office/drawing/2014/main" id="{39448BC0-6902-4C1F-90E9-0E387F5867A4}"/>
                  </a:ext>
                </a:extLst>
              </p:cNvPr>
              <p:cNvSpPr txBox="1"/>
              <p:nvPr/>
            </p:nvSpPr>
            <p:spPr>
              <a:xfrm>
                <a:off x="5509865" y="1026745"/>
                <a:ext cx="735106" cy="430887"/>
              </a:xfrm>
              <a:prstGeom prst="rect">
                <a:avLst/>
              </a:prstGeom>
              <a:noFill/>
            </p:spPr>
            <p:txBody>
              <a:bodyPr wrap="square" rtlCol="0">
                <a:spAutoFit/>
              </a:bodyPr>
              <a:lstStyle/>
              <a:p>
                <a:r>
                  <a:rPr lang="en-US" sz="2200" b="1" dirty="0">
                    <a:solidFill>
                      <a:schemeClr val="tx1">
                        <a:lumMod val="95000"/>
                        <a:lumOff val="5000"/>
                      </a:schemeClr>
                    </a:solidFill>
                  </a:rPr>
                  <a:t>45</a:t>
                </a:r>
                <a:r>
                  <a:rPr lang="en-US" sz="2200" b="1" baseline="30000" dirty="0">
                    <a:solidFill>
                      <a:schemeClr val="tx1">
                        <a:lumMod val="95000"/>
                        <a:lumOff val="5000"/>
                      </a:schemeClr>
                    </a:solidFill>
                  </a:rPr>
                  <a:t>o</a:t>
                </a:r>
              </a:p>
            </p:txBody>
          </p:sp>
          <p:sp>
            <p:nvSpPr>
              <p:cNvPr id="15" name="TextBox 14">
                <a:extLst>
                  <a:ext uri="{FF2B5EF4-FFF2-40B4-BE49-F238E27FC236}">
                    <a16:creationId xmlns:a16="http://schemas.microsoft.com/office/drawing/2014/main" id="{E50FDFF9-43CF-451B-9483-209AC4F8A581}"/>
                  </a:ext>
                </a:extLst>
              </p:cNvPr>
              <p:cNvSpPr txBox="1"/>
              <p:nvPr/>
            </p:nvSpPr>
            <p:spPr>
              <a:xfrm>
                <a:off x="5585040" y="533086"/>
                <a:ext cx="735106" cy="359818"/>
              </a:xfrm>
              <a:prstGeom prst="rect">
                <a:avLst/>
              </a:prstGeom>
              <a:noFill/>
            </p:spPr>
            <p:txBody>
              <a:bodyPr wrap="square" rtlCol="0">
                <a:spAutoFit/>
              </a:bodyPr>
              <a:lstStyle/>
              <a:p>
                <a:r>
                  <a:rPr lang="en-US" sz="2200" b="1" dirty="0">
                    <a:solidFill>
                      <a:schemeClr val="tx1">
                        <a:lumMod val="95000"/>
                        <a:lumOff val="5000"/>
                      </a:schemeClr>
                    </a:solidFill>
                  </a:rPr>
                  <a:t>40</a:t>
                </a:r>
                <a:r>
                  <a:rPr lang="en-US" sz="2200" b="1" baseline="30000" dirty="0">
                    <a:solidFill>
                      <a:schemeClr val="tx1">
                        <a:lumMod val="95000"/>
                        <a:lumOff val="5000"/>
                      </a:schemeClr>
                    </a:solidFill>
                  </a:rPr>
                  <a:t>o</a:t>
                </a:r>
              </a:p>
            </p:txBody>
          </p:sp>
        </p:grpSp>
        <p:sp>
          <p:nvSpPr>
            <p:cNvPr id="7" name="Sun 6">
              <a:extLst>
                <a:ext uri="{FF2B5EF4-FFF2-40B4-BE49-F238E27FC236}">
                  <a16:creationId xmlns:a16="http://schemas.microsoft.com/office/drawing/2014/main" id="{D6F87094-F465-4807-A4B5-3F9E7834ADD9}"/>
                </a:ext>
              </a:extLst>
            </p:cNvPr>
            <p:cNvSpPr/>
            <p:nvPr/>
          </p:nvSpPr>
          <p:spPr>
            <a:xfrm>
              <a:off x="6322780" y="56691"/>
              <a:ext cx="745474" cy="1091988"/>
            </a:xfrm>
            <a:prstGeom prst="sun">
              <a:avLst/>
            </a:prstGeom>
            <a:solidFill>
              <a:srgbClr val="FFFF00"/>
            </a:solidFill>
            <a:ln>
              <a:solidFill>
                <a:srgbClr val="F381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Arrow: Down 19">
            <a:extLst>
              <a:ext uri="{FF2B5EF4-FFF2-40B4-BE49-F238E27FC236}">
                <a16:creationId xmlns:a16="http://schemas.microsoft.com/office/drawing/2014/main" id="{19FD68E6-E456-4372-A180-BEA5941CB0E8}"/>
              </a:ext>
            </a:extLst>
          </p:cNvPr>
          <p:cNvSpPr/>
          <p:nvPr/>
        </p:nvSpPr>
        <p:spPr>
          <a:xfrm rot="10800000">
            <a:off x="5533324" y="2276475"/>
            <a:ext cx="633972" cy="2457450"/>
          </a:xfrm>
          <a:custGeom>
            <a:avLst/>
            <a:gdLst>
              <a:gd name="connsiteX0" fmla="*/ 0 w 371475"/>
              <a:gd name="connsiteY0" fmla="*/ 2271713 h 2457450"/>
              <a:gd name="connsiteX1" fmla="*/ 92869 w 371475"/>
              <a:gd name="connsiteY1" fmla="*/ 2271713 h 2457450"/>
              <a:gd name="connsiteX2" fmla="*/ 92869 w 371475"/>
              <a:gd name="connsiteY2" fmla="*/ 0 h 2457450"/>
              <a:gd name="connsiteX3" fmla="*/ 278606 w 371475"/>
              <a:gd name="connsiteY3" fmla="*/ 0 h 2457450"/>
              <a:gd name="connsiteX4" fmla="*/ 278606 w 371475"/>
              <a:gd name="connsiteY4" fmla="*/ 2271713 h 2457450"/>
              <a:gd name="connsiteX5" fmla="*/ 371475 w 371475"/>
              <a:gd name="connsiteY5" fmla="*/ 2271713 h 2457450"/>
              <a:gd name="connsiteX6" fmla="*/ 185738 w 371475"/>
              <a:gd name="connsiteY6" fmla="*/ 2457450 h 2457450"/>
              <a:gd name="connsiteX7" fmla="*/ 0 w 371475"/>
              <a:gd name="connsiteY7" fmla="*/ 2271713 h 2457450"/>
              <a:gd name="connsiteX0" fmla="*/ 176072 w 547547"/>
              <a:gd name="connsiteY0" fmla="*/ 2271713 h 2457450"/>
              <a:gd name="connsiteX1" fmla="*/ 268941 w 547547"/>
              <a:gd name="connsiteY1" fmla="*/ 2271713 h 2457450"/>
              <a:gd name="connsiteX2" fmla="*/ 0 w 547547"/>
              <a:gd name="connsiteY2" fmla="*/ 0 h 2457450"/>
              <a:gd name="connsiteX3" fmla="*/ 454678 w 547547"/>
              <a:gd name="connsiteY3" fmla="*/ 0 h 2457450"/>
              <a:gd name="connsiteX4" fmla="*/ 454678 w 547547"/>
              <a:gd name="connsiteY4" fmla="*/ 2271713 h 2457450"/>
              <a:gd name="connsiteX5" fmla="*/ 547547 w 547547"/>
              <a:gd name="connsiteY5" fmla="*/ 2271713 h 2457450"/>
              <a:gd name="connsiteX6" fmla="*/ 361810 w 547547"/>
              <a:gd name="connsiteY6" fmla="*/ 2457450 h 2457450"/>
              <a:gd name="connsiteX7" fmla="*/ 176072 w 547547"/>
              <a:gd name="connsiteY7" fmla="*/ 2271713 h 2457450"/>
              <a:gd name="connsiteX0" fmla="*/ 176072 w 633972"/>
              <a:gd name="connsiteY0" fmla="*/ 2271713 h 2457450"/>
              <a:gd name="connsiteX1" fmla="*/ 268941 w 633972"/>
              <a:gd name="connsiteY1" fmla="*/ 2271713 h 2457450"/>
              <a:gd name="connsiteX2" fmla="*/ 0 w 633972"/>
              <a:gd name="connsiteY2" fmla="*/ 0 h 2457450"/>
              <a:gd name="connsiteX3" fmla="*/ 633972 w 633972"/>
              <a:gd name="connsiteY3" fmla="*/ 0 h 2457450"/>
              <a:gd name="connsiteX4" fmla="*/ 454678 w 633972"/>
              <a:gd name="connsiteY4" fmla="*/ 2271713 h 2457450"/>
              <a:gd name="connsiteX5" fmla="*/ 547547 w 633972"/>
              <a:gd name="connsiteY5" fmla="*/ 2271713 h 2457450"/>
              <a:gd name="connsiteX6" fmla="*/ 361810 w 633972"/>
              <a:gd name="connsiteY6" fmla="*/ 2457450 h 2457450"/>
              <a:gd name="connsiteX7" fmla="*/ 176072 w 633972"/>
              <a:gd name="connsiteY7" fmla="*/ 227171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972" h="2457450">
                <a:moveTo>
                  <a:pt x="176072" y="2271713"/>
                </a:moveTo>
                <a:lnTo>
                  <a:pt x="268941" y="2271713"/>
                </a:lnTo>
                <a:lnTo>
                  <a:pt x="0" y="0"/>
                </a:lnTo>
                <a:lnTo>
                  <a:pt x="633972" y="0"/>
                </a:lnTo>
                <a:lnTo>
                  <a:pt x="454678" y="2271713"/>
                </a:lnTo>
                <a:lnTo>
                  <a:pt x="547547" y="2271713"/>
                </a:lnTo>
                <a:lnTo>
                  <a:pt x="361810" y="2457450"/>
                </a:lnTo>
                <a:lnTo>
                  <a:pt x="176072" y="2271713"/>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AA0C86D-E39F-42CB-9355-99DDD413C317}"/>
              </a:ext>
            </a:extLst>
          </p:cNvPr>
          <p:cNvSpPr txBox="1"/>
          <p:nvPr/>
        </p:nvSpPr>
        <p:spPr>
          <a:xfrm>
            <a:off x="914400" y="3901327"/>
            <a:ext cx="4781550" cy="1077218"/>
          </a:xfrm>
          <a:prstGeom prst="rect">
            <a:avLst/>
          </a:prstGeom>
          <a:noFill/>
        </p:spPr>
        <p:txBody>
          <a:bodyPr wrap="square" rtlCol="0">
            <a:spAutoFit/>
          </a:bodyPr>
          <a:lstStyle/>
          <a:p>
            <a:r>
              <a:rPr lang="en-US" sz="3200" b="1" dirty="0">
                <a:solidFill>
                  <a:schemeClr val="bg1"/>
                </a:solidFill>
              </a:rPr>
              <a:t>Warm air – </a:t>
            </a:r>
          </a:p>
          <a:p>
            <a:r>
              <a:rPr lang="en-US" sz="3200" b="1" dirty="0">
                <a:solidFill>
                  <a:schemeClr val="bg1"/>
                </a:solidFill>
              </a:rPr>
              <a:t>less dense - rising</a:t>
            </a:r>
          </a:p>
        </p:txBody>
      </p:sp>
    </p:spTree>
    <p:extLst>
      <p:ext uri="{BB962C8B-B14F-4D97-AF65-F5344CB8AC3E}">
        <p14:creationId xmlns:p14="http://schemas.microsoft.com/office/powerpoint/2010/main" val="4150564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AE702-45F8-4753-9DD2-96296AC4A78F}"/>
              </a:ext>
            </a:extLst>
          </p:cNvPr>
          <p:cNvPicPr>
            <a:picLocks noChangeAspect="1"/>
          </p:cNvPicPr>
          <p:nvPr/>
        </p:nvPicPr>
        <p:blipFill>
          <a:blip r:embed="rId3"/>
          <a:stretch>
            <a:fillRect/>
          </a:stretch>
        </p:blipFill>
        <p:spPr>
          <a:xfrm>
            <a:off x="228600" y="270164"/>
            <a:ext cx="4779818" cy="3428999"/>
          </a:xfrm>
          <a:prstGeom prst="rect">
            <a:avLst/>
          </a:prstGeom>
        </p:spPr>
      </p:pic>
      <p:grpSp>
        <p:nvGrpSpPr>
          <p:cNvPr id="6" name="Group 5">
            <a:extLst>
              <a:ext uri="{FF2B5EF4-FFF2-40B4-BE49-F238E27FC236}">
                <a16:creationId xmlns:a16="http://schemas.microsoft.com/office/drawing/2014/main" id="{1B7D2D38-5F38-4CCF-A3E7-5E0B1271FEF9}"/>
              </a:ext>
            </a:extLst>
          </p:cNvPr>
          <p:cNvGrpSpPr/>
          <p:nvPr/>
        </p:nvGrpSpPr>
        <p:grpSpPr>
          <a:xfrm>
            <a:off x="4527884" y="1395663"/>
            <a:ext cx="7664116" cy="5462337"/>
            <a:chOff x="4527884" y="1395663"/>
            <a:chExt cx="7664116" cy="5462337"/>
          </a:xfrm>
        </p:grpSpPr>
        <p:pic>
          <p:nvPicPr>
            <p:cNvPr id="4" name="Picture 3">
              <a:extLst>
                <a:ext uri="{FF2B5EF4-FFF2-40B4-BE49-F238E27FC236}">
                  <a16:creationId xmlns:a16="http://schemas.microsoft.com/office/drawing/2014/main" id="{B85C0109-C40E-4A26-830E-153C999BB27F}"/>
                </a:ext>
              </a:extLst>
            </p:cNvPr>
            <p:cNvPicPr>
              <a:picLocks noChangeAspect="1"/>
            </p:cNvPicPr>
            <p:nvPr/>
          </p:nvPicPr>
          <p:blipFill rotWithShape="1">
            <a:blip r:embed="rId4"/>
            <a:srcRect l="19145" t="12632" r="17993" b="7719"/>
            <a:stretch/>
          </p:blipFill>
          <p:spPr>
            <a:xfrm>
              <a:off x="4527884" y="1395663"/>
              <a:ext cx="7664116" cy="5462337"/>
            </a:xfrm>
            <a:prstGeom prst="rect">
              <a:avLst/>
            </a:prstGeom>
          </p:spPr>
        </p:pic>
        <p:sp>
          <p:nvSpPr>
            <p:cNvPr id="5" name="TextBox 4">
              <a:extLst>
                <a:ext uri="{FF2B5EF4-FFF2-40B4-BE49-F238E27FC236}">
                  <a16:creationId xmlns:a16="http://schemas.microsoft.com/office/drawing/2014/main" id="{36778A12-A1DD-4026-9B57-CD4FC0C46310}"/>
                </a:ext>
              </a:extLst>
            </p:cNvPr>
            <p:cNvSpPr txBox="1"/>
            <p:nvPr/>
          </p:nvSpPr>
          <p:spPr>
            <a:xfrm>
              <a:off x="4620126" y="5570621"/>
              <a:ext cx="2261937" cy="461665"/>
            </a:xfrm>
            <a:prstGeom prst="rect">
              <a:avLst/>
            </a:prstGeom>
            <a:noFill/>
          </p:spPr>
          <p:txBody>
            <a:bodyPr wrap="square" rtlCol="0">
              <a:spAutoFit/>
            </a:bodyPr>
            <a:lstStyle/>
            <a:p>
              <a:r>
                <a:rPr lang="en-US" sz="2400" dirty="0">
                  <a:solidFill>
                    <a:schemeClr val="bg1"/>
                  </a:solidFill>
                </a:rPr>
                <a:t>Missoula, MT</a:t>
              </a:r>
            </a:p>
          </p:txBody>
        </p:sp>
      </p:grpSp>
      <p:sp>
        <p:nvSpPr>
          <p:cNvPr id="7" name="Rectangle 6">
            <a:extLst>
              <a:ext uri="{FF2B5EF4-FFF2-40B4-BE49-F238E27FC236}">
                <a16:creationId xmlns:a16="http://schemas.microsoft.com/office/drawing/2014/main" id="{E15442CC-94A0-4E26-86CC-42A6623ACAAE}"/>
              </a:ext>
            </a:extLst>
          </p:cNvPr>
          <p:cNvSpPr/>
          <p:nvPr/>
        </p:nvSpPr>
        <p:spPr>
          <a:xfrm>
            <a:off x="555413" y="672253"/>
            <a:ext cx="308187" cy="2274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22B1F5-5837-4BAD-ABE6-3B8D7982610E}"/>
              </a:ext>
            </a:extLst>
          </p:cNvPr>
          <p:cNvSpPr/>
          <p:nvPr/>
        </p:nvSpPr>
        <p:spPr>
          <a:xfrm rot="5400000">
            <a:off x="2542539" y="1705188"/>
            <a:ext cx="290408" cy="3504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15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D1AED64-DA4F-4512-9D70-42858A0A1A55}"/>
              </a:ext>
            </a:extLst>
          </p:cNvPr>
          <p:cNvGrpSpPr/>
          <p:nvPr/>
        </p:nvGrpSpPr>
        <p:grpSpPr>
          <a:xfrm>
            <a:off x="266911" y="265026"/>
            <a:ext cx="4730906" cy="3432345"/>
            <a:chOff x="266911" y="265026"/>
            <a:chExt cx="4730906" cy="3432345"/>
          </a:xfrm>
        </p:grpSpPr>
        <p:pic>
          <p:nvPicPr>
            <p:cNvPr id="4" name="Picture 3">
              <a:extLst>
                <a:ext uri="{FF2B5EF4-FFF2-40B4-BE49-F238E27FC236}">
                  <a16:creationId xmlns:a16="http://schemas.microsoft.com/office/drawing/2014/main" id="{FB9F7A92-3999-4771-88E7-208D52969C92}"/>
                </a:ext>
              </a:extLst>
            </p:cNvPr>
            <p:cNvPicPr>
              <a:picLocks noChangeAspect="1"/>
            </p:cNvPicPr>
            <p:nvPr/>
          </p:nvPicPr>
          <p:blipFill>
            <a:blip r:embed="rId3"/>
            <a:stretch>
              <a:fillRect/>
            </a:stretch>
          </p:blipFill>
          <p:spPr>
            <a:xfrm>
              <a:off x="266911" y="265026"/>
              <a:ext cx="4730906" cy="3432345"/>
            </a:xfrm>
            <a:prstGeom prst="rect">
              <a:avLst/>
            </a:prstGeom>
          </p:spPr>
        </p:pic>
        <p:sp>
          <p:nvSpPr>
            <p:cNvPr id="5" name="Rectangle 4">
              <a:extLst>
                <a:ext uri="{FF2B5EF4-FFF2-40B4-BE49-F238E27FC236}">
                  <a16:creationId xmlns:a16="http://schemas.microsoft.com/office/drawing/2014/main" id="{8DD445D0-7A53-472E-B34F-61058EBF1874}"/>
                </a:ext>
              </a:extLst>
            </p:cNvPr>
            <p:cNvSpPr/>
            <p:nvPr/>
          </p:nvSpPr>
          <p:spPr>
            <a:xfrm>
              <a:off x="1193800" y="3352800"/>
              <a:ext cx="1587500" cy="27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4EF696C-1898-43CE-A5AB-98E95582C74E}"/>
              </a:ext>
            </a:extLst>
          </p:cNvPr>
          <p:cNvSpPr txBox="1"/>
          <p:nvPr/>
        </p:nvSpPr>
        <p:spPr>
          <a:xfrm>
            <a:off x="5279571" y="609600"/>
            <a:ext cx="6749143" cy="584775"/>
          </a:xfrm>
          <a:prstGeom prst="rect">
            <a:avLst/>
          </a:prstGeom>
          <a:noFill/>
        </p:spPr>
        <p:txBody>
          <a:bodyPr wrap="square" rtlCol="0">
            <a:spAutoFit/>
          </a:bodyPr>
          <a:lstStyle/>
          <a:p>
            <a:r>
              <a:rPr lang="en-US" sz="3200" dirty="0"/>
              <a:t>Point 6 (mountain top)</a:t>
            </a:r>
          </a:p>
        </p:txBody>
      </p:sp>
      <p:pic>
        <p:nvPicPr>
          <p:cNvPr id="3" name="Picture 2">
            <a:extLst>
              <a:ext uri="{FF2B5EF4-FFF2-40B4-BE49-F238E27FC236}">
                <a16:creationId xmlns:a16="http://schemas.microsoft.com/office/drawing/2014/main" id="{9FAE61F7-6FE3-4150-8648-E18DCA277BB6}"/>
              </a:ext>
            </a:extLst>
          </p:cNvPr>
          <p:cNvPicPr>
            <a:picLocks noChangeAspect="1"/>
          </p:cNvPicPr>
          <p:nvPr/>
        </p:nvPicPr>
        <p:blipFill>
          <a:blip r:embed="rId4"/>
          <a:stretch>
            <a:fillRect/>
          </a:stretch>
        </p:blipFill>
        <p:spPr>
          <a:xfrm>
            <a:off x="3730547" y="1712827"/>
            <a:ext cx="4730906" cy="3432345"/>
          </a:xfrm>
          <a:prstGeom prst="rect">
            <a:avLst/>
          </a:prstGeom>
        </p:spPr>
      </p:pic>
      <p:pic>
        <p:nvPicPr>
          <p:cNvPr id="2" name="Picture 1">
            <a:extLst>
              <a:ext uri="{FF2B5EF4-FFF2-40B4-BE49-F238E27FC236}">
                <a16:creationId xmlns:a16="http://schemas.microsoft.com/office/drawing/2014/main" id="{017A24E2-9069-4013-A757-046AB604237B}"/>
              </a:ext>
            </a:extLst>
          </p:cNvPr>
          <p:cNvPicPr>
            <a:picLocks noChangeAspect="1"/>
          </p:cNvPicPr>
          <p:nvPr/>
        </p:nvPicPr>
        <p:blipFill>
          <a:blip r:embed="rId5"/>
          <a:stretch>
            <a:fillRect/>
          </a:stretch>
        </p:blipFill>
        <p:spPr>
          <a:xfrm>
            <a:off x="7194394" y="3102900"/>
            <a:ext cx="4730906" cy="3432345"/>
          </a:xfrm>
          <a:prstGeom prst="rect">
            <a:avLst/>
          </a:prstGeom>
        </p:spPr>
      </p:pic>
      <p:sp>
        <p:nvSpPr>
          <p:cNvPr id="8" name="Rectangle 7">
            <a:extLst>
              <a:ext uri="{FF2B5EF4-FFF2-40B4-BE49-F238E27FC236}">
                <a16:creationId xmlns:a16="http://schemas.microsoft.com/office/drawing/2014/main" id="{97D37A65-D5D8-45DB-9C45-91D00840D50A}"/>
              </a:ext>
            </a:extLst>
          </p:cNvPr>
          <p:cNvSpPr/>
          <p:nvPr/>
        </p:nvSpPr>
        <p:spPr>
          <a:xfrm>
            <a:off x="4622800" y="4813300"/>
            <a:ext cx="15875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BC6709D-92F2-4D00-87EA-D6DDD4900700}"/>
              </a:ext>
            </a:extLst>
          </p:cNvPr>
          <p:cNvSpPr/>
          <p:nvPr/>
        </p:nvSpPr>
        <p:spPr>
          <a:xfrm>
            <a:off x="8140700" y="6261100"/>
            <a:ext cx="15875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8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164BD0-F414-42C0-A811-CF1F2FAADA89}"/>
              </a:ext>
            </a:extLst>
          </p:cNvPr>
          <p:cNvPicPr>
            <a:picLocks noChangeAspect="1"/>
          </p:cNvPicPr>
          <p:nvPr/>
        </p:nvPicPr>
        <p:blipFill>
          <a:blip r:embed="rId3"/>
          <a:stretch>
            <a:fillRect/>
          </a:stretch>
        </p:blipFill>
        <p:spPr>
          <a:xfrm>
            <a:off x="0" y="0"/>
            <a:ext cx="6646643" cy="3995057"/>
          </a:xfrm>
          <a:prstGeom prst="rect">
            <a:avLst/>
          </a:prstGeom>
        </p:spPr>
      </p:pic>
      <p:pic>
        <p:nvPicPr>
          <p:cNvPr id="7" name="Picture 6">
            <a:extLst>
              <a:ext uri="{FF2B5EF4-FFF2-40B4-BE49-F238E27FC236}">
                <a16:creationId xmlns:a16="http://schemas.microsoft.com/office/drawing/2014/main" id="{58F8D2D5-0E4A-4DAA-9EE9-4CD956D4DBF3}"/>
              </a:ext>
            </a:extLst>
          </p:cNvPr>
          <p:cNvPicPr>
            <a:picLocks noChangeAspect="1"/>
          </p:cNvPicPr>
          <p:nvPr/>
        </p:nvPicPr>
        <p:blipFill>
          <a:blip r:embed="rId4"/>
          <a:stretch>
            <a:fillRect/>
          </a:stretch>
        </p:blipFill>
        <p:spPr>
          <a:xfrm>
            <a:off x="4447194" y="2046514"/>
            <a:ext cx="7744805" cy="4811486"/>
          </a:xfrm>
          <a:prstGeom prst="rect">
            <a:avLst/>
          </a:prstGeom>
        </p:spPr>
      </p:pic>
      <p:sp>
        <p:nvSpPr>
          <p:cNvPr id="8" name="TextBox 7">
            <a:extLst>
              <a:ext uri="{FF2B5EF4-FFF2-40B4-BE49-F238E27FC236}">
                <a16:creationId xmlns:a16="http://schemas.microsoft.com/office/drawing/2014/main" id="{E03410D4-F6C5-41FC-98AA-04C815E6E7BB}"/>
              </a:ext>
            </a:extLst>
          </p:cNvPr>
          <p:cNvSpPr txBox="1"/>
          <p:nvPr/>
        </p:nvSpPr>
        <p:spPr>
          <a:xfrm>
            <a:off x="5279571" y="609600"/>
            <a:ext cx="6749143" cy="584775"/>
          </a:xfrm>
          <a:prstGeom prst="rect">
            <a:avLst/>
          </a:prstGeom>
          <a:noFill/>
        </p:spPr>
        <p:txBody>
          <a:bodyPr wrap="square" rtlCol="0">
            <a:spAutoFit/>
          </a:bodyPr>
          <a:lstStyle/>
          <a:p>
            <a:r>
              <a:rPr lang="en-US" sz="3200" dirty="0"/>
              <a:t>Point 6 (mountain top)</a:t>
            </a:r>
          </a:p>
        </p:txBody>
      </p:sp>
    </p:spTree>
    <p:extLst>
      <p:ext uri="{BB962C8B-B14F-4D97-AF65-F5344CB8AC3E}">
        <p14:creationId xmlns:p14="http://schemas.microsoft.com/office/powerpoint/2010/main" val="78629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6FEAB-8619-4328-B86C-AD5401D51B7D}"/>
              </a:ext>
            </a:extLst>
          </p:cNvPr>
          <p:cNvPicPr>
            <a:picLocks noChangeAspect="1"/>
          </p:cNvPicPr>
          <p:nvPr/>
        </p:nvPicPr>
        <p:blipFill>
          <a:blip r:embed="rId3"/>
          <a:stretch>
            <a:fillRect/>
          </a:stretch>
        </p:blipFill>
        <p:spPr>
          <a:xfrm>
            <a:off x="239202" y="174973"/>
            <a:ext cx="4730906" cy="3432345"/>
          </a:xfrm>
          <a:prstGeom prst="rect">
            <a:avLst/>
          </a:prstGeom>
        </p:spPr>
      </p:pic>
      <p:pic>
        <p:nvPicPr>
          <p:cNvPr id="5" name="Picture 4">
            <a:extLst>
              <a:ext uri="{FF2B5EF4-FFF2-40B4-BE49-F238E27FC236}">
                <a16:creationId xmlns:a16="http://schemas.microsoft.com/office/drawing/2014/main" id="{7B27A55A-5A43-433D-BB95-90EF36CC7F28}"/>
              </a:ext>
            </a:extLst>
          </p:cNvPr>
          <p:cNvPicPr>
            <a:picLocks noChangeAspect="1"/>
          </p:cNvPicPr>
          <p:nvPr/>
        </p:nvPicPr>
        <p:blipFill>
          <a:blip r:embed="rId4"/>
          <a:stretch>
            <a:fillRect/>
          </a:stretch>
        </p:blipFill>
        <p:spPr>
          <a:xfrm>
            <a:off x="3730547" y="1712827"/>
            <a:ext cx="4730906" cy="3432345"/>
          </a:xfrm>
          <a:prstGeom prst="rect">
            <a:avLst/>
          </a:prstGeom>
        </p:spPr>
      </p:pic>
      <p:pic>
        <p:nvPicPr>
          <p:cNvPr id="6" name="Picture 5">
            <a:extLst>
              <a:ext uri="{FF2B5EF4-FFF2-40B4-BE49-F238E27FC236}">
                <a16:creationId xmlns:a16="http://schemas.microsoft.com/office/drawing/2014/main" id="{3A546F09-9570-4E33-BA0F-0BD53E57DC66}"/>
              </a:ext>
            </a:extLst>
          </p:cNvPr>
          <p:cNvPicPr>
            <a:picLocks noChangeAspect="1"/>
          </p:cNvPicPr>
          <p:nvPr/>
        </p:nvPicPr>
        <p:blipFill>
          <a:blip r:embed="rId5"/>
          <a:stretch>
            <a:fillRect/>
          </a:stretch>
        </p:blipFill>
        <p:spPr>
          <a:xfrm>
            <a:off x="7270383" y="3216045"/>
            <a:ext cx="4730906" cy="3432345"/>
          </a:xfrm>
          <a:prstGeom prst="rect">
            <a:avLst/>
          </a:prstGeom>
        </p:spPr>
      </p:pic>
    </p:spTree>
    <p:extLst>
      <p:ext uri="{BB962C8B-B14F-4D97-AF65-F5344CB8AC3E}">
        <p14:creationId xmlns:p14="http://schemas.microsoft.com/office/powerpoint/2010/main" val="36938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D10C58-17BE-4EAC-B14E-948A21A8F29F}"/>
              </a:ext>
            </a:extLst>
          </p:cNvPr>
          <p:cNvGrpSpPr/>
          <p:nvPr/>
        </p:nvGrpSpPr>
        <p:grpSpPr>
          <a:xfrm>
            <a:off x="0" y="721895"/>
            <a:ext cx="5236029" cy="3252901"/>
            <a:chOff x="0" y="0"/>
            <a:chExt cx="5236029" cy="3252901"/>
          </a:xfrm>
        </p:grpSpPr>
        <p:pic>
          <p:nvPicPr>
            <p:cNvPr id="13" name="Picture 12">
              <a:extLst>
                <a:ext uri="{FF2B5EF4-FFF2-40B4-BE49-F238E27FC236}">
                  <a16:creationId xmlns:a16="http://schemas.microsoft.com/office/drawing/2014/main" id="{EB8A5685-CAA6-4D51-9837-E8FA16F9E787}"/>
                </a:ext>
              </a:extLst>
            </p:cNvPr>
            <p:cNvPicPr>
              <a:picLocks noChangeAspect="1"/>
            </p:cNvPicPr>
            <p:nvPr/>
          </p:nvPicPr>
          <p:blipFill>
            <a:blip r:embed="rId3"/>
            <a:stretch>
              <a:fillRect/>
            </a:stretch>
          </p:blipFill>
          <p:spPr>
            <a:xfrm>
              <a:off x="0" y="0"/>
              <a:ext cx="5236029" cy="3252901"/>
            </a:xfrm>
            <a:prstGeom prst="rect">
              <a:avLst/>
            </a:prstGeom>
            <a:ln>
              <a:noFill/>
            </a:ln>
          </p:spPr>
        </p:pic>
        <p:sp>
          <p:nvSpPr>
            <p:cNvPr id="4" name="Rectangle 3">
              <a:extLst>
                <a:ext uri="{FF2B5EF4-FFF2-40B4-BE49-F238E27FC236}">
                  <a16:creationId xmlns:a16="http://schemas.microsoft.com/office/drawing/2014/main" id="{65933233-DFDD-45FE-882F-D86C55C78771}"/>
                </a:ext>
              </a:extLst>
            </p:cNvPr>
            <p:cNvSpPr/>
            <p:nvPr/>
          </p:nvSpPr>
          <p:spPr>
            <a:xfrm>
              <a:off x="1778000" y="2536257"/>
              <a:ext cx="2082800" cy="63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D43D3DC9-FAB4-4EBA-80D1-84F2E32A2782}"/>
              </a:ext>
            </a:extLst>
          </p:cNvPr>
          <p:cNvPicPr>
            <a:picLocks noChangeAspect="1"/>
          </p:cNvPicPr>
          <p:nvPr/>
        </p:nvPicPr>
        <p:blipFill rotWithShape="1">
          <a:blip r:embed="rId4"/>
          <a:srcRect b="-1370"/>
          <a:stretch/>
        </p:blipFill>
        <p:spPr>
          <a:xfrm>
            <a:off x="0" y="3530864"/>
            <a:ext cx="5522975" cy="3327136"/>
          </a:xfrm>
          <a:prstGeom prst="rect">
            <a:avLst/>
          </a:prstGeom>
          <a:ln>
            <a:noFill/>
          </a:ln>
        </p:spPr>
      </p:pic>
      <p:sp>
        <p:nvSpPr>
          <p:cNvPr id="7" name="Rectangle 6">
            <a:extLst>
              <a:ext uri="{FF2B5EF4-FFF2-40B4-BE49-F238E27FC236}">
                <a16:creationId xmlns:a16="http://schemas.microsoft.com/office/drawing/2014/main" id="{B0BB2248-30C7-4F2E-A931-9EC68FE40F95}"/>
              </a:ext>
            </a:extLst>
          </p:cNvPr>
          <p:cNvSpPr/>
          <p:nvPr/>
        </p:nvSpPr>
        <p:spPr>
          <a:xfrm>
            <a:off x="4924926" y="609600"/>
            <a:ext cx="689811"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3244F2D-27F3-430F-8FDA-D222B6020411}"/>
              </a:ext>
            </a:extLst>
          </p:cNvPr>
          <p:cNvGrpSpPr/>
          <p:nvPr/>
        </p:nvGrpSpPr>
        <p:grpSpPr>
          <a:xfrm>
            <a:off x="5558589" y="1082842"/>
            <a:ext cx="6290689" cy="5183821"/>
            <a:chOff x="5558589" y="1082842"/>
            <a:chExt cx="6290689" cy="5183821"/>
          </a:xfrm>
        </p:grpSpPr>
        <p:pic>
          <p:nvPicPr>
            <p:cNvPr id="5" name="Picture 4">
              <a:extLst>
                <a:ext uri="{FF2B5EF4-FFF2-40B4-BE49-F238E27FC236}">
                  <a16:creationId xmlns:a16="http://schemas.microsoft.com/office/drawing/2014/main" id="{F2744987-E05D-44F8-AA75-B0CD64DC9668}"/>
                </a:ext>
              </a:extLst>
            </p:cNvPr>
            <p:cNvPicPr>
              <a:picLocks noChangeAspect="1"/>
            </p:cNvPicPr>
            <p:nvPr/>
          </p:nvPicPr>
          <p:blipFill rotWithShape="1">
            <a:blip r:embed="rId5"/>
            <a:srcRect l="30448" t="1903" r="84"/>
            <a:stretch/>
          </p:blipFill>
          <p:spPr>
            <a:xfrm>
              <a:off x="5558589" y="1082842"/>
              <a:ext cx="6290689" cy="5183821"/>
            </a:xfrm>
            <a:prstGeom prst="rect">
              <a:avLst/>
            </a:prstGeom>
            <a:ln>
              <a:noFill/>
            </a:ln>
          </p:spPr>
        </p:pic>
        <p:sp>
          <p:nvSpPr>
            <p:cNvPr id="8" name="Sun 7">
              <a:extLst>
                <a:ext uri="{FF2B5EF4-FFF2-40B4-BE49-F238E27FC236}">
                  <a16:creationId xmlns:a16="http://schemas.microsoft.com/office/drawing/2014/main" id="{D841813C-1FCC-43D9-9C2A-275B3634F77F}"/>
                </a:ext>
              </a:extLst>
            </p:cNvPr>
            <p:cNvSpPr/>
            <p:nvPr/>
          </p:nvSpPr>
          <p:spPr>
            <a:xfrm>
              <a:off x="5749018" y="1211891"/>
              <a:ext cx="928508" cy="89363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2DB40D-3DBA-4667-ADA0-708CA93D86D1}"/>
                </a:ext>
              </a:extLst>
            </p:cNvPr>
            <p:cNvSpPr txBox="1"/>
            <p:nvPr/>
          </p:nvSpPr>
          <p:spPr>
            <a:xfrm>
              <a:off x="9866674" y="1702851"/>
              <a:ext cx="1395664" cy="584775"/>
            </a:xfrm>
            <a:prstGeom prst="rect">
              <a:avLst/>
            </a:prstGeom>
            <a:noFill/>
            <a:ln>
              <a:noFill/>
            </a:ln>
          </p:spPr>
          <p:txBody>
            <a:bodyPr wrap="square" rtlCol="0">
              <a:spAutoFit/>
            </a:bodyPr>
            <a:lstStyle/>
            <a:p>
              <a:r>
                <a:rPr lang="en-US" sz="3200" dirty="0"/>
                <a:t>Point 6</a:t>
              </a:r>
            </a:p>
          </p:txBody>
        </p:sp>
        <p:sp>
          <p:nvSpPr>
            <p:cNvPr id="3" name="Rectangle 2">
              <a:extLst>
                <a:ext uri="{FF2B5EF4-FFF2-40B4-BE49-F238E27FC236}">
                  <a16:creationId xmlns:a16="http://schemas.microsoft.com/office/drawing/2014/main" id="{C2EE1FB4-3DFC-4BF1-861F-C928FC180184}"/>
                </a:ext>
              </a:extLst>
            </p:cNvPr>
            <p:cNvSpPr/>
            <p:nvPr/>
          </p:nvSpPr>
          <p:spPr>
            <a:xfrm>
              <a:off x="5562600" y="6052457"/>
              <a:ext cx="1495990" cy="19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0">
              <a:extLst>
                <a:ext uri="{FF2B5EF4-FFF2-40B4-BE49-F238E27FC236}">
                  <a16:creationId xmlns:a16="http://schemas.microsoft.com/office/drawing/2014/main" id="{ECC6C7A0-C7B1-4DF7-B4EB-AD3F67A015E7}"/>
                </a:ext>
              </a:extLst>
            </p:cNvPr>
            <p:cNvSpPr/>
            <p:nvPr/>
          </p:nvSpPr>
          <p:spPr>
            <a:xfrm>
              <a:off x="6347556" y="3140811"/>
              <a:ext cx="5482246" cy="3123257"/>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41574 w 5428339"/>
                <a:gd name="connsiteY0" fmla="*/ 4996070 h 4996070"/>
                <a:gd name="connsiteX1" fmla="*/ 5428339 w 5428339"/>
                <a:gd name="connsiteY1" fmla="*/ 0 h 4996070"/>
                <a:gd name="connsiteX2" fmla="*/ 5404863 w 5428339"/>
                <a:gd name="connsiteY2" fmla="*/ 752123 h 4996070"/>
                <a:gd name="connsiteX3" fmla="*/ 5126958 w 5428339"/>
                <a:gd name="connsiteY3" fmla="*/ 752122 h 4996070"/>
                <a:gd name="connsiteX4" fmla="*/ 4849051 w 5428339"/>
                <a:gd name="connsiteY4" fmla="*/ 770052 h 4996070"/>
                <a:gd name="connsiteX5" fmla="*/ 4562180 w 5428339"/>
                <a:gd name="connsiteY5" fmla="*/ 967276 h 4996070"/>
                <a:gd name="connsiteX6" fmla="*/ 4320133 w 5428339"/>
                <a:gd name="connsiteY6" fmla="*/ 1191393 h 4996070"/>
                <a:gd name="connsiteX7" fmla="*/ 4122910 w 5428339"/>
                <a:gd name="connsiteY7" fmla="*/ 1370687 h 4996070"/>
                <a:gd name="connsiteX8" fmla="*/ 4036248 w 5428339"/>
                <a:gd name="connsiteY8" fmla="*/ 1576875 h 4996070"/>
                <a:gd name="connsiteX9" fmla="*/ 3988439 w 5428339"/>
                <a:gd name="connsiteY9" fmla="*/ 1711346 h 4996070"/>
                <a:gd name="connsiteX10" fmla="*/ 3887263 w 5428339"/>
                <a:gd name="connsiteY10" fmla="*/ 1860332 h 4996070"/>
                <a:gd name="connsiteX11" fmla="*/ 3755358 w 5428339"/>
                <a:gd name="connsiteY11" fmla="*/ 2168546 h 4996070"/>
                <a:gd name="connsiteX12" fmla="*/ 3531240 w 5428339"/>
                <a:gd name="connsiteY12" fmla="*/ 2571958 h 4996070"/>
                <a:gd name="connsiteX13" fmla="*/ 3450557 w 5428339"/>
                <a:gd name="connsiteY13" fmla="*/ 2742287 h 4996070"/>
                <a:gd name="connsiteX14" fmla="*/ 3298157 w 5428339"/>
                <a:gd name="connsiteY14" fmla="*/ 2984334 h 4996070"/>
                <a:gd name="connsiteX15" fmla="*/ 3145757 w 5428339"/>
                <a:gd name="connsiteY15" fmla="*/ 3235347 h 4996070"/>
                <a:gd name="connsiteX16" fmla="*/ 2930605 w 5428339"/>
                <a:gd name="connsiteY16" fmla="*/ 3513252 h 4996070"/>
                <a:gd name="connsiteX17" fmla="*/ 2679593 w 5428339"/>
                <a:gd name="connsiteY17" fmla="*/ 3647722 h 4996070"/>
                <a:gd name="connsiteX18" fmla="*/ 2500299 w 5428339"/>
                <a:gd name="connsiteY18" fmla="*/ 3584970 h 4996070"/>
                <a:gd name="connsiteX19" fmla="*/ 2383759 w 5428339"/>
                <a:gd name="connsiteY19" fmla="*/ 3459465 h 4996070"/>
                <a:gd name="connsiteX20" fmla="*/ 2192510 w 5428339"/>
                <a:gd name="connsiteY20" fmla="*/ 3243031 h 4996070"/>
                <a:gd name="connsiteX21" fmla="*/ 1998274 w 5428339"/>
                <a:gd name="connsiteY21" fmla="*/ 2957441 h 4996070"/>
                <a:gd name="connsiteX22" fmla="*/ 1744275 w 5428339"/>
                <a:gd name="connsiteY22" fmla="*/ 2897677 h 4996070"/>
                <a:gd name="connsiteX23" fmla="*/ 1692622 w 5428339"/>
                <a:gd name="connsiteY23" fmla="*/ 2689781 h 4996070"/>
                <a:gd name="connsiteX24" fmla="*/ 1517165 w 5428339"/>
                <a:gd name="connsiteY24" fmla="*/ 2437487 h 4996070"/>
                <a:gd name="connsiteX25" fmla="*/ 1430621 w 5428339"/>
                <a:gd name="connsiteY25" fmla="*/ 2235569 h 4996070"/>
                <a:gd name="connsiteX26" fmla="*/ 1159434 w 5428339"/>
                <a:gd name="connsiteY26" fmla="*/ 1787333 h 4996070"/>
                <a:gd name="connsiteX27" fmla="*/ 1122722 w 5428339"/>
                <a:gd name="connsiteY27" fmla="*/ 1724152 h 4996070"/>
                <a:gd name="connsiteX28" fmla="*/ 958369 w 5428339"/>
                <a:gd name="connsiteY28" fmla="*/ 1562788 h 4996070"/>
                <a:gd name="connsiteX29" fmla="*/ 668083 w 5428339"/>
                <a:gd name="connsiteY29" fmla="*/ 1473994 h 4996070"/>
                <a:gd name="connsiteX30" fmla="*/ 304800 w 5428339"/>
                <a:gd name="connsiteY30" fmla="*/ 1394165 h 4996070"/>
                <a:gd name="connsiteX31" fmla="*/ 0 w 5428339"/>
                <a:gd name="connsiteY31" fmla="*/ 1361723 h 4996070"/>
                <a:gd name="connsiteX32" fmla="*/ 41574 w 5428339"/>
                <a:gd name="connsiteY32" fmla="*/ 4996070 h 4996070"/>
                <a:gd name="connsiteX0" fmla="*/ 41574 w 5404863"/>
                <a:gd name="connsiteY0" fmla="*/ 4243948 h 4243948"/>
                <a:gd name="connsiteX1" fmla="*/ 5362079 w 5404863"/>
                <a:gd name="connsiteY1" fmla="*/ 4230696 h 4243948"/>
                <a:gd name="connsiteX2" fmla="*/ 5404863 w 5404863"/>
                <a:gd name="connsiteY2" fmla="*/ 1 h 4243948"/>
                <a:gd name="connsiteX3" fmla="*/ 5126958 w 5404863"/>
                <a:gd name="connsiteY3" fmla="*/ 0 h 4243948"/>
                <a:gd name="connsiteX4" fmla="*/ 4849051 w 5404863"/>
                <a:gd name="connsiteY4" fmla="*/ 17930 h 4243948"/>
                <a:gd name="connsiteX5" fmla="*/ 4562180 w 5404863"/>
                <a:gd name="connsiteY5" fmla="*/ 215154 h 4243948"/>
                <a:gd name="connsiteX6" fmla="*/ 4320133 w 5404863"/>
                <a:gd name="connsiteY6" fmla="*/ 439271 h 4243948"/>
                <a:gd name="connsiteX7" fmla="*/ 4122910 w 5404863"/>
                <a:gd name="connsiteY7" fmla="*/ 618565 h 4243948"/>
                <a:gd name="connsiteX8" fmla="*/ 4036248 w 5404863"/>
                <a:gd name="connsiteY8" fmla="*/ 824753 h 4243948"/>
                <a:gd name="connsiteX9" fmla="*/ 3988439 w 5404863"/>
                <a:gd name="connsiteY9" fmla="*/ 959224 h 4243948"/>
                <a:gd name="connsiteX10" fmla="*/ 3887263 w 5404863"/>
                <a:gd name="connsiteY10" fmla="*/ 1108210 h 4243948"/>
                <a:gd name="connsiteX11" fmla="*/ 3755358 w 5404863"/>
                <a:gd name="connsiteY11" fmla="*/ 1416424 h 4243948"/>
                <a:gd name="connsiteX12" fmla="*/ 3531240 w 5404863"/>
                <a:gd name="connsiteY12" fmla="*/ 1819836 h 4243948"/>
                <a:gd name="connsiteX13" fmla="*/ 3450557 w 5404863"/>
                <a:gd name="connsiteY13" fmla="*/ 1990165 h 4243948"/>
                <a:gd name="connsiteX14" fmla="*/ 3298157 w 5404863"/>
                <a:gd name="connsiteY14" fmla="*/ 2232212 h 4243948"/>
                <a:gd name="connsiteX15" fmla="*/ 3145757 w 5404863"/>
                <a:gd name="connsiteY15" fmla="*/ 2483225 h 4243948"/>
                <a:gd name="connsiteX16" fmla="*/ 2930605 w 5404863"/>
                <a:gd name="connsiteY16" fmla="*/ 2761130 h 4243948"/>
                <a:gd name="connsiteX17" fmla="*/ 2679593 w 5404863"/>
                <a:gd name="connsiteY17" fmla="*/ 2895600 h 4243948"/>
                <a:gd name="connsiteX18" fmla="*/ 2500299 w 5404863"/>
                <a:gd name="connsiteY18" fmla="*/ 2832848 h 4243948"/>
                <a:gd name="connsiteX19" fmla="*/ 2383759 w 5404863"/>
                <a:gd name="connsiteY19" fmla="*/ 2707343 h 4243948"/>
                <a:gd name="connsiteX20" fmla="*/ 2192510 w 5404863"/>
                <a:gd name="connsiteY20" fmla="*/ 2490909 h 4243948"/>
                <a:gd name="connsiteX21" fmla="*/ 1998274 w 5404863"/>
                <a:gd name="connsiteY21" fmla="*/ 2205319 h 4243948"/>
                <a:gd name="connsiteX22" fmla="*/ 1744275 w 5404863"/>
                <a:gd name="connsiteY22" fmla="*/ 2145555 h 4243948"/>
                <a:gd name="connsiteX23" fmla="*/ 1692622 w 5404863"/>
                <a:gd name="connsiteY23" fmla="*/ 1937659 h 4243948"/>
                <a:gd name="connsiteX24" fmla="*/ 1517165 w 5404863"/>
                <a:gd name="connsiteY24" fmla="*/ 1685365 h 4243948"/>
                <a:gd name="connsiteX25" fmla="*/ 1430621 w 5404863"/>
                <a:gd name="connsiteY25" fmla="*/ 1483447 h 4243948"/>
                <a:gd name="connsiteX26" fmla="*/ 1159434 w 5404863"/>
                <a:gd name="connsiteY26" fmla="*/ 1035211 h 4243948"/>
                <a:gd name="connsiteX27" fmla="*/ 1122722 w 5404863"/>
                <a:gd name="connsiteY27" fmla="*/ 972030 h 4243948"/>
                <a:gd name="connsiteX28" fmla="*/ 958369 w 5404863"/>
                <a:gd name="connsiteY28" fmla="*/ 810666 h 4243948"/>
                <a:gd name="connsiteX29" fmla="*/ 668083 w 5404863"/>
                <a:gd name="connsiteY29" fmla="*/ 721872 h 4243948"/>
                <a:gd name="connsiteX30" fmla="*/ 304800 w 5404863"/>
                <a:gd name="connsiteY30" fmla="*/ 642043 h 4243948"/>
                <a:gd name="connsiteX31" fmla="*/ 0 w 5404863"/>
                <a:gd name="connsiteY31" fmla="*/ 609601 h 4243948"/>
                <a:gd name="connsiteX32" fmla="*/ 41574 w 5404863"/>
                <a:gd name="connsiteY32" fmla="*/ 4243948 h 4243948"/>
                <a:gd name="connsiteX0" fmla="*/ 41574 w 5404863"/>
                <a:gd name="connsiteY0" fmla="*/ 3700609 h 4230696"/>
                <a:gd name="connsiteX1" fmla="*/ 5362079 w 5404863"/>
                <a:gd name="connsiteY1" fmla="*/ 4230696 h 4230696"/>
                <a:gd name="connsiteX2" fmla="*/ 5404863 w 5404863"/>
                <a:gd name="connsiteY2" fmla="*/ 1 h 4230696"/>
                <a:gd name="connsiteX3" fmla="*/ 5126958 w 5404863"/>
                <a:gd name="connsiteY3" fmla="*/ 0 h 4230696"/>
                <a:gd name="connsiteX4" fmla="*/ 4849051 w 5404863"/>
                <a:gd name="connsiteY4" fmla="*/ 17930 h 4230696"/>
                <a:gd name="connsiteX5" fmla="*/ 4562180 w 5404863"/>
                <a:gd name="connsiteY5" fmla="*/ 215154 h 4230696"/>
                <a:gd name="connsiteX6" fmla="*/ 4320133 w 5404863"/>
                <a:gd name="connsiteY6" fmla="*/ 439271 h 4230696"/>
                <a:gd name="connsiteX7" fmla="*/ 4122910 w 5404863"/>
                <a:gd name="connsiteY7" fmla="*/ 618565 h 4230696"/>
                <a:gd name="connsiteX8" fmla="*/ 4036248 w 5404863"/>
                <a:gd name="connsiteY8" fmla="*/ 824753 h 4230696"/>
                <a:gd name="connsiteX9" fmla="*/ 3988439 w 5404863"/>
                <a:gd name="connsiteY9" fmla="*/ 959224 h 4230696"/>
                <a:gd name="connsiteX10" fmla="*/ 3887263 w 5404863"/>
                <a:gd name="connsiteY10" fmla="*/ 1108210 h 4230696"/>
                <a:gd name="connsiteX11" fmla="*/ 3755358 w 5404863"/>
                <a:gd name="connsiteY11" fmla="*/ 1416424 h 4230696"/>
                <a:gd name="connsiteX12" fmla="*/ 3531240 w 5404863"/>
                <a:gd name="connsiteY12" fmla="*/ 1819836 h 4230696"/>
                <a:gd name="connsiteX13" fmla="*/ 3450557 w 5404863"/>
                <a:gd name="connsiteY13" fmla="*/ 1990165 h 4230696"/>
                <a:gd name="connsiteX14" fmla="*/ 3298157 w 5404863"/>
                <a:gd name="connsiteY14" fmla="*/ 2232212 h 4230696"/>
                <a:gd name="connsiteX15" fmla="*/ 3145757 w 5404863"/>
                <a:gd name="connsiteY15" fmla="*/ 2483225 h 4230696"/>
                <a:gd name="connsiteX16" fmla="*/ 2930605 w 5404863"/>
                <a:gd name="connsiteY16" fmla="*/ 2761130 h 4230696"/>
                <a:gd name="connsiteX17" fmla="*/ 2679593 w 5404863"/>
                <a:gd name="connsiteY17" fmla="*/ 2895600 h 4230696"/>
                <a:gd name="connsiteX18" fmla="*/ 2500299 w 5404863"/>
                <a:gd name="connsiteY18" fmla="*/ 2832848 h 4230696"/>
                <a:gd name="connsiteX19" fmla="*/ 2383759 w 5404863"/>
                <a:gd name="connsiteY19" fmla="*/ 2707343 h 4230696"/>
                <a:gd name="connsiteX20" fmla="*/ 2192510 w 5404863"/>
                <a:gd name="connsiteY20" fmla="*/ 2490909 h 4230696"/>
                <a:gd name="connsiteX21" fmla="*/ 1998274 w 5404863"/>
                <a:gd name="connsiteY21" fmla="*/ 2205319 h 4230696"/>
                <a:gd name="connsiteX22" fmla="*/ 1744275 w 5404863"/>
                <a:gd name="connsiteY22" fmla="*/ 2145555 h 4230696"/>
                <a:gd name="connsiteX23" fmla="*/ 1692622 w 5404863"/>
                <a:gd name="connsiteY23" fmla="*/ 1937659 h 4230696"/>
                <a:gd name="connsiteX24" fmla="*/ 1517165 w 5404863"/>
                <a:gd name="connsiteY24" fmla="*/ 1685365 h 4230696"/>
                <a:gd name="connsiteX25" fmla="*/ 1430621 w 5404863"/>
                <a:gd name="connsiteY25" fmla="*/ 1483447 h 4230696"/>
                <a:gd name="connsiteX26" fmla="*/ 1159434 w 5404863"/>
                <a:gd name="connsiteY26" fmla="*/ 1035211 h 4230696"/>
                <a:gd name="connsiteX27" fmla="*/ 1122722 w 5404863"/>
                <a:gd name="connsiteY27" fmla="*/ 972030 h 4230696"/>
                <a:gd name="connsiteX28" fmla="*/ 958369 w 5404863"/>
                <a:gd name="connsiteY28" fmla="*/ 810666 h 4230696"/>
                <a:gd name="connsiteX29" fmla="*/ 668083 w 5404863"/>
                <a:gd name="connsiteY29" fmla="*/ 721872 h 4230696"/>
                <a:gd name="connsiteX30" fmla="*/ 304800 w 5404863"/>
                <a:gd name="connsiteY30" fmla="*/ 642043 h 4230696"/>
                <a:gd name="connsiteX31" fmla="*/ 0 w 5404863"/>
                <a:gd name="connsiteY31" fmla="*/ 609601 h 4230696"/>
                <a:gd name="connsiteX32" fmla="*/ 41574 w 5404863"/>
                <a:gd name="connsiteY32" fmla="*/ 3700609 h 4230696"/>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500299 w 5404863"/>
                <a:gd name="connsiteY18" fmla="*/ 2832848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68489 w 5404863"/>
                <a:gd name="connsiteY19" fmla="*/ 328798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2008059 w 5404863"/>
                <a:gd name="connsiteY21" fmla="*/ 2173503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44275 w 5404863"/>
                <a:gd name="connsiteY21" fmla="*/ 2145555 h 3727114"/>
                <a:gd name="connsiteX22" fmla="*/ 1692622 w 5404863"/>
                <a:gd name="connsiteY22" fmla="*/ 1937659 h 3727114"/>
                <a:gd name="connsiteX23" fmla="*/ 1517165 w 5404863"/>
                <a:gd name="connsiteY23" fmla="*/ 1685365 h 3727114"/>
                <a:gd name="connsiteX24" fmla="*/ 1430621 w 5404863"/>
                <a:gd name="connsiteY24" fmla="*/ 1483447 h 3727114"/>
                <a:gd name="connsiteX25" fmla="*/ 1159434 w 5404863"/>
                <a:gd name="connsiteY25" fmla="*/ 1035211 h 3727114"/>
                <a:gd name="connsiteX26" fmla="*/ 1122722 w 5404863"/>
                <a:gd name="connsiteY26" fmla="*/ 972030 h 3727114"/>
                <a:gd name="connsiteX27" fmla="*/ 958369 w 5404863"/>
                <a:gd name="connsiteY27" fmla="*/ 810666 h 3727114"/>
                <a:gd name="connsiteX28" fmla="*/ 668083 w 5404863"/>
                <a:gd name="connsiteY28" fmla="*/ 721872 h 3727114"/>
                <a:gd name="connsiteX29" fmla="*/ 304800 w 5404863"/>
                <a:gd name="connsiteY29" fmla="*/ 642043 h 3727114"/>
                <a:gd name="connsiteX30" fmla="*/ 0 w 5404863"/>
                <a:gd name="connsiteY30" fmla="*/ 609601 h 3727114"/>
                <a:gd name="connsiteX31" fmla="*/ 41574 w 5404863"/>
                <a:gd name="connsiteY31"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68738 w 5404863"/>
                <a:gd name="connsiteY21" fmla="*/ 2129647 h 3727114"/>
                <a:gd name="connsiteX22" fmla="*/ 1692622 w 5404863"/>
                <a:gd name="connsiteY22" fmla="*/ 1937659 h 3727114"/>
                <a:gd name="connsiteX23" fmla="*/ 1517165 w 5404863"/>
                <a:gd name="connsiteY23" fmla="*/ 1685365 h 3727114"/>
                <a:gd name="connsiteX24" fmla="*/ 1430621 w 5404863"/>
                <a:gd name="connsiteY24" fmla="*/ 1483447 h 3727114"/>
                <a:gd name="connsiteX25" fmla="*/ 1159434 w 5404863"/>
                <a:gd name="connsiteY25" fmla="*/ 1035211 h 3727114"/>
                <a:gd name="connsiteX26" fmla="*/ 1122722 w 5404863"/>
                <a:gd name="connsiteY26" fmla="*/ 972030 h 3727114"/>
                <a:gd name="connsiteX27" fmla="*/ 958369 w 5404863"/>
                <a:gd name="connsiteY27" fmla="*/ 810666 h 3727114"/>
                <a:gd name="connsiteX28" fmla="*/ 668083 w 5404863"/>
                <a:gd name="connsiteY28" fmla="*/ 721872 h 3727114"/>
                <a:gd name="connsiteX29" fmla="*/ 304800 w 5404863"/>
                <a:gd name="connsiteY29" fmla="*/ 642043 h 3727114"/>
                <a:gd name="connsiteX30" fmla="*/ 0 w 5404863"/>
                <a:gd name="connsiteY30" fmla="*/ 609601 h 3727114"/>
                <a:gd name="connsiteX31" fmla="*/ 41574 w 5404863"/>
                <a:gd name="connsiteY31"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78523 w 5404863"/>
                <a:gd name="connsiteY21" fmla="*/ 2097831 h 3727114"/>
                <a:gd name="connsiteX22" fmla="*/ 1692622 w 5404863"/>
                <a:gd name="connsiteY22" fmla="*/ 1937659 h 3727114"/>
                <a:gd name="connsiteX23" fmla="*/ 1517165 w 5404863"/>
                <a:gd name="connsiteY23" fmla="*/ 1685365 h 3727114"/>
                <a:gd name="connsiteX24" fmla="*/ 1430621 w 5404863"/>
                <a:gd name="connsiteY24" fmla="*/ 1483447 h 3727114"/>
                <a:gd name="connsiteX25" fmla="*/ 1159434 w 5404863"/>
                <a:gd name="connsiteY25" fmla="*/ 1035211 h 3727114"/>
                <a:gd name="connsiteX26" fmla="*/ 1122722 w 5404863"/>
                <a:gd name="connsiteY26" fmla="*/ 972030 h 3727114"/>
                <a:gd name="connsiteX27" fmla="*/ 958369 w 5404863"/>
                <a:gd name="connsiteY27" fmla="*/ 810666 h 3727114"/>
                <a:gd name="connsiteX28" fmla="*/ 668083 w 5404863"/>
                <a:gd name="connsiteY28" fmla="*/ 721872 h 3727114"/>
                <a:gd name="connsiteX29" fmla="*/ 304800 w 5404863"/>
                <a:gd name="connsiteY29" fmla="*/ 642043 h 3727114"/>
                <a:gd name="connsiteX30" fmla="*/ 0 w 5404863"/>
                <a:gd name="connsiteY30" fmla="*/ 609601 h 3727114"/>
                <a:gd name="connsiteX31" fmla="*/ 41574 w 5404863"/>
                <a:gd name="connsiteY31"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692622 w 5404863"/>
                <a:gd name="connsiteY21" fmla="*/ 1937659 h 3727114"/>
                <a:gd name="connsiteX22" fmla="*/ 1517165 w 5404863"/>
                <a:gd name="connsiteY22" fmla="*/ 1685365 h 3727114"/>
                <a:gd name="connsiteX23" fmla="*/ 1430621 w 5404863"/>
                <a:gd name="connsiteY23" fmla="*/ 1483447 h 3727114"/>
                <a:gd name="connsiteX24" fmla="*/ 1159434 w 5404863"/>
                <a:gd name="connsiteY24" fmla="*/ 1035211 h 3727114"/>
                <a:gd name="connsiteX25" fmla="*/ 1122722 w 5404863"/>
                <a:gd name="connsiteY25" fmla="*/ 972030 h 3727114"/>
                <a:gd name="connsiteX26" fmla="*/ 958369 w 5404863"/>
                <a:gd name="connsiteY26" fmla="*/ 810666 h 3727114"/>
                <a:gd name="connsiteX27" fmla="*/ 668083 w 5404863"/>
                <a:gd name="connsiteY27" fmla="*/ 721872 h 3727114"/>
                <a:gd name="connsiteX28" fmla="*/ 304800 w 5404863"/>
                <a:gd name="connsiteY28" fmla="*/ 642043 h 3727114"/>
                <a:gd name="connsiteX29" fmla="*/ 0 w 5404863"/>
                <a:gd name="connsiteY29" fmla="*/ 609601 h 3727114"/>
                <a:gd name="connsiteX30" fmla="*/ 41574 w 5404863"/>
                <a:gd name="connsiteY30"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07299 w 5404863"/>
                <a:gd name="connsiteY21" fmla="*/ 1937659 h 3727114"/>
                <a:gd name="connsiteX22" fmla="*/ 1517165 w 5404863"/>
                <a:gd name="connsiteY22" fmla="*/ 1685365 h 3727114"/>
                <a:gd name="connsiteX23" fmla="*/ 1430621 w 5404863"/>
                <a:gd name="connsiteY23" fmla="*/ 1483447 h 3727114"/>
                <a:gd name="connsiteX24" fmla="*/ 1159434 w 5404863"/>
                <a:gd name="connsiteY24" fmla="*/ 1035211 h 3727114"/>
                <a:gd name="connsiteX25" fmla="*/ 1122722 w 5404863"/>
                <a:gd name="connsiteY25" fmla="*/ 972030 h 3727114"/>
                <a:gd name="connsiteX26" fmla="*/ 958369 w 5404863"/>
                <a:gd name="connsiteY26" fmla="*/ 810666 h 3727114"/>
                <a:gd name="connsiteX27" fmla="*/ 668083 w 5404863"/>
                <a:gd name="connsiteY27" fmla="*/ 721872 h 3727114"/>
                <a:gd name="connsiteX28" fmla="*/ 304800 w 5404863"/>
                <a:gd name="connsiteY28" fmla="*/ 642043 h 3727114"/>
                <a:gd name="connsiteX29" fmla="*/ 0 w 5404863"/>
                <a:gd name="connsiteY29" fmla="*/ 609601 h 3727114"/>
                <a:gd name="connsiteX30" fmla="*/ 41574 w 5404863"/>
                <a:gd name="connsiteY30"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517165 w 5404863"/>
                <a:gd name="connsiteY21" fmla="*/ 1685365 h 3727114"/>
                <a:gd name="connsiteX22" fmla="*/ 1430621 w 5404863"/>
                <a:gd name="connsiteY22" fmla="*/ 1483447 h 3727114"/>
                <a:gd name="connsiteX23" fmla="*/ 1159434 w 5404863"/>
                <a:gd name="connsiteY23" fmla="*/ 1035211 h 3727114"/>
                <a:gd name="connsiteX24" fmla="*/ 1122722 w 5404863"/>
                <a:gd name="connsiteY24" fmla="*/ 972030 h 3727114"/>
                <a:gd name="connsiteX25" fmla="*/ 958369 w 5404863"/>
                <a:gd name="connsiteY25" fmla="*/ 810666 h 3727114"/>
                <a:gd name="connsiteX26" fmla="*/ 668083 w 5404863"/>
                <a:gd name="connsiteY26" fmla="*/ 721872 h 3727114"/>
                <a:gd name="connsiteX27" fmla="*/ 304800 w 5404863"/>
                <a:gd name="connsiteY27" fmla="*/ 642043 h 3727114"/>
                <a:gd name="connsiteX28" fmla="*/ 0 w 5404863"/>
                <a:gd name="connsiteY28" fmla="*/ 609601 h 3727114"/>
                <a:gd name="connsiteX29" fmla="*/ 41574 w 5404863"/>
                <a:gd name="connsiteY29"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430621 w 5404863"/>
                <a:gd name="connsiteY21" fmla="*/ 1483447 h 3727114"/>
                <a:gd name="connsiteX22" fmla="*/ 1159434 w 5404863"/>
                <a:gd name="connsiteY22" fmla="*/ 1035211 h 3727114"/>
                <a:gd name="connsiteX23" fmla="*/ 1122722 w 5404863"/>
                <a:gd name="connsiteY23" fmla="*/ 972030 h 3727114"/>
                <a:gd name="connsiteX24" fmla="*/ 958369 w 5404863"/>
                <a:gd name="connsiteY24" fmla="*/ 810666 h 3727114"/>
                <a:gd name="connsiteX25" fmla="*/ 668083 w 5404863"/>
                <a:gd name="connsiteY25" fmla="*/ 721872 h 3727114"/>
                <a:gd name="connsiteX26" fmla="*/ 304800 w 5404863"/>
                <a:gd name="connsiteY26" fmla="*/ 642043 h 3727114"/>
                <a:gd name="connsiteX27" fmla="*/ 0 w 5404863"/>
                <a:gd name="connsiteY27" fmla="*/ 609601 h 3727114"/>
                <a:gd name="connsiteX28" fmla="*/ 41574 w 5404863"/>
                <a:gd name="connsiteY28"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159434 w 5404863"/>
                <a:gd name="connsiteY21" fmla="*/ 1035211 h 3727114"/>
                <a:gd name="connsiteX22" fmla="*/ 1122722 w 5404863"/>
                <a:gd name="connsiteY22" fmla="*/ 972030 h 3727114"/>
                <a:gd name="connsiteX23" fmla="*/ 958369 w 5404863"/>
                <a:gd name="connsiteY23" fmla="*/ 810666 h 3727114"/>
                <a:gd name="connsiteX24" fmla="*/ 668083 w 5404863"/>
                <a:gd name="connsiteY24" fmla="*/ 721872 h 3727114"/>
                <a:gd name="connsiteX25" fmla="*/ 304800 w 5404863"/>
                <a:gd name="connsiteY25" fmla="*/ 642043 h 3727114"/>
                <a:gd name="connsiteX26" fmla="*/ 0 w 5404863"/>
                <a:gd name="connsiteY26" fmla="*/ 609601 h 3727114"/>
                <a:gd name="connsiteX27" fmla="*/ 41574 w 5404863"/>
                <a:gd name="connsiteY27"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122722 w 5404863"/>
                <a:gd name="connsiteY21" fmla="*/ 972030 h 3727114"/>
                <a:gd name="connsiteX22" fmla="*/ 958369 w 5404863"/>
                <a:gd name="connsiteY22" fmla="*/ 810666 h 3727114"/>
                <a:gd name="connsiteX23" fmla="*/ 668083 w 5404863"/>
                <a:gd name="connsiteY23" fmla="*/ 721872 h 3727114"/>
                <a:gd name="connsiteX24" fmla="*/ 304800 w 5404863"/>
                <a:gd name="connsiteY24" fmla="*/ 642043 h 3727114"/>
                <a:gd name="connsiteX25" fmla="*/ 0 w 5404863"/>
                <a:gd name="connsiteY25" fmla="*/ 609601 h 3727114"/>
                <a:gd name="connsiteX26" fmla="*/ 41574 w 5404863"/>
                <a:gd name="connsiteY26"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958369 w 5404863"/>
                <a:gd name="connsiteY21" fmla="*/ 810666 h 3727114"/>
                <a:gd name="connsiteX22" fmla="*/ 668083 w 5404863"/>
                <a:gd name="connsiteY22" fmla="*/ 721872 h 3727114"/>
                <a:gd name="connsiteX23" fmla="*/ 304800 w 5404863"/>
                <a:gd name="connsiteY23" fmla="*/ 642043 h 3727114"/>
                <a:gd name="connsiteX24" fmla="*/ 0 w 5404863"/>
                <a:gd name="connsiteY24" fmla="*/ 609601 h 3727114"/>
                <a:gd name="connsiteX25" fmla="*/ 41574 w 5404863"/>
                <a:gd name="connsiteY25"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668083 w 5404863"/>
                <a:gd name="connsiteY21" fmla="*/ 721872 h 3727114"/>
                <a:gd name="connsiteX22" fmla="*/ 304800 w 5404863"/>
                <a:gd name="connsiteY22" fmla="*/ 642043 h 3727114"/>
                <a:gd name="connsiteX23" fmla="*/ 0 w 5404863"/>
                <a:gd name="connsiteY23" fmla="*/ 609601 h 3727114"/>
                <a:gd name="connsiteX24" fmla="*/ 41574 w 5404863"/>
                <a:gd name="connsiteY24"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304800 w 5404863"/>
                <a:gd name="connsiteY21" fmla="*/ 642043 h 3727114"/>
                <a:gd name="connsiteX22" fmla="*/ 0 w 5404863"/>
                <a:gd name="connsiteY22" fmla="*/ 609601 h 3727114"/>
                <a:gd name="connsiteX23" fmla="*/ 41574 w 5404863"/>
                <a:gd name="connsiteY23"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0 w 5404863"/>
                <a:gd name="connsiteY21" fmla="*/ 609601 h 3727114"/>
                <a:gd name="connsiteX22" fmla="*/ 41574 w 5404863"/>
                <a:gd name="connsiteY22" fmla="*/ 3700609 h 3727114"/>
                <a:gd name="connsiteX0" fmla="*/ 22004 w 5385293"/>
                <a:gd name="connsiteY0" fmla="*/ 3700609 h 3727114"/>
                <a:gd name="connsiteX1" fmla="*/ 5382265 w 5385293"/>
                <a:gd name="connsiteY1" fmla="*/ 3727114 h 3727114"/>
                <a:gd name="connsiteX2" fmla="*/ 5385293 w 5385293"/>
                <a:gd name="connsiteY2" fmla="*/ 1 h 3727114"/>
                <a:gd name="connsiteX3" fmla="*/ 5107388 w 5385293"/>
                <a:gd name="connsiteY3" fmla="*/ 0 h 3727114"/>
                <a:gd name="connsiteX4" fmla="*/ 4829481 w 5385293"/>
                <a:gd name="connsiteY4" fmla="*/ 17930 h 3727114"/>
                <a:gd name="connsiteX5" fmla="*/ 4542610 w 5385293"/>
                <a:gd name="connsiteY5" fmla="*/ 215154 h 3727114"/>
                <a:gd name="connsiteX6" fmla="*/ 4300563 w 5385293"/>
                <a:gd name="connsiteY6" fmla="*/ 439271 h 3727114"/>
                <a:gd name="connsiteX7" fmla="*/ 4103340 w 5385293"/>
                <a:gd name="connsiteY7" fmla="*/ 618565 h 3727114"/>
                <a:gd name="connsiteX8" fmla="*/ 4016678 w 5385293"/>
                <a:gd name="connsiteY8" fmla="*/ 824753 h 3727114"/>
                <a:gd name="connsiteX9" fmla="*/ 3968869 w 5385293"/>
                <a:gd name="connsiteY9" fmla="*/ 959224 h 3727114"/>
                <a:gd name="connsiteX10" fmla="*/ 3867693 w 5385293"/>
                <a:gd name="connsiteY10" fmla="*/ 1108210 h 3727114"/>
                <a:gd name="connsiteX11" fmla="*/ 3735788 w 5385293"/>
                <a:gd name="connsiteY11" fmla="*/ 1416424 h 3727114"/>
                <a:gd name="connsiteX12" fmla="*/ 3511670 w 5385293"/>
                <a:gd name="connsiteY12" fmla="*/ 1819836 h 3727114"/>
                <a:gd name="connsiteX13" fmla="*/ 3430987 w 5385293"/>
                <a:gd name="connsiteY13" fmla="*/ 1990165 h 3727114"/>
                <a:gd name="connsiteX14" fmla="*/ 3278587 w 5385293"/>
                <a:gd name="connsiteY14" fmla="*/ 2232212 h 3727114"/>
                <a:gd name="connsiteX15" fmla="*/ 3126187 w 5385293"/>
                <a:gd name="connsiteY15" fmla="*/ 2483225 h 3727114"/>
                <a:gd name="connsiteX16" fmla="*/ 2911035 w 5385293"/>
                <a:gd name="connsiteY16" fmla="*/ 2761130 h 3727114"/>
                <a:gd name="connsiteX17" fmla="*/ 2660023 w 5385293"/>
                <a:gd name="connsiteY17" fmla="*/ 2895600 h 3727114"/>
                <a:gd name="connsiteX18" fmla="*/ 2422019 w 5385293"/>
                <a:gd name="connsiteY18" fmla="*/ 3222592 h 3727114"/>
                <a:gd name="connsiteX19" fmla="*/ 2109779 w 5385293"/>
                <a:gd name="connsiteY19" fmla="*/ 3439108 h 3727114"/>
                <a:gd name="connsiteX20" fmla="*/ 1600517 w 5385293"/>
                <a:gd name="connsiteY20" fmla="*/ 3699913 h 3727114"/>
                <a:gd name="connsiteX21" fmla="*/ 0 w 5385293"/>
                <a:gd name="connsiteY21" fmla="*/ 601647 h 3727114"/>
                <a:gd name="connsiteX22" fmla="*/ 22004 w 5385293"/>
                <a:gd name="connsiteY22" fmla="*/ 3700609 h 3727114"/>
                <a:gd name="connsiteX0" fmla="*/ 0 w 5363289"/>
                <a:gd name="connsiteY0" fmla="*/ 3700609 h 3727114"/>
                <a:gd name="connsiteX1" fmla="*/ 5360261 w 5363289"/>
                <a:gd name="connsiteY1" fmla="*/ 3727114 h 3727114"/>
                <a:gd name="connsiteX2" fmla="*/ 5363289 w 5363289"/>
                <a:gd name="connsiteY2" fmla="*/ 1 h 3727114"/>
                <a:gd name="connsiteX3" fmla="*/ 5085384 w 5363289"/>
                <a:gd name="connsiteY3" fmla="*/ 0 h 3727114"/>
                <a:gd name="connsiteX4" fmla="*/ 4807477 w 5363289"/>
                <a:gd name="connsiteY4" fmla="*/ 17930 h 3727114"/>
                <a:gd name="connsiteX5" fmla="*/ 4520606 w 5363289"/>
                <a:gd name="connsiteY5" fmla="*/ 215154 h 3727114"/>
                <a:gd name="connsiteX6" fmla="*/ 4278559 w 5363289"/>
                <a:gd name="connsiteY6" fmla="*/ 439271 h 3727114"/>
                <a:gd name="connsiteX7" fmla="*/ 4081336 w 5363289"/>
                <a:gd name="connsiteY7" fmla="*/ 618565 h 3727114"/>
                <a:gd name="connsiteX8" fmla="*/ 3994674 w 5363289"/>
                <a:gd name="connsiteY8" fmla="*/ 824753 h 3727114"/>
                <a:gd name="connsiteX9" fmla="*/ 3946865 w 5363289"/>
                <a:gd name="connsiteY9" fmla="*/ 959224 h 3727114"/>
                <a:gd name="connsiteX10" fmla="*/ 3845689 w 5363289"/>
                <a:gd name="connsiteY10" fmla="*/ 1108210 h 3727114"/>
                <a:gd name="connsiteX11" fmla="*/ 3713784 w 5363289"/>
                <a:gd name="connsiteY11" fmla="*/ 1416424 h 3727114"/>
                <a:gd name="connsiteX12" fmla="*/ 3489666 w 5363289"/>
                <a:gd name="connsiteY12" fmla="*/ 1819836 h 3727114"/>
                <a:gd name="connsiteX13" fmla="*/ 3408983 w 5363289"/>
                <a:gd name="connsiteY13" fmla="*/ 1990165 h 3727114"/>
                <a:gd name="connsiteX14" fmla="*/ 3256583 w 5363289"/>
                <a:gd name="connsiteY14" fmla="*/ 2232212 h 3727114"/>
                <a:gd name="connsiteX15" fmla="*/ 3104183 w 5363289"/>
                <a:gd name="connsiteY15" fmla="*/ 2483225 h 3727114"/>
                <a:gd name="connsiteX16" fmla="*/ 2889031 w 5363289"/>
                <a:gd name="connsiteY16" fmla="*/ 2761130 h 3727114"/>
                <a:gd name="connsiteX17" fmla="*/ 2638019 w 5363289"/>
                <a:gd name="connsiteY17" fmla="*/ 2895600 h 3727114"/>
                <a:gd name="connsiteX18" fmla="*/ 2400015 w 5363289"/>
                <a:gd name="connsiteY18" fmla="*/ 3222592 h 3727114"/>
                <a:gd name="connsiteX19" fmla="*/ 2087775 w 5363289"/>
                <a:gd name="connsiteY19" fmla="*/ 3439108 h 3727114"/>
                <a:gd name="connsiteX20" fmla="*/ 1578513 w 5363289"/>
                <a:gd name="connsiteY20" fmla="*/ 3699913 h 3727114"/>
                <a:gd name="connsiteX21" fmla="*/ 0 w 5363289"/>
                <a:gd name="connsiteY21" fmla="*/ 3700609 h 3727114"/>
                <a:gd name="connsiteX0" fmla="*/ 0 w 3784776"/>
                <a:gd name="connsiteY0" fmla="*/ 3699913 h 3727114"/>
                <a:gd name="connsiteX1" fmla="*/ 3781748 w 3784776"/>
                <a:gd name="connsiteY1" fmla="*/ 3727114 h 3727114"/>
                <a:gd name="connsiteX2" fmla="*/ 3784776 w 3784776"/>
                <a:gd name="connsiteY2" fmla="*/ 1 h 3727114"/>
                <a:gd name="connsiteX3" fmla="*/ 3506871 w 3784776"/>
                <a:gd name="connsiteY3" fmla="*/ 0 h 3727114"/>
                <a:gd name="connsiteX4" fmla="*/ 3228964 w 3784776"/>
                <a:gd name="connsiteY4" fmla="*/ 17930 h 3727114"/>
                <a:gd name="connsiteX5" fmla="*/ 2942093 w 3784776"/>
                <a:gd name="connsiteY5" fmla="*/ 215154 h 3727114"/>
                <a:gd name="connsiteX6" fmla="*/ 2700046 w 3784776"/>
                <a:gd name="connsiteY6" fmla="*/ 439271 h 3727114"/>
                <a:gd name="connsiteX7" fmla="*/ 2502823 w 3784776"/>
                <a:gd name="connsiteY7" fmla="*/ 618565 h 3727114"/>
                <a:gd name="connsiteX8" fmla="*/ 2416161 w 3784776"/>
                <a:gd name="connsiteY8" fmla="*/ 824753 h 3727114"/>
                <a:gd name="connsiteX9" fmla="*/ 2368352 w 3784776"/>
                <a:gd name="connsiteY9" fmla="*/ 959224 h 3727114"/>
                <a:gd name="connsiteX10" fmla="*/ 2267176 w 3784776"/>
                <a:gd name="connsiteY10" fmla="*/ 1108210 h 3727114"/>
                <a:gd name="connsiteX11" fmla="*/ 2135271 w 3784776"/>
                <a:gd name="connsiteY11" fmla="*/ 1416424 h 3727114"/>
                <a:gd name="connsiteX12" fmla="*/ 1911153 w 3784776"/>
                <a:gd name="connsiteY12" fmla="*/ 1819836 h 3727114"/>
                <a:gd name="connsiteX13" fmla="*/ 1830470 w 3784776"/>
                <a:gd name="connsiteY13" fmla="*/ 1990165 h 3727114"/>
                <a:gd name="connsiteX14" fmla="*/ 1678070 w 3784776"/>
                <a:gd name="connsiteY14" fmla="*/ 2232212 h 3727114"/>
                <a:gd name="connsiteX15" fmla="*/ 1525670 w 3784776"/>
                <a:gd name="connsiteY15" fmla="*/ 2483225 h 3727114"/>
                <a:gd name="connsiteX16" fmla="*/ 1310518 w 3784776"/>
                <a:gd name="connsiteY16" fmla="*/ 2761130 h 3727114"/>
                <a:gd name="connsiteX17" fmla="*/ 1059506 w 3784776"/>
                <a:gd name="connsiteY17" fmla="*/ 2895600 h 3727114"/>
                <a:gd name="connsiteX18" fmla="*/ 821502 w 3784776"/>
                <a:gd name="connsiteY18" fmla="*/ 3222592 h 3727114"/>
                <a:gd name="connsiteX19" fmla="*/ 509262 w 3784776"/>
                <a:gd name="connsiteY19" fmla="*/ 3439108 h 3727114"/>
                <a:gd name="connsiteX20" fmla="*/ 0 w 3784776"/>
                <a:gd name="connsiteY20" fmla="*/ 3699913 h 3727114"/>
                <a:gd name="connsiteX0" fmla="*/ 0 w 3792277"/>
                <a:gd name="connsiteY0" fmla="*/ 3712852 h 3727114"/>
                <a:gd name="connsiteX1" fmla="*/ 3789249 w 3792277"/>
                <a:gd name="connsiteY1" fmla="*/ 3727114 h 3727114"/>
                <a:gd name="connsiteX2" fmla="*/ 3792277 w 3792277"/>
                <a:gd name="connsiteY2" fmla="*/ 1 h 3727114"/>
                <a:gd name="connsiteX3" fmla="*/ 3514372 w 3792277"/>
                <a:gd name="connsiteY3" fmla="*/ 0 h 3727114"/>
                <a:gd name="connsiteX4" fmla="*/ 3236465 w 3792277"/>
                <a:gd name="connsiteY4" fmla="*/ 17930 h 3727114"/>
                <a:gd name="connsiteX5" fmla="*/ 2949594 w 3792277"/>
                <a:gd name="connsiteY5" fmla="*/ 215154 h 3727114"/>
                <a:gd name="connsiteX6" fmla="*/ 2707547 w 3792277"/>
                <a:gd name="connsiteY6" fmla="*/ 439271 h 3727114"/>
                <a:gd name="connsiteX7" fmla="*/ 2510324 w 3792277"/>
                <a:gd name="connsiteY7" fmla="*/ 618565 h 3727114"/>
                <a:gd name="connsiteX8" fmla="*/ 2423662 w 3792277"/>
                <a:gd name="connsiteY8" fmla="*/ 824753 h 3727114"/>
                <a:gd name="connsiteX9" fmla="*/ 2375853 w 3792277"/>
                <a:gd name="connsiteY9" fmla="*/ 959224 h 3727114"/>
                <a:gd name="connsiteX10" fmla="*/ 2274677 w 3792277"/>
                <a:gd name="connsiteY10" fmla="*/ 1108210 h 3727114"/>
                <a:gd name="connsiteX11" fmla="*/ 2142772 w 3792277"/>
                <a:gd name="connsiteY11" fmla="*/ 1416424 h 3727114"/>
                <a:gd name="connsiteX12" fmla="*/ 1918654 w 3792277"/>
                <a:gd name="connsiteY12" fmla="*/ 1819836 h 3727114"/>
                <a:gd name="connsiteX13" fmla="*/ 1837971 w 3792277"/>
                <a:gd name="connsiteY13" fmla="*/ 1990165 h 3727114"/>
                <a:gd name="connsiteX14" fmla="*/ 1685571 w 3792277"/>
                <a:gd name="connsiteY14" fmla="*/ 2232212 h 3727114"/>
                <a:gd name="connsiteX15" fmla="*/ 1533171 w 3792277"/>
                <a:gd name="connsiteY15" fmla="*/ 2483225 h 3727114"/>
                <a:gd name="connsiteX16" fmla="*/ 1318019 w 3792277"/>
                <a:gd name="connsiteY16" fmla="*/ 2761130 h 3727114"/>
                <a:gd name="connsiteX17" fmla="*/ 1067007 w 3792277"/>
                <a:gd name="connsiteY17" fmla="*/ 2895600 h 3727114"/>
                <a:gd name="connsiteX18" fmla="*/ 829003 w 3792277"/>
                <a:gd name="connsiteY18" fmla="*/ 3222592 h 3727114"/>
                <a:gd name="connsiteX19" fmla="*/ 516763 w 3792277"/>
                <a:gd name="connsiteY19" fmla="*/ 3439108 h 3727114"/>
                <a:gd name="connsiteX20" fmla="*/ 0 w 3792277"/>
                <a:gd name="connsiteY20" fmla="*/ 3712852 h 37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92277" h="3727114">
                  <a:moveTo>
                    <a:pt x="0" y="3712852"/>
                  </a:moveTo>
                  <a:lnTo>
                    <a:pt x="3789249" y="3727114"/>
                  </a:lnTo>
                  <a:cubicBezTo>
                    <a:pt x="3790258" y="2484743"/>
                    <a:pt x="3791268" y="1242372"/>
                    <a:pt x="3792277" y="1"/>
                  </a:cubicBezTo>
                  <a:lnTo>
                    <a:pt x="3514372" y="0"/>
                  </a:lnTo>
                  <a:lnTo>
                    <a:pt x="3236465" y="17930"/>
                  </a:lnTo>
                  <a:lnTo>
                    <a:pt x="2949594" y="215154"/>
                  </a:lnTo>
                  <a:lnTo>
                    <a:pt x="2707547" y="439271"/>
                  </a:lnTo>
                  <a:lnTo>
                    <a:pt x="2510324" y="618565"/>
                  </a:lnTo>
                  <a:lnTo>
                    <a:pt x="2423662" y="824753"/>
                  </a:lnTo>
                  <a:lnTo>
                    <a:pt x="2375853" y="959224"/>
                  </a:lnTo>
                  <a:lnTo>
                    <a:pt x="2274677" y="1108210"/>
                  </a:lnTo>
                  <a:lnTo>
                    <a:pt x="2142772" y="1416424"/>
                  </a:lnTo>
                  <a:lnTo>
                    <a:pt x="1918654" y="1819836"/>
                  </a:lnTo>
                  <a:lnTo>
                    <a:pt x="1837971" y="1990165"/>
                  </a:lnTo>
                  <a:lnTo>
                    <a:pt x="1685571" y="2232212"/>
                  </a:lnTo>
                  <a:lnTo>
                    <a:pt x="1533171" y="2483225"/>
                  </a:lnTo>
                  <a:lnTo>
                    <a:pt x="1318019" y="2761130"/>
                  </a:lnTo>
                  <a:lnTo>
                    <a:pt x="1067007" y="2895600"/>
                  </a:lnTo>
                  <a:lnTo>
                    <a:pt x="829003" y="3222592"/>
                  </a:lnTo>
                  <a:lnTo>
                    <a:pt x="516763" y="3439108"/>
                  </a:lnTo>
                  <a:lnTo>
                    <a:pt x="0" y="3712852"/>
                  </a:lnTo>
                  <a:close/>
                </a:path>
              </a:pathLst>
            </a:cu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4FB053-AEFF-4B99-9E82-059C5CFC7556}"/>
                </a:ext>
              </a:extLst>
            </p:cNvPr>
            <p:cNvSpPr/>
            <p:nvPr/>
          </p:nvSpPr>
          <p:spPr>
            <a:xfrm>
              <a:off x="11052713" y="1942036"/>
              <a:ext cx="794424" cy="346436"/>
            </a:xfrm>
            <a:custGeom>
              <a:avLst/>
              <a:gdLst>
                <a:gd name="connsiteX0" fmla="*/ 0 w 1498862"/>
                <a:gd name="connsiteY0" fmla="*/ 0 h 421849"/>
                <a:gd name="connsiteX1" fmla="*/ 1498862 w 1498862"/>
                <a:gd name="connsiteY1" fmla="*/ 0 h 421849"/>
                <a:gd name="connsiteX2" fmla="*/ 1498862 w 1498862"/>
                <a:gd name="connsiteY2" fmla="*/ 421849 h 421849"/>
                <a:gd name="connsiteX3" fmla="*/ 0 w 1498862"/>
                <a:gd name="connsiteY3" fmla="*/ 421849 h 421849"/>
                <a:gd name="connsiteX4" fmla="*/ 0 w 1498862"/>
                <a:gd name="connsiteY4" fmla="*/ 0 h 421849"/>
                <a:gd name="connsiteX0" fmla="*/ 0 w 1498862"/>
                <a:gd name="connsiteY0" fmla="*/ 0 h 421849"/>
                <a:gd name="connsiteX1" fmla="*/ 1498862 w 1498862"/>
                <a:gd name="connsiteY1" fmla="*/ 0 h 421849"/>
                <a:gd name="connsiteX2" fmla="*/ 1498862 w 1498862"/>
                <a:gd name="connsiteY2" fmla="*/ 421849 h 421849"/>
                <a:gd name="connsiteX3" fmla="*/ 1053446 w 1498862"/>
                <a:gd name="connsiteY3" fmla="*/ 421849 h 421849"/>
                <a:gd name="connsiteX4" fmla="*/ 0 w 1498862"/>
                <a:gd name="connsiteY4" fmla="*/ 421849 h 421849"/>
                <a:gd name="connsiteX5" fmla="*/ 0 w 1498862"/>
                <a:gd name="connsiteY5" fmla="*/ 0 h 421849"/>
                <a:gd name="connsiteX0" fmla="*/ 0 w 1498862"/>
                <a:gd name="connsiteY0" fmla="*/ 0 h 421849"/>
                <a:gd name="connsiteX1" fmla="*/ 1498862 w 1498862"/>
                <a:gd name="connsiteY1" fmla="*/ 0 h 421849"/>
                <a:gd name="connsiteX2" fmla="*/ 1498862 w 1498862"/>
                <a:gd name="connsiteY2" fmla="*/ 421849 h 421849"/>
                <a:gd name="connsiteX3" fmla="*/ 1053446 w 1498862"/>
                <a:gd name="connsiteY3" fmla="*/ 421849 h 421849"/>
                <a:gd name="connsiteX4" fmla="*/ 0 w 1498862"/>
                <a:gd name="connsiteY4" fmla="*/ 421849 h 421849"/>
                <a:gd name="connsiteX5" fmla="*/ 0 w 1498862"/>
                <a:gd name="connsiteY5" fmla="*/ 0 h 421849"/>
                <a:gd name="connsiteX0" fmla="*/ 0 w 1498862"/>
                <a:gd name="connsiteY0" fmla="*/ 0 h 421849"/>
                <a:gd name="connsiteX1" fmla="*/ 1498862 w 1498862"/>
                <a:gd name="connsiteY1" fmla="*/ 0 h 421849"/>
                <a:gd name="connsiteX2" fmla="*/ 1498862 w 1498862"/>
                <a:gd name="connsiteY2" fmla="*/ 421849 h 421849"/>
                <a:gd name="connsiteX3" fmla="*/ 1053446 w 1498862"/>
                <a:gd name="connsiteY3" fmla="*/ 421849 h 421849"/>
                <a:gd name="connsiteX4" fmla="*/ 591532 w 1498862"/>
                <a:gd name="connsiteY4" fmla="*/ 419492 h 421849"/>
                <a:gd name="connsiteX5" fmla="*/ 0 w 1498862"/>
                <a:gd name="connsiteY5" fmla="*/ 421849 h 421849"/>
                <a:gd name="connsiteX6" fmla="*/ 0 w 1498862"/>
                <a:gd name="connsiteY6" fmla="*/ 0 h 421849"/>
                <a:gd name="connsiteX0" fmla="*/ 0 w 1498862"/>
                <a:gd name="connsiteY0" fmla="*/ 0 h 443059"/>
                <a:gd name="connsiteX1" fmla="*/ 1498862 w 1498862"/>
                <a:gd name="connsiteY1" fmla="*/ 0 h 443059"/>
                <a:gd name="connsiteX2" fmla="*/ 1498862 w 1498862"/>
                <a:gd name="connsiteY2" fmla="*/ 421849 h 443059"/>
                <a:gd name="connsiteX3" fmla="*/ 1053446 w 1498862"/>
                <a:gd name="connsiteY3" fmla="*/ 421849 h 443059"/>
                <a:gd name="connsiteX4" fmla="*/ 586818 w 1498862"/>
                <a:gd name="connsiteY4" fmla="*/ 443059 h 443059"/>
                <a:gd name="connsiteX5" fmla="*/ 0 w 1498862"/>
                <a:gd name="connsiteY5" fmla="*/ 421849 h 443059"/>
                <a:gd name="connsiteX6" fmla="*/ 0 w 1498862"/>
                <a:gd name="connsiteY6" fmla="*/ 0 h 443059"/>
                <a:gd name="connsiteX0" fmla="*/ 0 w 1498862"/>
                <a:gd name="connsiteY0" fmla="*/ 0 h 659876"/>
                <a:gd name="connsiteX1" fmla="*/ 1498862 w 1498862"/>
                <a:gd name="connsiteY1" fmla="*/ 0 h 659876"/>
                <a:gd name="connsiteX2" fmla="*/ 1498862 w 1498862"/>
                <a:gd name="connsiteY2" fmla="*/ 421849 h 659876"/>
                <a:gd name="connsiteX3" fmla="*/ 1053446 w 1498862"/>
                <a:gd name="connsiteY3" fmla="*/ 421849 h 659876"/>
                <a:gd name="connsiteX4" fmla="*/ 586818 w 1498862"/>
                <a:gd name="connsiteY4" fmla="*/ 443059 h 659876"/>
                <a:gd name="connsiteX5" fmla="*/ 94268 w 1498862"/>
                <a:gd name="connsiteY5" fmla="*/ 659876 h 659876"/>
                <a:gd name="connsiteX6" fmla="*/ 0 w 1498862"/>
                <a:gd name="connsiteY6" fmla="*/ 0 h 659876"/>
                <a:gd name="connsiteX0" fmla="*/ 440703 w 1404594"/>
                <a:gd name="connsiteY0" fmla="*/ 393569 h 659876"/>
                <a:gd name="connsiteX1" fmla="*/ 1404594 w 1404594"/>
                <a:gd name="connsiteY1" fmla="*/ 0 h 659876"/>
                <a:gd name="connsiteX2" fmla="*/ 1404594 w 1404594"/>
                <a:gd name="connsiteY2" fmla="*/ 421849 h 659876"/>
                <a:gd name="connsiteX3" fmla="*/ 959178 w 1404594"/>
                <a:gd name="connsiteY3" fmla="*/ 421849 h 659876"/>
                <a:gd name="connsiteX4" fmla="*/ 492550 w 1404594"/>
                <a:gd name="connsiteY4" fmla="*/ 443059 h 659876"/>
                <a:gd name="connsiteX5" fmla="*/ 0 w 1404594"/>
                <a:gd name="connsiteY5" fmla="*/ 659876 h 659876"/>
                <a:gd name="connsiteX6" fmla="*/ 440703 w 1404594"/>
                <a:gd name="connsiteY6" fmla="*/ 393569 h 659876"/>
                <a:gd name="connsiteX0" fmla="*/ 440703 w 1404594"/>
                <a:gd name="connsiteY0" fmla="*/ 393569 h 659876"/>
                <a:gd name="connsiteX1" fmla="*/ 643380 w 1404594"/>
                <a:gd name="connsiteY1" fmla="*/ 311083 h 659876"/>
                <a:gd name="connsiteX2" fmla="*/ 1404594 w 1404594"/>
                <a:gd name="connsiteY2" fmla="*/ 0 h 659876"/>
                <a:gd name="connsiteX3" fmla="*/ 1404594 w 1404594"/>
                <a:gd name="connsiteY3" fmla="*/ 421849 h 659876"/>
                <a:gd name="connsiteX4" fmla="*/ 959178 w 1404594"/>
                <a:gd name="connsiteY4" fmla="*/ 421849 h 659876"/>
                <a:gd name="connsiteX5" fmla="*/ 492550 w 1404594"/>
                <a:gd name="connsiteY5" fmla="*/ 443059 h 659876"/>
                <a:gd name="connsiteX6" fmla="*/ 0 w 1404594"/>
                <a:gd name="connsiteY6" fmla="*/ 659876 h 659876"/>
                <a:gd name="connsiteX7" fmla="*/ 440703 w 1404594"/>
                <a:gd name="connsiteY7" fmla="*/ 393569 h 659876"/>
                <a:gd name="connsiteX0" fmla="*/ 440703 w 1404594"/>
                <a:gd name="connsiteY0" fmla="*/ 393569 h 659876"/>
                <a:gd name="connsiteX1" fmla="*/ 674017 w 1404594"/>
                <a:gd name="connsiteY1" fmla="*/ 329936 h 659876"/>
                <a:gd name="connsiteX2" fmla="*/ 1404594 w 1404594"/>
                <a:gd name="connsiteY2" fmla="*/ 0 h 659876"/>
                <a:gd name="connsiteX3" fmla="*/ 1404594 w 1404594"/>
                <a:gd name="connsiteY3" fmla="*/ 421849 h 659876"/>
                <a:gd name="connsiteX4" fmla="*/ 959178 w 1404594"/>
                <a:gd name="connsiteY4" fmla="*/ 421849 h 659876"/>
                <a:gd name="connsiteX5" fmla="*/ 492550 w 1404594"/>
                <a:gd name="connsiteY5" fmla="*/ 443059 h 659876"/>
                <a:gd name="connsiteX6" fmla="*/ 0 w 1404594"/>
                <a:gd name="connsiteY6" fmla="*/ 659876 h 659876"/>
                <a:gd name="connsiteX7" fmla="*/ 440703 w 1404594"/>
                <a:gd name="connsiteY7" fmla="*/ 393569 h 659876"/>
                <a:gd name="connsiteX0" fmla="*/ 440703 w 1404594"/>
                <a:gd name="connsiteY0" fmla="*/ 393569 h 659876"/>
                <a:gd name="connsiteX1" fmla="*/ 674017 w 1404594"/>
                <a:gd name="connsiteY1" fmla="*/ 329936 h 659876"/>
                <a:gd name="connsiteX2" fmla="*/ 952107 w 1404594"/>
                <a:gd name="connsiteY2" fmla="*/ 205032 h 659876"/>
                <a:gd name="connsiteX3" fmla="*/ 1404594 w 1404594"/>
                <a:gd name="connsiteY3" fmla="*/ 0 h 659876"/>
                <a:gd name="connsiteX4" fmla="*/ 1404594 w 1404594"/>
                <a:gd name="connsiteY4" fmla="*/ 421849 h 659876"/>
                <a:gd name="connsiteX5" fmla="*/ 959178 w 1404594"/>
                <a:gd name="connsiteY5" fmla="*/ 421849 h 659876"/>
                <a:gd name="connsiteX6" fmla="*/ 492550 w 1404594"/>
                <a:gd name="connsiteY6" fmla="*/ 443059 h 659876"/>
                <a:gd name="connsiteX7" fmla="*/ 0 w 1404594"/>
                <a:gd name="connsiteY7" fmla="*/ 659876 h 659876"/>
                <a:gd name="connsiteX8" fmla="*/ 440703 w 1404594"/>
                <a:gd name="connsiteY8"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404594 w 1404594"/>
                <a:gd name="connsiteY3" fmla="*/ 0 h 659876"/>
                <a:gd name="connsiteX4" fmla="*/ 1404594 w 1404594"/>
                <a:gd name="connsiteY4" fmla="*/ 421849 h 659876"/>
                <a:gd name="connsiteX5" fmla="*/ 959178 w 1404594"/>
                <a:gd name="connsiteY5" fmla="*/ 421849 h 659876"/>
                <a:gd name="connsiteX6" fmla="*/ 492550 w 1404594"/>
                <a:gd name="connsiteY6" fmla="*/ 443059 h 659876"/>
                <a:gd name="connsiteX7" fmla="*/ 0 w 1404594"/>
                <a:gd name="connsiteY7" fmla="*/ 659876 h 659876"/>
                <a:gd name="connsiteX8" fmla="*/ 440703 w 1404594"/>
                <a:gd name="connsiteY8"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69943 w 1404594"/>
                <a:gd name="connsiteY3" fmla="*/ 143757 h 659876"/>
                <a:gd name="connsiteX4" fmla="*/ 1404594 w 1404594"/>
                <a:gd name="connsiteY4" fmla="*/ 0 h 659876"/>
                <a:gd name="connsiteX5" fmla="*/ 1404594 w 1404594"/>
                <a:gd name="connsiteY5" fmla="*/ 421849 h 659876"/>
                <a:gd name="connsiteX6" fmla="*/ 959178 w 1404594"/>
                <a:gd name="connsiteY6" fmla="*/ 421849 h 659876"/>
                <a:gd name="connsiteX7" fmla="*/ 492550 w 1404594"/>
                <a:gd name="connsiteY7" fmla="*/ 443059 h 659876"/>
                <a:gd name="connsiteX8" fmla="*/ 0 w 1404594"/>
                <a:gd name="connsiteY8" fmla="*/ 659876 h 659876"/>
                <a:gd name="connsiteX9" fmla="*/ 440703 w 1404594"/>
                <a:gd name="connsiteY9"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36949 w 1404594"/>
                <a:gd name="connsiteY3" fmla="*/ 174394 h 659876"/>
                <a:gd name="connsiteX4" fmla="*/ 1404594 w 1404594"/>
                <a:gd name="connsiteY4" fmla="*/ 0 h 659876"/>
                <a:gd name="connsiteX5" fmla="*/ 1404594 w 1404594"/>
                <a:gd name="connsiteY5" fmla="*/ 421849 h 659876"/>
                <a:gd name="connsiteX6" fmla="*/ 959178 w 1404594"/>
                <a:gd name="connsiteY6" fmla="*/ 421849 h 659876"/>
                <a:gd name="connsiteX7" fmla="*/ 492550 w 1404594"/>
                <a:gd name="connsiteY7" fmla="*/ 443059 h 659876"/>
                <a:gd name="connsiteX8" fmla="*/ 0 w 1404594"/>
                <a:gd name="connsiteY8" fmla="*/ 659876 h 659876"/>
                <a:gd name="connsiteX9" fmla="*/ 440703 w 1404594"/>
                <a:gd name="connsiteY9"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36949 w 1404594"/>
                <a:gd name="connsiteY3" fmla="*/ 174394 h 659876"/>
                <a:gd name="connsiteX4" fmla="*/ 1223128 w 1404594"/>
                <a:gd name="connsiteY4" fmla="*/ 89553 h 659876"/>
                <a:gd name="connsiteX5" fmla="*/ 1404594 w 1404594"/>
                <a:gd name="connsiteY5" fmla="*/ 0 h 659876"/>
                <a:gd name="connsiteX6" fmla="*/ 1404594 w 1404594"/>
                <a:gd name="connsiteY6" fmla="*/ 421849 h 659876"/>
                <a:gd name="connsiteX7" fmla="*/ 959178 w 1404594"/>
                <a:gd name="connsiteY7" fmla="*/ 421849 h 659876"/>
                <a:gd name="connsiteX8" fmla="*/ 492550 w 1404594"/>
                <a:gd name="connsiteY8" fmla="*/ 443059 h 659876"/>
                <a:gd name="connsiteX9" fmla="*/ 0 w 1404594"/>
                <a:gd name="connsiteY9" fmla="*/ 659876 h 659876"/>
                <a:gd name="connsiteX10" fmla="*/ 440703 w 1404594"/>
                <a:gd name="connsiteY10"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36949 w 1404594"/>
                <a:gd name="connsiteY3" fmla="*/ 174394 h 659876"/>
                <a:gd name="connsiteX4" fmla="*/ 1220772 w 1404594"/>
                <a:gd name="connsiteY4" fmla="*/ 75413 h 659876"/>
                <a:gd name="connsiteX5" fmla="*/ 1404594 w 1404594"/>
                <a:gd name="connsiteY5" fmla="*/ 0 h 659876"/>
                <a:gd name="connsiteX6" fmla="*/ 1404594 w 1404594"/>
                <a:gd name="connsiteY6" fmla="*/ 421849 h 659876"/>
                <a:gd name="connsiteX7" fmla="*/ 959178 w 1404594"/>
                <a:gd name="connsiteY7" fmla="*/ 421849 h 659876"/>
                <a:gd name="connsiteX8" fmla="*/ 492550 w 1404594"/>
                <a:gd name="connsiteY8" fmla="*/ 443059 h 659876"/>
                <a:gd name="connsiteX9" fmla="*/ 0 w 1404594"/>
                <a:gd name="connsiteY9" fmla="*/ 659876 h 659876"/>
                <a:gd name="connsiteX10" fmla="*/ 440703 w 1404594"/>
                <a:gd name="connsiteY10" fmla="*/ 393569 h 659876"/>
                <a:gd name="connsiteX0" fmla="*/ 440703 w 1404594"/>
                <a:gd name="connsiteY0" fmla="*/ 318156 h 584463"/>
                <a:gd name="connsiteX1" fmla="*/ 674017 w 1404594"/>
                <a:gd name="connsiteY1" fmla="*/ 254523 h 584463"/>
                <a:gd name="connsiteX2" fmla="*/ 836629 w 1404594"/>
                <a:gd name="connsiteY2" fmla="*/ 162613 h 584463"/>
                <a:gd name="connsiteX3" fmla="*/ 1036949 w 1404594"/>
                <a:gd name="connsiteY3" fmla="*/ 98981 h 584463"/>
                <a:gd name="connsiteX4" fmla="*/ 1220772 w 1404594"/>
                <a:gd name="connsiteY4" fmla="*/ 0 h 584463"/>
                <a:gd name="connsiteX5" fmla="*/ 1402237 w 1404594"/>
                <a:gd name="connsiteY5" fmla="*/ 80129 h 584463"/>
                <a:gd name="connsiteX6" fmla="*/ 1404594 w 1404594"/>
                <a:gd name="connsiteY6" fmla="*/ 346436 h 584463"/>
                <a:gd name="connsiteX7" fmla="*/ 959178 w 1404594"/>
                <a:gd name="connsiteY7" fmla="*/ 346436 h 584463"/>
                <a:gd name="connsiteX8" fmla="*/ 492550 w 1404594"/>
                <a:gd name="connsiteY8" fmla="*/ 367646 h 584463"/>
                <a:gd name="connsiteX9" fmla="*/ 0 w 1404594"/>
                <a:gd name="connsiteY9" fmla="*/ 584463 h 584463"/>
                <a:gd name="connsiteX10" fmla="*/ 440703 w 1404594"/>
                <a:gd name="connsiteY10" fmla="*/ 318156 h 584463"/>
                <a:gd name="connsiteX0" fmla="*/ 296524 w 1260415"/>
                <a:gd name="connsiteY0" fmla="*/ 318156 h 493402"/>
                <a:gd name="connsiteX1" fmla="*/ 529838 w 1260415"/>
                <a:gd name="connsiteY1" fmla="*/ 254523 h 493402"/>
                <a:gd name="connsiteX2" fmla="*/ 692450 w 1260415"/>
                <a:gd name="connsiteY2" fmla="*/ 162613 h 493402"/>
                <a:gd name="connsiteX3" fmla="*/ 892770 w 1260415"/>
                <a:gd name="connsiteY3" fmla="*/ 98981 h 493402"/>
                <a:gd name="connsiteX4" fmla="*/ 1076593 w 1260415"/>
                <a:gd name="connsiteY4" fmla="*/ 0 h 493402"/>
                <a:gd name="connsiteX5" fmla="*/ 1258058 w 1260415"/>
                <a:gd name="connsiteY5" fmla="*/ 80129 h 493402"/>
                <a:gd name="connsiteX6" fmla="*/ 1260415 w 1260415"/>
                <a:gd name="connsiteY6" fmla="*/ 346436 h 493402"/>
                <a:gd name="connsiteX7" fmla="*/ 814999 w 1260415"/>
                <a:gd name="connsiteY7" fmla="*/ 346436 h 493402"/>
                <a:gd name="connsiteX8" fmla="*/ 348371 w 1260415"/>
                <a:gd name="connsiteY8" fmla="*/ 367646 h 493402"/>
                <a:gd name="connsiteX9" fmla="*/ 0 w 1260415"/>
                <a:gd name="connsiteY9" fmla="*/ 493402 h 493402"/>
                <a:gd name="connsiteX10" fmla="*/ 296524 w 1260415"/>
                <a:gd name="connsiteY10" fmla="*/ 318156 h 493402"/>
                <a:gd name="connsiteX0" fmla="*/ 118197 w 1082088"/>
                <a:gd name="connsiteY0" fmla="*/ 318156 h 428901"/>
                <a:gd name="connsiteX1" fmla="*/ 351511 w 1082088"/>
                <a:gd name="connsiteY1" fmla="*/ 254523 h 428901"/>
                <a:gd name="connsiteX2" fmla="*/ 514123 w 1082088"/>
                <a:gd name="connsiteY2" fmla="*/ 16261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118197 w 1082088"/>
                <a:gd name="connsiteY10" fmla="*/ 318156 h 428901"/>
                <a:gd name="connsiteX0" fmla="*/ 243405 w 1082088"/>
                <a:gd name="connsiteY0" fmla="*/ 284008 h 428901"/>
                <a:gd name="connsiteX1" fmla="*/ 351511 w 1082088"/>
                <a:gd name="connsiteY1" fmla="*/ 254523 h 428901"/>
                <a:gd name="connsiteX2" fmla="*/ 514123 w 1082088"/>
                <a:gd name="connsiteY2" fmla="*/ 16261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43405 w 1082088"/>
                <a:gd name="connsiteY10" fmla="*/ 284008 h 428901"/>
                <a:gd name="connsiteX0" fmla="*/ 243405 w 1082088"/>
                <a:gd name="connsiteY0" fmla="*/ 284008 h 428901"/>
                <a:gd name="connsiteX1" fmla="*/ 351511 w 1082088"/>
                <a:gd name="connsiteY1" fmla="*/ 254523 h 428901"/>
                <a:gd name="connsiteX2" fmla="*/ 483770 w 1082088"/>
                <a:gd name="connsiteY2" fmla="*/ 13605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43405 w 1082088"/>
                <a:gd name="connsiteY10" fmla="*/ 284008 h 428901"/>
                <a:gd name="connsiteX0" fmla="*/ 228229 w 1082088"/>
                <a:gd name="connsiteY0" fmla="*/ 265037 h 428901"/>
                <a:gd name="connsiteX1" fmla="*/ 351511 w 1082088"/>
                <a:gd name="connsiteY1" fmla="*/ 254523 h 428901"/>
                <a:gd name="connsiteX2" fmla="*/ 483770 w 1082088"/>
                <a:gd name="connsiteY2" fmla="*/ 13605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28229 w 1082088"/>
                <a:gd name="connsiteY10" fmla="*/ 265037 h 428901"/>
                <a:gd name="connsiteX0" fmla="*/ 228229 w 1082088"/>
                <a:gd name="connsiteY0" fmla="*/ 265037 h 428901"/>
                <a:gd name="connsiteX1" fmla="*/ 370482 w 1082088"/>
                <a:gd name="connsiteY1" fmla="*/ 216581 h 428901"/>
                <a:gd name="connsiteX2" fmla="*/ 483770 w 1082088"/>
                <a:gd name="connsiteY2" fmla="*/ 13605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28229 w 1082088"/>
                <a:gd name="connsiteY10" fmla="*/ 265037 h 428901"/>
                <a:gd name="connsiteX0" fmla="*/ 58185 w 912044"/>
                <a:gd name="connsiteY0" fmla="*/ 265037 h 367646"/>
                <a:gd name="connsiteX1" fmla="*/ 200438 w 912044"/>
                <a:gd name="connsiteY1" fmla="*/ 216581 h 367646"/>
                <a:gd name="connsiteX2" fmla="*/ 313726 w 912044"/>
                <a:gd name="connsiteY2" fmla="*/ 136053 h 367646"/>
                <a:gd name="connsiteX3" fmla="*/ 544399 w 912044"/>
                <a:gd name="connsiteY3" fmla="*/ 98981 h 367646"/>
                <a:gd name="connsiteX4" fmla="*/ 728222 w 912044"/>
                <a:gd name="connsiteY4" fmla="*/ 0 h 367646"/>
                <a:gd name="connsiteX5" fmla="*/ 909687 w 912044"/>
                <a:gd name="connsiteY5" fmla="*/ 80129 h 367646"/>
                <a:gd name="connsiteX6" fmla="*/ 912044 w 912044"/>
                <a:gd name="connsiteY6" fmla="*/ 346436 h 367646"/>
                <a:gd name="connsiteX7" fmla="*/ 466628 w 912044"/>
                <a:gd name="connsiteY7" fmla="*/ 346436 h 367646"/>
                <a:gd name="connsiteX8" fmla="*/ 0 w 912044"/>
                <a:gd name="connsiteY8" fmla="*/ 367646 h 367646"/>
                <a:gd name="connsiteX9" fmla="*/ 58185 w 912044"/>
                <a:gd name="connsiteY9" fmla="*/ 265037 h 367646"/>
                <a:gd name="connsiteX0" fmla="*/ 0 w 912044"/>
                <a:gd name="connsiteY0" fmla="*/ 367646 h 367646"/>
                <a:gd name="connsiteX1" fmla="*/ 200438 w 912044"/>
                <a:gd name="connsiteY1" fmla="*/ 216581 h 367646"/>
                <a:gd name="connsiteX2" fmla="*/ 313726 w 912044"/>
                <a:gd name="connsiteY2" fmla="*/ 136053 h 367646"/>
                <a:gd name="connsiteX3" fmla="*/ 544399 w 912044"/>
                <a:gd name="connsiteY3" fmla="*/ 98981 h 367646"/>
                <a:gd name="connsiteX4" fmla="*/ 728222 w 912044"/>
                <a:gd name="connsiteY4" fmla="*/ 0 h 367646"/>
                <a:gd name="connsiteX5" fmla="*/ 909687 w 912044"/>
                <a:gd name="connsiteY5" fmla="*/ 80129 h 367646"/>
                <a:gd name="connsiteX6" fmla="*/ 912044 w 912044"/>
                <a:gd name="connsiteY6" fmla="*/ 346436 h 367646"/>
                <a:gd name="connsiteX7" fmla="*/ 466628 w 912044"/>
                <a:gd name="connsiteY7" fmla="*/ 346436 h 367646"/>
                <a:gd name="connsiteX8" fmla="*/ 0 w 912044"/>
                <a:gd name="connsiteY8" fmla="*/ 367646 h 367646"/>
                <a:gd name="connsiteX0" fmla="*/ 0 w 843748"/>
                <a:gd name="connsiteY0" fmla="*/ 352469 h 352469"/>
                <a:gd name="connsiteX1" fmla="*/ 132142 w 843748"/>
                <a:gd name="connsiteY1" fmla="*/ 216581 h 352469"/>
                <a:gd name="connsiteX2" fmla="*/ 245430 w 843748"/>
                <a:gd name="connsiteY2" fmla="*/ 136053 h 352469"/>
                <a:gd name="connsiteX3" fmla="*/ 476103 w 843748"/>
                <a:gd name="connsiteY3" fmla="*/ 98981 h 352469"/>
                <a:gd name="connsiteX4" fmla="*/ 659926 w 843748"/>
                <a:gd name="connsiteY4" fmla="*/ 0 h 352469"/>
                <a:gd name="connsiteX5" fmla="*/ 841391 w 843748"/>
                <a:gd name="connsiteY5" fmla="*/ 80129 h 352469"/>
                <a:gd name="connsiteX6" fmla="*/ 843748 w 843748"/>
                <a:gd name="connsiteY6" fmla="*/ 346436 h 352469"/>
                <a:gd name="connsiteX7" fmla="*/ 398332 w 843748"/>
                <a:gd name="connsiteY7" fmla="*/ 346436 h 352469"/>
                <a:gd name="connsiteX8" fmla="*/ 0 w 843748"/>
                <a:gd name="connsiteY8" fmla="*/ 352469 h 352469"/>
                <a:gd name="connsiteX0" fmla="*/ 0 w 843748"/>
                <a:gd name="connsiteY0" fmla="*/ 352469 h 352469"/>
                <a:gd name="connsiteX1" fmla="*/ 245430 w 843748"/>
                <a:gd name="connsiteY1" fmla="*/ 136053 h 352469"/>
                <a:gd name="connsiteX2" fmla="*/ 476103 w 843748"/>
                <a:gd name="connsiteY2" fmla="*/ 98981 h 352469"/>
                <a:gd name="connsiteX3" fmla="*/ 659926 w 843748"/>
                <a:gd name="connsiteY3" fmla="*/ 0 h 352469"/>
                <a:gd name="connsiteX4" fmla="*/ 841391 w 843748"/>
                <a:gd name="connsiteY4" fmla="*/ 80129 h 352469"/>
                <a:gd name="connsiteX5" fmla="*/ 843748 w 843748"/>
                <a:gd name="connsiteY5" fmla="*/ 346436 h 352469"/>
                <a:gd name="connsiteX6" fmla="*/ 398332 w 843748"/>
                <a:gd name="connsiteY6" fmla="*/ 346436 h 352469"/>
                <a:gd name="connsiteX7" fmla="*/ 0 w 843748"/>
                <a:gd name="connsiteY7" fmla="*/ 352469 h 352469"/>
                <a:gd name="connsiteX0" fmla="*/ 0 w 843748"/>
                <a:gd name="connsiteY0" fmla="*/ 352469 h 352469"/>
                <a:gd name="connsiteX1" fmla="*/ 340285 w 843748"/>
                <a:gd name="connsiteY1" fmla="*/ 136053 h 352469"/>
                <a:gd name="connsiteX2" fmla="*/ 476103 w 843748"/>
                <a:gd name="connsiteY2" fmla="*/ 98981 h 352469"/>
                <a:gd name="connsiteX3" fmla="*/ 659926 w 843748"/>
                <a:gd name="connsiteY3" fmla="*/ 0 h 352469"/>
                <a:gd name="connsiteX4" fmla="*/ 841391 w 843748"/>
                <a:gd name="connsiteY4" fmla="*/ 80129 h 352469"/>
                <a:gd name="connsiteX5" fmla="*/ 843748 w 843748"/>
                <a:gd name="connsiteY5" fmla="*/ 346436 h 352469"/>
                <a:gd name="connsiteX6" fmla="*/ 398332 w 843748"/>
                <a:gd name="connsiteY6" fmla="*/ 346436 h 352469"/>
                <a:gd name="connsiteX7" fmla="*/ 0 w 843748"/>
                <a:gd name="connsiteY7" fmla="*/ 352469 h 352469"/>
                <a:gd name="connsiteX0" fmla="*/ 0 w 794424"/>
                <a:gd name="connsiteY0" fmla="*/ 344881 h 346436"/>
                <a:gd name="connsiteX1" fmla="*/ 290961 w 794424"/>
                <a:gd name="connsiteY1" fmla="*/ 136053 h 346436"/>
                <a:gd name="connsiteX2" fmla="*/ 426779 w 794424"/>
                <a:gd name="connsiteY2" fmla="*/ 98981 h 346436"/>
                <a:gd name="connsiteX3" fmla="*/ 610602 w 794424"/>
                <a:gd name="connsiteY3" fmla="*/ 0 h 346436"/>
                <a:gd name="connsiteX4" fmla="*/ 792067 w 794424"/>
                <a:gd name="connsiteY4" fmla="*/ 80129 h 346436"/>
                <a:gd name="connsiteX5" fmla="*/ 794424 w 794424"/>
                <a:gd name="connsiteY5" fmla="*/ 346436 h 346436"/>
                <a:gd name="connsiteX6" fmla="*/ 349008 w 794424"/>
                <a:gd name="connsiteY6" fmla="*/ 346436 h 346436"/>
                <a:gd name="connsiteX7" fmla="*/ 0 w 794424"/>
                <a:gd name="connsiteY7" fmla="*/ 344881 h 34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424" h="346436">
                  <a:moveTo>
                    <a:pt x="0" y="344881"/>
                  </a:moveTo>
                  <a:lnTo>
                    <a:pt x="290961" y="136053"/>
                  </a:lnTo>
                  <a:lnTo>
                    <a:pt x="426779" y="98981"/>
                  </a:lnTo>
                  <a:lnTo>
                    <a:pt x="610602" y="0"/>
                  </a:lnTo>
                  <a:lnTo>
                    <a:pt x="792067" y="80129"/>
                  </a:lnTo>
                  <a:cubicBezTo>
                    <a:pt x="792853" y="168898"/>
                    <a:pt x="793638" y="257667"/>
                    <a:pt x="794424" y="346436"/>
                  </a:cubicBezTo>
                  <a:lnTo>
                    <a:pt x="349008" y="346436"/>
                  </a:lnTo>
                  <a:lnTo>
                    <a:pt x="0" y="344881"/>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E230698-C273-4D86-871A-D9A2A8505652}"/>
                </a:ext>
              </a:extLst>
            </p:cNvPr>
            <p:cNvSpPr txBox="1"/>
            <p:nvPr/>
          </p:nvSpPr>
          <p:spPr>
            <a:xfrm>
              <a:off x="5650831" y="5277852"/>
              <a:ext cx="3455069" cy="584775"/>
            </a:xfrm>
            <a:prstGeom prst="rect">
              <a:avLst/>
            </a:prstGeom>
            <a:noFill/>
            <a:ln>
              <a:noFill/>
            </a:ln>
          </p:spPr>
          <p:txBody>
            <a:bodyPr wrap="square" rtlCol="0">
              <a:spAutoFit/>
            </a:bodyPr>
            <a:lstStyle/>
            <a:p>
              <a:r>
                <a:rPr lang="en-US" sz="3200" dirty="0">
                  <a:solidFill>
                    <a:schemeClr val="bg1"/>
                  </a:solidFill>
                </a:rPr>
                <a:t>Seeley Lake Airport</a:t>
              </a:r>
            </a:p>
          </p:txBody>
        </p:sp>
      </p:grpSp>
      <p:cxnSp>
        <p:nvCxnSpPr>
          <p:cNvPr id="11" name="Straight Arrow Connector 10">
            <a:extLst>
              <a:ext uri="{FF2B5EF4-FFF2-40B4-BE49-F238E27FC236}">
                <a16:creationId xmlns:a16="http://schemas.microsoft.com/office/drawing/2014/main" id="{6C7F0D7D-FE7C-44C4-89BE-73B0FA02996F}"/>
              </a:ext>
            </a:extLst>
          </p:cNvPr>
          <p:cNvCxnSpPr/>
          <p:nvPr/>
        </p:nvCxnSpPr>
        <p:spPr>
          <a:xfrm>
            <a:off x="4584032" y="2013951"/>
            <a:ext cx="5137484" cy="0"/>
          </a:xfrm>
          <a:prstGeom prst="straightConnector1">
            <a:avLst/>
          </a:prstGeom>
          <a:ln w="57150">
            <a:no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6C6955A-F817-4480-A075-9D72DB970E58}"/>
              </a:ext>
            </a:extLst>
          </p:cNvPr>
          <p:cNvCxnSpPr>
            <a:cxnSpLocks/>
          </p:cNvCxnSpPr>
          <p:nvPr/>
        </p:nvCxnSpPr>
        <p:spPr>
          <a:xfrm>
            <a:off x="4592053" y="5542547"/>
            <a:ext cx="1110915" cy="0"/>
          </a:xfrm>
          <a:prstGeom prst="straightConnector1">
            <a:avLst/>
          </a:prstGeom>
          <a:ln w="57150">
            <a:no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37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A3DAF3E-7F54-4C68-9BE8-512F433D3490}"/>
              </a:ext>
            </a:extLst>
          </p:cNvPr>
          <p:cNvGrpSpPr/>
          <p:nvPr/>
        </p:nvGrpSpPr>
        <p:grpSpPr>
          <a:xfrm>
            <a:off x="5558589" y="1082842"/>
            <a:ext cx="6290689" cy="5183821"/>
            <a:chOff x="5558589" y="1082842"/>
            <a:chExt cx="6290689" cy="5183821"/>
          </a:xfrm>
        </p:grpSpPr>
        <p:pic>
          <p:nvPicPr>
            <p:cNvPr id="23" name="Picture 22">
              <a:extLst>
                <a:ext uri="{FF2B5EF4-FFF2-40B4-BE49-F238E27FC236}">
                  <a16:creationId xmlns:a16="http://schemas.microsoft.com/office/drawing/2014/main" id="{21F18318-0E82-44EC-9D37-DFEB146976FB}"/>
                </a:ext>
              </a:extLst>
            </p:cNvPr>
            <p:cNvPicPr>
              <a:picLocks noChangeAspect="1"/>
            </p:cNvPicPr>
            <p:nvPr/>
          </p:nvPicPr>
          <p:blipFill rotWithShape="1">
            <a:blip r:embed="rId3"/>
            <a:srcRect l="30448" t="1903" r="84"/>
            <a:stretch/>
          </p:blipFill>
          <p:spPr>
            <a:xfrm>
              <a:off x="5558589" y="1082842"/>
              <a:ext cx="6290689" cy="5183821"/>
            </a:xfrm>
            <a:prstGeom prst="rect">
              <a:avLst/>
            </a:prstGeom>
          </p:spPr>
        </p:pic>
        <p:sp>
          <p:nvSpPr>
            <p:cNvPr id="24" name="Sun 23">
              <a:extLst>
                <a:ext uri="{FF2B5EF4-FFF2-40B4-BE49-F238E27FC236}">
                  <a16:creationId xmlns:a16="http://schemas.microsoft.com/office/drawing/2014/main" id="{220812E0-B897-4E03-8401-7E0F1AC248E7}"/>
                </a:ext>
              </a:extLst>
            </p:cNvPr>
            <p:cNvSpPr/>
            <p:nvPr/>
          </p:nvSpPr>
          <p:spPr>
            <a:xfrm>
              <a:off x="5749018" y="1211891"/>
              <a:ext cx="928508" cy="893635"/>
            </a:xfrm>
            <a:prstGeom prst="sun">
              <a:avLst/>
            </a:prstGeom>
            <a:solidFill>
              <a:srgbClr val="FFFF00"/>
            </a:solidFill>
            <a:ln>
              <a:solidFill>
                <a:srgbClr val="F381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BD6947A-CBAF-403C-92E2-19F8C9B38ED2}"/>
                </a:ext>
              </a:extLst>
            </p:cNvPr>
            <p:cNvSpPr txBox="1"/>
            <p:nvPr/>
          </p:nvSpPr>
          <p:spPr>
            <a:xfrm>
              <a:off x="9866674" y="1702851"/>
              <a:ext cx="1395664" cy="584775"/>
            </a:xfrm>
            <a:prstGeom prst="rect">
              <a:avLst/>
            </a:prstGeom>
            <a:noFill/>
          </p:spPr>
          <p:txBody>
            <a:bodyPr wrap="square" rtlCol="0">
              <a:spAutoFit/>
            </a:bodyPr>
            <a:lstStyle/>
            <a:p>
              <a:r>
                <a:rPr lang="en-US" sz="3200" dirty="0"/>
                <a:t>Point 6</a:t>
              </a:r>
            </a:p>
          </p:txBody>
        </p:sp>
        <p:sp>
          <p:nvSpPr>
            <p:cNvPr id="26" name="Rectangle 25">
              <a:extLst>
                <a:ext uri="{FF2B5EF4-FFF2-40B4-BE49-F238E27FC236}">
                  <a16:creationId xmlns:a16="http://schemas.microsoft.com/office/drawing/2014/main" id="{E569A779-EF18-46AF-BC96-93646365C78C}"/>
                </a:ext>
              </a:extLst>
            </p:cNvPr>
            <p:cNvSpPr/>
            <p:nvPr/>
          </p:nvSpPr>
          <p:spPr>
            <a:xfrm>
              <a:off x="5562600" y="6052457"/>
              <a:ext cx="1495990" cy="1959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0">
              <a:extLst>
                <a:ext uri="{FF2B5EF4-FFF2-40B4-BE49-F238E27FC236}">
                  <a16:creationId xmlns:a16="http://schemas.microsoft.com/office/drawing/2014/main" id="{3347D96D-6492-4040-99C8-D6955A6AB625}"/>
                </a:ext>
              </a:extLst>
            </p:cNvPr>
            <p:cNvSpPr/>
            <p:nvPr/>
          </p:nvSpPr>
          <p:spPr>
            <a:xfrm>
              <a:off x="6347556" y="3140811"/>
              <a:ext cx="5482246" cy="3123257"/>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41574 w 5428339"/>
                <a:gd name="connsiteY0" fmla="*/ 4996070 h 4996070"/>
                <a:gd name="connsiteX1" fmla="*/ 5428339 w 5428339"/>
                <a:gd name="connsiteY1" fmla="*/ 0 h 4996070"/>
                <a:gd name="connsiteX2" fmla="*/ 5404863 w 5428339"/>
                <a:gd name="connsiteY2" fmla="*/ 752123 h 4996070"/>
                <a:gd name="connsiteX3" fmla="*/ 5126958 w 5428339"/>
                <a:gd name="connsiteY3" fmla="*/ 752122 h 4996070"/>
                <a:gd name="connsiteX4" fmla="*/ 4849051 w 5428339"/>
                <a:gd name="connsiteY4" fmla="*/ 770052 h 4996070"/>
                <a:gd name="connsiteX5" fmla="*/ 4562180 w 5428339"/>
                <a:gd name="connsiteY5" fmla="*/ 967276 h 4996070"/>
                <a:gd name="connsiteX6" fmla="*/ 4320133 w 5428339"/>
                <a:gd name="connsiteY6" fmla="*/ 1191393 h 4996070"/>
                <a:gd name="connsiteX7" fmla="*/ 4122910 w 5428339"/>
                <a:gd name="connsiteY7" fmla="*/ 1370687 h 4996070"/>
                <a:gd name="connsiteX8" fmla="*/ 4036248 w 5428339"/>
                <a:gd name="connsiteY8" fmla="*/ 1576875 h 4996070"/>
                <a:gd name="connsiteX9" fmla="*/ 3988439 w 5428339"/>
                <a:gd name="connsiteY9" fmla="*/ 1711346 h 4996070"/>
                <a:gd name="connsiteX10" fmla="*/ 3887263 w 5428339"/>
                <a:gd name="connsiteY10" fmla="*/ 1860332 h 4996070"/>
                <a:gd name="connsiteX11" fmla="*/ 3755358 w 5428339"/>
                <a:gd name="connsiteY11" fmla="*/ 2168546 h 4996070"/>
                <a:gd name="connsiteX12" fmla="*/ 3531240 w 5428339"/>
                <a:gd name="connsiteY12" fmla="*/ 2571958 h 4996070"/>
                <a:gd name="connsiteX13" fmla="*/ 3450557 w 5428339"/>
                <a:gd name="connsiteY13" fmla="*/ 2742287 h 4996070"/>
                <a:gd name="connsiteX14" fmla="*/ 3298157 w 5428339"/>
                <a:gd name="connsiteY14" fmla="*/ 2984334 h 4996070"/>
                <a:gd name="connsiteX15" fmla="*/ 3145757 w 5428339"/>
                <a:gd name="connsiteY15" fmla="*/ 3235347 h 4996070"/>
                <a:gd name="connsiteX16" fmla="*/ 2930605 w 5428339"/>
                <a:gd name="connsiteY16" fmla="*/ 3513252 h 4996070"/>
                <a:gd name="connsiteX17" fmla="*/ 2679593 w 5428339"/>
                <a:gd name="connsiteY17" fmla="*/ 3647722 h 4996070"/>
                <a:gd name="connsiteX18" fmla="*/ 2500299 w 5428339"/>
                <a:gd name="connsiteY18" fmla="*/ 3584970 h 4996070"/>
                <a:gd name="connsiteX19" fmla="*/ 2383759 w 5428339"/>
                <a:gd name="connsiteY19" fmla="*/ 3459465 h 4996070"/>
                <a:gd name="connsiteX20" fmla="*/ 2192510 w 5428339"/>
                <a:gd name="connsiteY20" fmla="*/ 3243031 h 4996070"/>
                <a:gd name="connsiteX21" fmla="*/ 1998274 w 5428339"/>
                <a:gd name="connsiteY21" fmla="*/ 2957441 h 4996070"/>
                <a:gd name="connsiteX22" fmla="*/ 1744275 w 5428339"/>
                <a:gd name="connsiteY22" fmla="*/ 2897677 h 4996070"/>
                <a:gd name="connsiteX23" fmla="*/ 1692622 w 5428339"/>
                <a:gd name="connsiteY23" fmla="*/ 2689781 h 4996070"/>
                <a:gd name="connsiteX24" fmla="*/ 1517165 w 5428339"/>
                <a:gd name="connsiteY24" fmla="*/ 2437487 h 4996070"/>
                <a:gd name="connsiteX25" fmla="*/ 1430621 w 5428339"/>
                <a:gd name="connsiteY25" fmla="*/ 2235569 h 4996070"/>
                <a:gd name="connsiteX26" fmla="*/ 1159434 w 5428339"/>
                <a:gd name="connsiteY26" fmla="*/ 1787333 h 4996070"/>
                <a:gd name="connsiteX27" fmla="*/ 1122722 w 5428339"/>
                <a:gd name="connsiteY27" fmla="*/ 1724152 h 4996070"/>
                <a:gd name="connsiteX28" fmla="*/ 958369 w 5428339"/>
                <a:gd name="connsiteY28" fmla="*/ 1562788 h 4996070"/>
                <a:gd name="connsiteX29" fmla="*/ 668083 w 5428339"/>
                <a:gd name="connsiteY29" fmla="*/ 1473994 h 4996070"/>
                <a:gd name="connsiteX30" fmla="*/ 304800 w 5428339"/>
                <a:gd name="connsiteY30" fmla="*/ 1394165 h 4996070"/>
                <a:gd name="connsiteX31" fmla="*/ 0 w 5428339"/>
                <a:gd name="connsiteY31" fmla="*/ 1361723 h 4996070"/>
                <a:gd name="connsiteX32" fmla="*/ 41574 w 5428339"/>
                <a:gd name="connsiteY32" fmla="*/ 4996070 h 4996070"/>
                <a:gd name="connsiteX0" fmla="*/ 41574 w 5404863"/>
                <a:gd name="connsiteY0" fmla="*/ 4243948 h 4243948"/>
                <a:gd name="connsiteX1" fmla="*/ 5362079 w 5404863"/>
                <a:gd name="connsiteY1" fmla="*/ 4230696 h 4243948"/>
                <a:gd name="connsiteX2" fmla="*/ 5404863 w 5404863"/>
                <a:gd name="connsiteY2" fmla="*/ 1 h 4243948"/>
                <a:gd name="connsiteX3" fmla="*/ 5126958 w 5404863"/>
                <a:gd name="connsiteY3" fmla="*/ 0 h 4243948"/>
                <a:gd name="connsiteX4" fmla="*/ 4849051 w 5404863"/>
                <a:gd name="connsiteY4" fmla="*/ 17930 h 4243948"/>
                <a:gd name="connsiteX5" fmla="*/ 4562180 w 5404863"/>
                <a:gd name="connsiteY5" fmla="*/ 215154 h 4243948"/>
                <a:gd name="connsiteX6" fmla="*/ 4320133 w 5404863"/>
                <a:gd name="connsiteY6" fmla="*/ 439271 h 4243948"/>
                <a:gd name="connsiteX7" fmla="*/ 4122910 w 5404863"/>
                <a:gd name="connsiteY7" fmla="*/ 618565 h 4243948"/>
                <a:gd name="connsiteX8" fmla="*/ 4036248 w 5404863"/>
                <a:gd name="connsiteY8" fmla="*/ 824753 h 4243948"/>
                <a:gd name="connsiteX9" fmla="*/ 3988439 w 5404863"/>
                <a:gd name="connsiteY9" fmla="*/ 959224 h 4243948"/>
                <a:gd name="connsiteX10" fmla="*/ 3887263 w 5404863"/>
                <a:gd name="connsiteY10" fmla="*/ 1108210 h 4243948"/>
                <a:gd name="connsiteX11" fmla="*/ 3755358 w 5404863"/>
                <a:gd name="connsiteY11" fmla="*/ 1416424 h 4243948"/>
                <a:gd name="connsiteX12" fmla="*/ 3531240 w 5404863"/>
                <a:gd name="connsiteY12" fmla="*/ 1819836 h 4243948"/>
                <a:gd name="connsiteX13" fmla="*/ 3450557 w 5404863"/>
                <a:gd name="connsiteY13" fmla="*/ 1990165 h 4243948"/>
                <a:gd name="connsiteX14" fmla="*/ 3298157 w 5404863"/>
                <a:gd name="connsiteY14" fmla="*/ 2232212 h 4243948"/>
                <a:gd name="connsiteX15" fmla="*/ 3145757 w 5404863"/>
                <a:gd name="connsiteY15" fmla="*/ 2483225 h 4243948"/>
                <a:gd name="connsiteX16" fmla="*/ 2930605 w 5404863"/>
                <a:gd name="connsiteY16" fmla="*/ 2761130 h 4243948"/>
                <a:gd name="connsiteX17" fmla="*/ 2679593 w 5404863"/>
                <a:gd name="connsiteY17" fmla="*/ 2895600 h 4243948"/>
                <a:gd name="connsiteX18" fmla="*/ 2500299 w 5404863"/>
                <a:gd name="connsiteY18" fmla="*/ 2832848 h 4243948"/>
                <a:gd name="connsiteX19" fmla="*/ 2383759 w 5404863"/>
                <a:gd name="connsiteY19" fmla="*/ 2707343 h 4243948"/>
                <a:gd name="connsiteX20" fmla="*/ 2192510 w 5404863"/>
                <a:gd name="connsiteY20" fmla="*/ 2490909 h 4243948"/>
                <a:gd name="connsiteX21" fmla="*/ 1998274 w 5404863"/>
                <a:gd name="connsiteY21" fmla="*/ 2205319 h 4243948"/>
                <a:gd name="connsiteX22" fmla="*/ 1744275 w 5404863"/>
                <a:gd name="connsiteY22" fmla="*/ 2145555 h 4243948"/>
                <a:gd name="connsiteX23" fmla="*/ 1692622 w 5404863"/>
                <a:gd name="connsiteY23" fmla="*/ 1937659 h 4243948"/>
                <a:gd name="connsiteX24" fmla="*/ 1517165 w 5404863"/>
                <a:gd name="connsiteY24" fmla="*/ 1685365 h 4243948"/>
                <a:gd name="connsiteX25" fmla="*/ 1430621 w 5404863"/>
                <a:gd name="connsiteY25" fmla="*/ 1483447 h 4243948"/>
                <a:gd name="connsiteX26" fmla="*/ 1159434 w 5404863"/>
                <a:gd name="connsiteY26" fmla="*/ 1035211 h 4243948"/>
                <a:gd name="connsiteX27" fmla="*/ 1122722 w 5404863"/>
                <a:gd name="connsiteY27" fmla="*/ 972030 h 4243948"/>
                <a:gd name="connsiteX28" fmla="*/ 958369 w 5404863"/>
                <a:gd name="connsiteY28" fmla="*/ 810666 h 4243948"/>
                <a:gd name="connsiteX29" fmla="*/ 668083 w 5404863"/>
                <a:gd name="connsiteY29" fmla="*/ 721872 h 4243948"/>
                <a:gd name="connsiteX30" fmla="*/ 304800 w 5404863"/>
                <a:gd name="connsiteY30" fmla="*/ 642043 h 4243948"/>
                <a:gd name="connsiteX31" fmla="*/ 0 w 5404863"/>
                <a:gd name="connsiteY31" fmla="*/ 609601 h 4243948"/>
                <a:gd name="connsiteX32" fmla="*/ 41574 w 5404863"/>
                <a:gd name="connsiteY32" fmla="*/ 4243948 h 4243948"/>
                <a:gd name="connsiteX0" fmla="*/ 41574 w 5404863"/>
                <a:gd name="connsiteY0" fmla="*/ 3700609 h 4230696"/>
                <a:gd name="connsiteX1" fmla="*/ 5362079 w 5404863"/>
                <a:gd name="connsiteY1" fmla="*/ 4230696 h 4230696"/>
                <a:gd name="connsiteX2" fmla="*/ 5404863 w 5404863"/>
                <a:gd name="connsiteY2" fmla="*/ 1 h 4230696"/>
                <a:gd name="connsiteX3" fmla="*/ 5126958 w 5404863"/>
                <a:gd name="connsiteY3" fmla="*/ 0 h 4230696"/>
                <a:gd name="connsiteX4" fmla="*/ 4849051 w 5404863"/>
                <a:gd name="connsiteY4" fmla="*/ 17930 h 4230696"/>
                <a:gd name="connsiteX5" fmla="*/ 4562180 w 5404863"/>
                <a:gd name="connsiteY5" fmla="*/ 215154 h 4230696"/>
                <a:gd name="connsiteX6" fmla="*/ 4320133 w 5404863"/>
                <a:gd name="connsiteY6" fmla="*/ 439271 h 4230696"/>
                <a:gd name="connsiteX7" fmla="*/ 4122910 w 5404863"/>
                <a:gd name="connsiteY7" fmla="*/ 618565 h 4230696"/>
                <a:gd name="connsiteX8" fmla="*/ 4036248 w 5404863"/>
                <a:gd name="connsiteY8" fmla="*/ 824753 h 4230696"/>
                <a:gd name="connsiteX9" fmla="*/ 3988439 w 5404863"/>
                <a:gd name="connsiteY9" fmla="*/ 959224 h 4230696"/>
                <a:gd name="connsiteX10" fmla="*/ 3887263 w 5404863"/>
                <a:gd name="connsiteY10" fmla="*/ 1108210 h 4230696"/>
                <a:gd name="connsiteX11" fmla="*/ 3755358 w 5404863"/>
                <a:gd name="connsiteY11" fmla="*/ 1416424 h 4230696"/>
                <a:gd name="connsiteX12" fmla="*/ 3531240 w 5404863"/>
                <a:gd name="connsiteY12" fmla="*/ 1819836 h 4230696"/>
                <a:gd name="connsiteX13" fmla="*/ 3450557 w 5404863"/>
                <a:gd name="connsiteY13" fmla="*/ 1990165 h 4230696"/>
                <a:gd name="connsiteX14" fmla="*/ 3298157 w 5404863"/>
                <a:gd name="connsiteY14" fmla="*/ 2232212 h 4230696"/>
                <a:gd name="connsiteX15" fmla="*/ 3145757 w 5404863"/>
                <a:gd name="connsiteY15" fmla="*/ 2483225 h 4230696"/>
                <a:gd name="connsiteX16" fmla="*/ 2930605 w 5404863"/>
                <a:gd name="connsiteY16" fmla="*/ 2761130 h 4230696"/>
                <a:gd name="connsiteX17" fmla="*/ 2679593 w 5404863"/>
                <a:gd name="connsiteY17" fmla="*/ 2895600 h 4230696"/>
                <a:gd name="connsiteX18" fmla="*/ 2500299 w 5404863"/>
                <a:gd name="connsiteY18" fmla="*/ 2832848 h 4230696"/>
                <a:gd name="connsiteX19" fmla="*/ 2383759 w 5404863"/>
                <a:gd name="connsiteY19" fmla="*/ 2707343 h 4230696"/>
                <a:gd name="connsiteX20" fmla="*/ 2192510 w 5404863"/>
                <a:gd name="connsiteY20" fmla="*/ 2490909 h 4230696"/>
                <a:gd name="connsiteX21" fmla="*/ 1998274 w 5404863"/>
                <a:gd name="connsiteY21" fmla="*/ 2205319 h 4230696"/>
                <a:gd name="connsiteX22" fmla="*/ 1744275 w 5404863"/>
                <a:gd name="connsiteY22" fmla="*/ 2145555 h 4230696"/>
                <a:gd name="connsiteX23" fmla="*/ 1692622 w 5404863"/>
                <a:gd name="connsiteY23" fmla="*/ 1937659 h 4230696"/>
                <a:gd name="connsiteX24" fmla="*/ 1517165 w 5404863"/>
                <a:gd name="connsiteY24" fmla="*/ 1685365 h 4230696"/>
                <a:gd name="connsiteX25" fmla="*/ 1430621 w 5404863"/>
                <a:gd name="connsiteY25" fmla="*/ 1483447 h 4230696"/>
                <a:gd name="connsiteX26" fmla="*/ 1159434 w 5404863"/>
                <a:gd name="connsiteY26" fmla="*/ 1035211 h 4230696"/>
                <a:gd name="connsiteX27" fmla="*/ 1122722 w 5404863"/>
                <a:gd name="connsiteY27" fmla="*/ 972030 h 4230696"/>
                <a:gd name="connsiteX28" fmla="*/ 958369 w 5404863"/>
                <a:gd name="connsiteY28" fmla="*/ 810666 h 4230696"/>
                <a:gd name="connsiteX29" fmla="*/ 668083 w 5404863"/>
                <a:gd name="connsiteY29" fmla="*/ 721872 h 4230696"/>
                <a:gd name="connsiteX30" fmla="*/ 304800 w 5404863"/>
                <a:gd name="connsiteY30" fmla="*/ 642043 h 4230696"/>
                <a:gd name="connsiteX31" fmla="*/ 0 w 5404863"/>
                <a:gd name="connsiteY31" fmla="*/ 609601 h 4230696"/>
                <a:gd name="connsiteX32" fmla="*/ 41574 w 5404863"/>
                <a:gd name="connsiteY32" fmla="*/ 3700609 h 4230696"/>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500299 w 5404863"/>
                <a:gd name="connsiteY18" fmla="*/ 2832848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68489 w 5404863"/>
                <a:gd name="connsiteY19" fmla="*/ 328798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2008059 w 5404863"/>
                <a:gd name="connsiteY21" fmla="*/ 2173503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44275 w 5404863"/>
                <a:gd name="connsiteY21" fmla="*/ 2145555 h 3727114"/>
                <a:gd name="connsiteX22" fmla="*/ 1692622 w 5404863"/>
                <a:gd name="connsiteY22" fmla="*/ 1937659 h 3727114"/>
                <a:gd name="connsiteX23" fmla="*/ 1517165 w 5404863"/>
                <a:gd name="connsiteY23" fmla="*/ 1685365 h 3727114"/>
                <a:gd name="connsiteX24" fmla="*/ 1430621 w 5404863"/>
                <a:gd name="connsiteY24" fmla="*/ 1483447 h 3727114"/>
                <a:gd name="connsiteX25" fmla="*/ 1159434 w 5404863"/>
                <a:gd name="connsiteY25" fmla="*/ 1035211 h 3727114"/>
                <a:gd name="connsiteX26" fmla="*/ 1122722 w 5404863"/>
                <a:gd name="connsiteY26" fmla="*/ 972030 h 3727114"/>
                <a:gd name="connsiteX27" fmla="*/ 958369 w 5404863"/>
                <a:gd name="connsiteY27" fmla="*/ 810666 h 3727114"/>
                <a:gd name="connsiteX28" fmla="*/ 668083 w 5404863"/>
                <a:gd name="connsiteY28" fmla="*/ 721872 h 3727114"/>
                <a:gd name="connsiteX29" fmla="*/ 304800 w 5404863"/>
                <a:gd name="connsiteY29" fmla="*/ 642043 h 3727114"/>
                <a:gd name="connsiteX30" fmla="*/ 0 w 5404863"/>
                <a:gd name="connsiteY30" fmla="*/ 609601 h 3727114"/>
                <a:gd name="connsiteX31" fmla="*/ 41574 w 5404863"/>
                <a:gd name="connsiteY31"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68738 w 5404863"/>
                <a:gd name="connsiteY21" fmla="*/ 2129647 h 3727114"/>
                <a:gd name="connsiteX22" fmla="*/ 1692622 w 5404863"/>
                <a:gd name="connsiteY22" fmla="*/ 1937659 h 3727114"/>
                <a:gd name="connsiteX23" fmla="*/ 1517165 w 5404863"/>
                <a:gd name="connsiteY23" fmla="*/ 1685365 h 3727114"/>
                <a:gd name="connsiteX24" fmla="*/ 1430621 w 5404863"/>
                <a:gd name="connsiteY24" fmla="*/ 1483447 h 3727114"/>
                <a:gd name="connsiteX25" fmla="*/ 1159434 w 5404863"/>
                <a:gd name="connsiteY25" fmla="*/ 1035211 h 3727114"/>
                <a:gd name="connsiteX26" fmla="*/ 1122722 w 5404863"/>
                <a:gd name="connsiteY26" fmla="*/ 972030 h 3727114"/>
                <a:gd name="connsiteX27" fmla="*/ 958369 w 5404863"/>
                <a:gd name="connsiteY27" fmla="*/ 810666 h 3727114"/>
                <a:gd name="connsiteX28" fmla="*/ 668083 w 5404863"/>
                <a:gd name="connsiteY28" fmla="*/ 721872 h 3727114"/>
                <a:gd name="connsiteX29" fmla="*/ 304800 w 5404863"/>
                <a:gd name="connsiteY29" fmla="*/ 642043 h 3727114"/>
                <a:gd name="connsiteX30" fmla="*/ 0 w 5404863"/>
                <a:gd name="connsiteY30" fmla="*/ 609601 h 3727114"/>
                <a:gd name="connsiteX31" fmla="*/ 41574 w 5404863"/>
                <a:gd name="connsiteY31"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78523 w 5404863"/>
                <a:gd name="connsiteY21" fmla="*/ 2097831 h 3727114"/>
                <a:gd name="connsiteX22" fmla="*/ 1692622 w 5404863"/>
                <a:gd name="connsiteY22" fmla="*/ 1937659 h 3727114"/>
                <a:gd name="connsiteX23" fmla="*/ 1517165 w 5404863"/>
                <a:gd name="connsiteY23" fmla="*/ 1685365 h 3727114"/>
                <a:gd name="connsiteX24" fmla="*/ 1430621 w 5404863"/>
                <a:gd name="connsiteY24" fmla="*/ 1483447 h 3727114"/>
                <a:gd name="connsiteX25" fmla="*/ 1159434 w 5404863"/>
                <a:gd name="connsiteY25" fmla="*/ 1035211 h 3727114"/>
                <a:gd name="connsiteX26" fmla="*/ 1122722 w 5404863"/>
                <a:gd name="connsiteY26" fmla="*/ 972030 h 3727114"/>
                <a:gd name="connsiteX27" fmla="*/ 958369 w 5404863"/>
                <a:gd name="connsiteY27" fmla="*/ 810666 h 3727114"/>
                <a:gd name="connsiteX28" fmla="*/ 668083 w 5404863"/>
                <a:gd name="connsiteY28" fmla="*/ 721872 h 3727114"/>
                <a:gd name="connsiteX29" fmla="*/ 304800 w 5404863"/>
                <a:gd name="connsiteY29" fmla="*/ 642043 h 3727114"/>
                <a:gd name="connsiteX30" fmla="*/ 0 w 5404863"/>
                <a:gd name="connsiteY30" fmla="*/ 609601 h 3727114"/>
                <a:gd name="connsiteX31" fmla="*/ 41574 w 5404863"/>
                <a:gd name="connsiteY31"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692622 w 5404863"/>
                <a:gd name="connsiteY21" fmla="*/ 1937659 h 3727114"/>
                <a:gd name="connsiteX22" fmla="*/ 1517165 w 5404863"/>
                <a:gd name="connsiteY22" fmla="*/ 1685365 h 3727114"/>
                <a:gd name="connsiteX23" fmla="*/ 1430621 w 5404863"/>
                <a:gd name="connsiteY23" fmla="*/ 1483447 h 3727114"/>
                <a:gd name="connsiteX24" fmla="*/ 1159434 w 5404863"/>
                <a:gd name="connsiteY24" fmla="*/ 1035211 h 3727114"/>
                <a:gd name="connsiteX25" fmla="*/ 1122722 w 5404863"/>
                <a:gd name="connsiteY25" fmla="*/ 972030 h 3727114"/>
                <a:gd name="connsiteX26" fmla="*/ 958369 w 5404863"/>
                <a:gd name="connsiteY26" fmla="*/ 810666 h 3727114"/>
                <a:gd name="connsiteX27" fmla="*/ 668083 w 5404863"/>
                <a:gd name="connsiteY27" fmla="*/ 721872 h 3727114"/>
                <a:gd name="connsiteX28" fmla="*/ 304800 w 5404863"/>
                <a:gd name="connsiteY28" fmla="*/ 642043 h 3727114"/>
                <a:gd name="connsiteX29" fmla="*/ 0 w 5404863"/>
                <a:gd name="connsiteY29" fmla="*/ 609601 h 3727114"/>
                <a:gd name="connsiteX30" fmla="*/ 41574 w 5404863"/>
                <a:gd name="connsiteY30"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707299 w 5404863"/>
                <a:gd name="connsiteY21" fmla="*/ 1937659 h 3727114"/>
                <a:gd name="connsiteX22" fmla="*/ 1517165 w 5404863"/>
                <a:gd name="connsiteY22" fmla="*/ 1685365 h 3727114"/>
                <a:gd name="connsiteX23" fmla="*/ 1430621 w 5404863"/>
                <a:gd name="connsiteY23" fmla="*/ 1483447 h 3727114"/>
                <a:gd name="connsiteX24" fmla="*/ 1159434 w 5404863"/>
                <a:gd name="connsiteY24" fmla="*/ 1035211 h 3727114"/>
                <a:gd name="connsiteX25" fmla="*/ 1122722 w 5404863"/>
                <a:gd name="connsiteY25" fmla="*/ 972030 h 3727114"/>
                <a:gd name="connsiteX26" fmla="*/ 958369 w 5404863"/>
                <a:gd name="connsiteY26" fmla="*/ 810666 h 3727114"/>
                <a:gd name="connsiteX27" fmla="*/ 668083 w 5404863"/>
                <a:gd name="connsiteY27" fmla="*/ 721872 h 3727114"/>
                <a:gd name="connsiteX28" fmla="*/ 304800 w 5404863"/>
                <a:gd name="connsiteY28" fmla="*/ 642043 h 3727114"/>
                <a:gd name="connsiteX29" fmla="*/ 0 w 5404863"/>
                <a:gd name="connsiteY29" fmla="*/ 609601 h 3727114"/>
                <a:gd name="connsiteX30" fmla="*/ 41574 w 5404863"/>
                <a:gd name="connsiteY30"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517165 w 5404863"/>
                <a:gd name="connsiteY21" fmla="*/ 1685365 h 3727114"/>
                <a:gd name="connsiteX22" fmla="*/ 1430621 w 5404863"/>
                <a:gd name="connsiteY22" fmla="*/ 1483447 h 3727114"/>
                <a:gd name="connsiteX23" fmla="*/ 1159434 w 5404863"/>
                <a:gd name="connsiteY23" fmla="*/ 1035211 h 3727114"/>
                <a:gd name="connsiteX24" fmla="*/ 1122722 w 5404863"/>
                <a:gd name="connsiteY24" fmla="*/ 972030 h 3727114"/>
                <a:gd name="connsiteX25" fmla="*/ 958369 w 5404863"/>
                <a:gd name="connsiteY25" fmla="*/ 810666 h 3727114"/>
                <a:gd name="connsiteX26" fmla="*/ 668083 w 5404863"/>
                <a:gd name="connsiteY26" fmla="*/ 721872 h 3727114"/>
                <a:gd name="connsiteX27" fmla="*/ 304800 w 5404863"/>
                <a:gd name="connsiteY27" fmla="*/ 642043 h 3727114"/>
                <a:gd name="connsiteX28" fmla="*/ 0 w 5404863"/>
                <a:gd name="connsiteY28" fmla="*/ 609601 h 3727114"/>
                <a:gd name="connsiteX29" fmla="*/ 41574 w 5404863"/>
                <a:gd name="connsiteY29"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430621 w 5404863"/>
                <a:gd name="connsiteY21" fmla="*/ 1483447 h 3727114"/>
                <a:gd name="connsiteX22" fmla="*/ 1159434 w 5404863"/>
                <a:gd name="connsiteY22" fmla="*/ 1035211 h 3727114"/>
                <a:gd name="connsiteX23" fmla="*/ 1122722 w 5404863"/>
                <a:gd name="connsiteY23" fmla="*/ 972030 h 3727114"/>
                <a:gd name="connsiteX24" fmla="*/ 958369 w 5404863"/>
                <a:gd name="connsiteY24" fmla="*/ 810666 h 3727114"/>
                <a:gd name="connsiteX25" fmla="*/ 668083 w 5404863"/>
                <a:gd name="connsiteY25" fmla="*/ 721872 h 3727114"/>
                <a:gd name="connsiteX26" fmla="*/ 304800 w 5404863"/>
                <a:gd name="connsiteY26" fmla="*/ 642043 h 3727114"/>
                <a:gd name="connsiteX27" fmla="*/ 0 w 5404863"/>
                <a:gd name="connsiteY27" fmla="*/ 609601 h 3727114"/>
                <a:gd name="connsiteX28" fmla="*/ 41574 w 5404863"/>
                <a:gd name="connsiteY28"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159434 w 5404863"/>
                <a:gd name="connsiteY21" fmla="*/ 1035211 h 3727114"/>
                <a:gd name="connsiteX22" fmla="*/ 1122722 w 5404863"/>
                <a:gd name="connsiteY22" fmla="*/ 972030 h 3727114"/>
                <a:gd name="connsiteX23" fmla="*/ 958369 w 5404863"/>
                <a:gd name="connsiteY23" fmla="*/ 810666 h 3727114"/>
                <a:gd name="connsiteX24" fmla="*/ 668083 w 5404863"/>
                <a:gd name="connsiteY24" fmla="*/ 721872 h 3727114"/>
                <a:gd name="connsiteX25" fmla="*/ 304800 w 5404863"/>
                <a:gd name="connsiteY25" fmla="*/ 642043 h 3727114"/>
                <a:gd name="connsiteX26" fmla="*/ 0 w 5404863"/>
                <a:gd name="connsiteY26" fmla="*/ 609601 h 3727114"/>
                <a:gd name="connsiteX27" fmla="*/ 41574 w 5404863"/>
                <a:gd name="connsiteY27"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1122722 w 5404863"/>
                <a:gd name="connsiteY21" fmla="*/ 972030 h 3727114"/>
                <a:gd name="connsiteX22" fmla="*/ 958369 w 5404863"/>
                <a:gd name="connsiteY22" fmla="*/ 810666 h 3727114"/>
                <a:gd name="connsiteX23" fmla="*/ 668083 w 5404863"/>
                <a:gd name="connsiteY23" fmla="*/ 721872 h 3727114"/>
                <a:gd name="connsiteX24" fmla="*/ 304800 w 5404863"/>
                <a:gd name="connsiteY24" fmla="*/ 642043 h 3727114"/>
                <a:gd name="connsiteX25" fmla="*/ 0 w 5404863"/>
                <a:gd name="connsiteY25" fmla="*/ 609601 h 3727114"/>
                <a:gd name="connsiteX26" fmla="*/ 41574 w 5404863"/>
                <a:gd name="connsiteY26"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958369 w 5404863"/>
                <a:gd name="connsiteY21" fmla="*/ 810666 h 3727114"/>
                <a:gd name="connsiteX22" fmla="*/ 668083 w 5404863"/>
                <a:gd name="connsiteY22" fmla="*/ 721872 h 3727114"/>
                <a:gd name="connsiteX23" fmla="*/ 304800 w 5404863"/>
                <a:gd name="connsiteY23" fmla="*/ 642043 h 3727114"/>
                <a:gd name="connsiteX24" fmla="*/ 0 w 5404863"/>
                <a:gd name="connsiteY24" fmla="*/ 609601 h 3727114"/>
                <a:gd name="connsiteX25" fmla="*/ 41574 w 5404863"/>
                <a:gd name="connsiteY25"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668083 w 5404863"/>
                <a:gd name="connsiteY21" fmla="*/ 721872 h 3727114"/>
                <a:gd name="connsiteX22" fmla="*/ 304800 w 5404863"/>
                <a:gd name="connsiteY22" fmla="*/ 642043 h 3727114"/>
                <a:gd name="connsiteX23" fmla="*/ 0 w 5404863"/>
                <a:gd name="connsiteY23" fmla="*/ 609601 h 3727114"/>
                <a:gd name="connsiteX24" fmla="*/ 41574 w 5404863"/>
                <a:gd name="connsiteY24"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304800 w 5404863"/>
                <a:gd name="connsiteY21" fmla="*/ 642043 h 3727114"/>
                <a:gd name="connsiteX22" fmla="*/ 0 w 5404863"/>
                <a:gd name="connsiteY22" fmla="*/ 609601 h 3727114"/>
                <a:gd name="connsiteX23" fmla="*/ 41574 w 5404863"/>
                <a:gd name="connsiteY23" fmla="*/ 3700609 h 3727114"/>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441589 w 5404863"/>
                <a:gd name="connsiteY18" fmla="*/ 3222592 h 3727114"/>
                <a:gd name="connsiteX19" fmla="*/ 2129349 w 5404863"/>
                <a:gd name="connsiteY19" fmla="*/ 3439108 h 3727114"/>
                <a:gd name="connsiteX20" fmla="*/ 1620087 w 5404863"/>
                <a:gd name="connsiteY20" fmla="*/ 3699913 h 3727114"/>
                <a:gd name="connsiteX21" fmla="*/ 0 w 5404863"/>
                <a:gd name="connsiteY21" fmla="*/ 609601 h 3727114"/>
                <a:gd name="connsiteX22" fmla="*/ 41574 w 5404863"/>
                <a:gd name="connsiteY22" fmla="*/ 3700609 h 3727114"/>
                <a:gd name="connsiteX0" fmla="*/ 22004 w 5385293"/>
                <a:gd name="connsiteY0" fmla="*/ 3700609 h 3727114"/>
                <a:gd name="connsiteX1" fmla="*/ 5382265 w 5385293"/>
                <a:gd name="connsiteY1" fmla="*/ 3727114 h 3727114"/>
                <a:gd name="connsiteX2" fmla="*/ 5385293 w 5385293"/>
                <a:gd name="connsiteY2" fmla="*/ 1 h 3727114"/>
                <a:gd name="connsiteX3" fmla="*/ 5107388 w 5385293"/>
                <a:gd name="connsiteY3" fmla="*/ 0 h 3727114"/>
                <a:gd name="connsiteX4" fmla="*/ 4829481 w 5385293"/>
                <a:gd name="connsiteY4" fmla="*/ 17930 h 3727114"/>
                <a:gd name="connsiteX5" fmla="*/ 4542610 w 5385293"/>
                <a:gd name="connsiteY5" fmla="*/ 215154 h 3727114"/>
                <a:gd name="connsiteX6" fmla="*/ 4300563 w 5385293"/>
                <a:gd name="connsiteY6" fmla="*/ 439271 h 3727114"/>
                <a:gd name="connsiteX7" fmla="*/ 4103340 w 5385293"/>
                <a:gd name="connsiteY7" fmla="*/ 618565 h 3727114"/>
                <a:gd name="connsiteX8" fmla="*/ 4016678 w 5385293"/>
                <a:gd name="connsiteY8" fmla="*/ 824753 h 3727114"/>
                <a:gd name="connsiteX9" fmla="*/ 3968869 w 5385293"/>
                <a:gd name="connsiteY9" fmla="*/ 959224 h 3727114"/>
                <a:gd name="connsiteX10" fmla="*/ 3867693 w 5385293"/>
                <a:gd name="connsiteY10" fmla="*/ 1108210 h 3727114"/>
                <a:gd name="connsiteX11" fmla="*/ 3735788 w 5385293"/>
                <a:gd name="connsiteY11" fmla="*/ 1416424 h 3727114"/>
                <a:gd name="connsiteX12" fmla="*/ 3511670 w 5385293"/>
                <a:gd name="connsiteY12" fmla="*/ 1819836 h 3727114"/>
                <a:gd name="connsiteX13" fmla="*/ 3430987 w 5385293"/>
                <a:gd name="connsiteY13" fmla="*/ 1990165 h 3727114"/>
                <a:gd name="connsiteX14" fmla="*/ 3278587 w 5385293"/>
                <a:gd name="connsiteY14" fmla="*/ 2232212 h 3727114"/>
                <a:gd name="connsiteX15" fmla="*/ 3126187 w 5385293"/>
                <a:gd name="connsiteY15" fmla="*/ 2483225 h 3727114"/>
                <a:gd name="connsiteX16" fmla="*/ 2911035 w 5385293"/>
                <a:gd name="connsiteY16" fmla="*/ 2761130 h 3727114"/>
                <a:gd name="connsiteX17" fmla="*/ 2660023 w 5385293"/>
                <a:gd name="connsiteY17" fmla="*/ 2895600 h 3727114"/>
                <a:gd name="connsiteX18" fmla="*/ 2422019 w 5385293"/>
                <a:gd name="connsiteY18" fmla="*/ 3222592 h 3727114"/>
                <a:gd name="connsiteX19" fmla="*/ 2109779 w 5385293"/>
                <a:gd name="connsiteY19" fmla="*/ 3439108 h 3727114"/>
                <a:gd name="connsiteX20" fmla="*/ 1600517 w 5385293"/>
                <a:gd name="connsiteY20" fmla="*/ 3699913 h 3727114"/>
                <a:gd name="connsiteX21" fmla="*/ 0 w 5385293"/>
                <a:gd name="connsiteY21" fmla="*/ 601647 h 3727114"/>
                <a:gd name="connsiteX22" fmla="*/ 22004 w 5385293"/>
                <a:gd name="connsiteY22" fmla="*/ 3700609 h 3727114"/>
                <a:gd name="connsiteX0" fmla="*/ 0 w 5363289"/>
                <a:gd name="connsiteY0" fmla="*/ 3700609 h 3727114"/>
                <a:gd name="connsiteX1" fmla="*/ 5360261 w 5363289"/>
                <a:gd name="connsiteY1" fmla="*/ 3727114 h 3727114"/>
                <a:gd name="connsiteX2" fmla="*/ 5363289 w 5363289"/>
                <a:gd name="connsiteY2" fmla="*/ 1 h 3727114"/>
                <a:gd name="connsiteX3" fmla="*/ 5085384 w 5363289"/>
                <a:gd name="connsiteY3" fmla="*/ 0 h 3727114"/>
                <a:gd name="connsiteX4" fmla="*/ 4807477 w 5363289"/>
                <a:gd name="connsiteY4" fmla="*/ 17930 h 3727114"/>
                <a:gd name="connsiteX5" fmla="*/ 4520606 w 5363289"/>
                <a:gd name="connsiteY5" fmla="*/ 215154 h 3727114"/>
                <a:gd name="connsiteX6" fmla="*/ 4278559 w 5363289"/>
                <a:gd name="connsiteY6" fmla="*/ 439271 h 3727114"/>
                <a:gd name="connsiteX7" fmla="*/ 4081336 w 5363289"/>
                <a:gd name="connsiteY7" fmla="*/ 618565 h 3727114"/>
                <a:gd name="connsiteX8" fmla="*/ 3994674 w 5363289"/>
                <a:gd name="connsiteY8" fmla="*/ 824753 h 3727114"/>
                <a:gd name="connsiteX9" fmla="*/ 3946865 w 5363289"/>
                <a:gd name="connsiteY9" fmla="*/ 959224 h 3727114"/>
                <a:gd name="connsiteX10" fmla="*/ 3845689 w 5363289"/>
                <a:gd name="connsiteY10" fmla="*/ 1108210 h 3727114"/>
                <a:gd name="connsiteX11" fmla="*/ 3713784 w 5363289"/>
                <a:gd name="connsiteY11" fmla="*/ 1416424 h 3727114"/>
                <a:gd name="connsiteX12" fmla="*/ 3489666 w 5363289"/>
                <a:gd name="connsiteY12" fmla="*/ 1819836 h 3727114"/>
                <a:gd name="connsiteX13" fmla="*/ 3408983 w 5363289"/>
                <a:gd name="connsiteY13" fmla="*/ 1990165 h 3727114"/>
                <a:gd name="connsiteX14" fmla="*/ 3256583 w 5363289"/>
                <a:gd name="connsiteY14" fmla="*/ 2232212 h 3727114"/>
                <a:gd name="connsiteX15" fmla="*/ 3104183 w 5363289"/>
                <a:gd name="connsiteY15" fmla="*/ 2483225 h 3727114"/>
                <a:gd name="connsiteX16" fmla="*/ 2889031 w 5363289"/>
                <a:gd name="connsiteY16" fmla="*/ 2761130 h 3727114"/>
                <a:gd name="connsiteX17" fmla="*/ 2638019 w 5363289"/>
                <a:gd name="connsiteY17" fmla="*/ 2895600 h 3727114"/>
                <a:gd name="connsiteX18" fmla="*/ 2400015 w 5363289"/>
                <a:gd name="connsiteY18" fmla="*/ 3222592 h 3727114"/>
                <a:gd name="connsiteX19" fmla="*/ 2087775 w 5363289"/>
                <a:gd name="connsiteY19" fmla="*/ 3439108 h 3727114"/>
                <a:gd name="connsiteX20" fmla="*/ 1578513 w 5363289"/>
                <a:gd name="connsiteY20" fmla="*/ 3699913 h 3727114"/>
                <a:gd name="connsiteX21" fmla="*/ 0 w 5363289"/>
                <a:gd name="connsiteY21" fmla="*/ 3700609 h 3727114"/>
                <a:gd name="connsiteX0" fmla="*/ 0 w 3784776"/>
                <a:gd name="connsiteY0" fmla="*/ 3699913 h 3727114"/>
                <a:gd name="connsiteX1" fmla="*/ 3781748 w 3784776"/>
                <a:gd name="connsiteY1" fmla="*/ 3727114 h 3727114"/>
                <a:gd name="connsiteX2" fmla="*/ 3784776 w 3784776"/>
                <a:gd name="connsiteY2" fmla="*/ 1 h 3727114"/>
                <a:gd name="connsiteX3" fmla="*/ 3506871 w 3784776"/>
                <a:gd name="connsiteY3" fmla="*/ 0 h 3727114"/>
                <a:gd name="connsiteX4" fmla="*/ 3228964 w 3784776"/>
                <a:gd name="connsiteY4" fmla="*/ 17930 h 3727114"/>
                <a:gd name="connsiteX5" fmla="*/ 2942093 w 3784776"/>
                <a:gd name="connsiteY5" fmla="*/ 215154 h 3727114"/>
                <a:gd name="connsiteX6" fmla="*/ 2700046 w 3784776"/>
                <a:gd name="connsiteY6" fmla="*/ 439271 h 3727114"/>
                <a:gd name="connsiteX7" fmla="*/ 2502823 w 3784776"/>
                <a:gd name="connsiteY7" fmla="*/ 618565 h 3727114"/>
                <a:gd name="connsiteX8" fmla="*/ 2416161 w 3784776"/>
                <a:gd name="connsiteY8" fmla="*/ 824753 h 3727114"/>
                <a:gd name="connsiteX9" fmla="*/ 2368352 w 3784776"/>
                <a:gd name="connsiteY9" fmla="*/ 959224 h 3727114"/>
                <a:gd name="connsiteX10" fmla="*/ 2267176 w 3784776"/>
                <a:gd name="connsiteY10" fmla="*/ 1108210 h 3727114"/>
                <a:gd name="connsiteX11" fmla="*/ 2135271 w 3784776"/>
                <a:gd name="connsiteY11" fmla="*/ 1416424 h 3727114"/>
                <a:gd name="connsiteX12" fmla="*/ 1911153 w 3784776"/>
                <a:gd name="connsiteY12" fmla="*/ 1819836 h 3727114"/>
                <a:gd name="connsiteX13" fmla="*/ 1830470 w 3784776"/>
                <a:gd name="connsiteY13" fmla="*/ 1990165 h 3727114"/>
                <a:gd name="connsiteX14" fmla="*/ 1678070 w 3784776"/>
                <a:gd name="connsiteY14" fmla="*/ 2232212 h 3727114"/>
                <a:gd name="connsiteX15" fmla="*/ 1525670 w 3784776"/>
                <a:gd name="connsiteY15" fmla="*/ 2483225 h 3727114"/>
                <a:gd name="connsiteX16" fmla="*/ 1310518 w 3784776"/>
                <a:gd name="connsiteY16" fmla="*/ 2761130 h 3727114"/>
                <a:gd name="connsiteX17" fmla="*/ 1059506 w 3784776"/>
                <a:gd name="connsiteY17" fmla="*/ 2895600 h 3727114"/>
                <a:gd name="connsiteX18" fmla="*/ 821502 w 3784776"/>
                <a:gd name="connsiteY18" fmla="*/ 3222592 h 3727114"/>
                <a:gd name="connsiteX19" fmla="*/ 509262 w 3784776"/>
                <a:gd name="connsiteY19" fmla="*/ 3439108 h 3727114"/>
                <a:gd name="connsiteX20" fmla="*/ 0 w 3784776"/>
                <a:gd name="connsiteY20" fmla="*/ 3699913 h 3727114"/>
                <a:gd name="connsiteX0" fmla="*/ 0 w 3792277"/>
                <a:gd name="connsiteY0" fmla="*/ 3712852 h 3727114"/>
                <a:gd name="connsiteX1" fmla="*/ 3789249 w 3792277"/>
                <a:gd name="connsiteY1" fmla="*/ 3727114 h 3727114"/>
                <a:gd name="connsiteX2" fmla="*/ 3792277 w 3792277"/>
                <a:gd name="connsiteY2" fmla="*/ 1 h 3727114"/>
                <a:gd name="connsiteX3" fmla="*/ 3514372 w 3792277"/>
                <a:gd name="connsiteY3" fmla="*/ 0 h 3727114"/>
                <a:gd name="connsiteX4" fmla="*/ 3236465 w 3792277"/>
                <a:gd name="connsiteY4" fmla="*/ 17930 h 3727114"/>
                <a:gd name="connsiteX5" fmla="*/ 2949594 w 3792277"/>
                <a:gd name="connsiteY5" fmla="*/ 215154 h 3727114"/>
                <a:gd name="connsiteX6" fmla="*/ 2707547 w 3792277"/>
                <a:gd name="connsiteY6" fmla="*/ 439271 h 3727114"/>
                <a:gd name="connsiteX7" fmla="*/ 2510324 w 3792277"/>
                <a:gd name="connsiteY7" fmla="*/ 618565 h 3727114"/>
                <a:gd name="connsiteX8" fmla="*/ 2423662 w 3792277"/>
                <a:gd name="connsiteY8" fmla="*/ 824753 h 3727114"/>
                <a:gd name="connsiteX9" fmla="*/ 2375853 w 3792277"/>
                <a:gd name="connsiteY9" fmla="*/ 959224 h 3727114"/>
                <a:gd name="connsiteX10" fmla="*/ 2274677 w 3792277"/>
                <a:gd name="connsiteY10" fmla="*/ 1108210 h 3727114"/>
                <a:gd name="connsiteX11" fmla="*/ 2142772 w 3792277"/>
                <a:gd name="connsiteY11" fmla="*/ 1416424 h 3727114"/>
                <a:gd name="connsiteX12" fmla="*/ 1918654 w 3792277"/>
                <a:gd name="connsiteY12" fmla="*/ 1819836 h 3727114"/>
                <a:gd name="connsiteX13" fmla="*/ 1837971 w 3792277"/>
                <a:gd name="connsiteY13" fmla="*/ 1990165 h 3727114"/>
                <a:gd name="connsiteX14" fmla="*/ 1685571 w 3792277"/>
                <a:gd name="connsiteY14" fmla="*/ 2232212 h 3727114"/>
                <a:gd name="connsiteX15" fmla="*/ 1533171 w 3792277"/>
                <a:gd name="connsiteY15" fmla="*/ 2483225 h 3727114"/>
                <a:gd name="connsiteX16" fmla="*/ 1318019 w 3792277"/>
                <a:gd name="connsiteY16" fmla="*/ 2761130 h 3727114"/>
                <a:gd name="connsiteX17" fmla="*/ 1067007 w 3792277"/>
                <a:gd name="connsiteY17" fmla="*/ 2895600 h 3727114"/>
                <a:gd name="connsiteX18" fmla="*/ 829003 w 3792277"/>
                <a:gd name="connsiteY18" fmla="*/ 3222592 h 3727114"/>
                <a:gd name="connsiteX19" fmla="*/ 516763 w 3792277"/>
                <a:gd name="connsiteY19" fmla="*/ 3439108 h 3727114"/>
                <a:gd name="connsiteX20" fmla="*/ 0 w 3792277"/>
                <a:gd name="connsiteY20" fmla="*/ 3712852 h 37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92277" h="3727114">
                  <a:moveTo>
                    <a:pt x="0" y="3712852"/>
                  </a:moveTo>
                  <a:lnTo>
                    <a:pt x="3789249" y="3727114"/>
                  </a:lnTo>
                  <a:cubicBezTo>
                    <a:pt x="3790258" y="2484743"/>
                    <a:pt x="3791268" y="1242372"/>
                    <a:pt x="3792277" y="1"/>
                  </a:cubicBezTo>
                  <a:lnTo>
                    <a:pt x="3514372" y="0"/>
                  </a:lnTo>
                  <a:lnTo>
                    <a:pt x="3236465" y="17930"/>
                  </a:lnTo>
                  <a:lnTo>
                    <a:pt x="2949594" y="215154"/>
                  </a:lnTo>
                  <a:lnTo>
                    <a:pt x="2707547" y="439271"/>
                  </a:lnTo>
                  <a:lnTo>
                    <a:pt x="2510324" y="618565"/>
                  </a:lnTo>
                  <a:lnTo>
                    <a:pt x="2423662" y="824753"/>
                  </a:lnTo>
                  <a:lnTo>
                    <a:pt x="2375853" y="959224"/>
                  </a:lnTo>
                  <a:lnTo>
                    <a:pt x="2274677" y="1108210"/>
                  </a:lnTo>
                  <a:lnTo>
                    <a:pt x="2142772" y="1416424"/>
                  </a:lnTo>
                  <a:lnTo>
                    <a:pt x="1918654" y="1819836"/>
                  </a:lnTo>
                  <a:lnTo>
                    <a:pt x="1837971" y="1990165"/>
                  </a:lnTo>
                  <a:lnTo>
                    <a:pt x="1685571" y="2232212"/>
                  </a:lnTo>
                  <a:lnTo>
                    <a:pt x="1533171" y="2483225"/>
                  </a:lnTo>
                  <a:lnTo>
                    <a:pt x="1318019" y="2761130"/>
                  </a:lnTo>
                  <a:lnTo>
                    <a:pt x="1067007" y="2895600"/>
                  </a:lnTo>
                  <a:lnTo>
                    <a:pt x="829003" y="3222592"/>
                  </a:lnTo>
                  <a:lnTo>
                    <a:pt x="516763" y="3439108"/>
                  </a:lnTo>
                  <a:lnTo>
                    <a:pt x="0" y="3712852"/>
                  </a:lnTo>
                  <a:close/>
                </a:path>
              </a:pathLst>
            </a:cu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4">
              <a:extLst>
                <a:ext uri="{FF2B5EF4-FFF2-40B4-BE49-F238E27FC236}">
                  <a16:creationId xmlns:a16="http://schemas.microsoft.com/office/drawing/2014/main" id="{0936F14A-B5F9-4AA2-A1D1-1E95A54F2153}"/>
                </a:ext>
              </a:extLst>
            </p:cNvPr>
            <p:cNvSpPr/>
            <p:nvPr/>
          </p:nvSpPr>
          <p:spPr>
            <a:xfrm>
              <a:off x="11052713" y="1942036"/>
              <a:ext cx="794424" cy="346436"/>
            </a:xfrm>
            <a:custGeom>
              <a:avLst/>
              <a:gdLst>
                <a:gd name="connsiteX0" fmla="*/ 0 w 1498862"/>
                <a:gd name="connsiteY0" fmla="*/ 0 h 421849"/>
                <a:gd name="connsiteX1" fmla="*/ 1498862 w 1498862"/>
                <a:gd name="connsiteY1" fmla="*/ 0 h 421849"/>
                <a:gd name="connsiteX2" fmla="*/ 1498862 w 1498862"/>
                <a:gd name="connsiteY2" fmla="*/ 421849 h 421849"/>
                <a:gd name="connsiteX3" fmla="*/ 0 w 1498862"/>
                <a:gd name="connsiteY3" fmla="*/ 421849 h 421849"/>
                <a:gd name="connsiteX4" fmla="*/ 0 w 1498862"/>
                <a:gd name="connsiteY4" fmla="*/ 0 h 421849"/>
                <a:gd name="connsiteX0" fmla="*/ 0 w 1498862"/>
                <a:gd name="connsiteY0" fmla="*/ 0 h 421849"/>
                <a:gd name="connsiteX1" fmla="*/ 1498862 w 1498862"/>
                <a:gd name="connsiteY1" fmla="*/ 0 h 421849"/>
                <a:gd name="connsiteX2" fmla="*/ 1498862 w 1498862"/>
                <a:gd name="connsiteY2" fmla="*/ 421849 h 421849"/>
                <a:gd name="connsiteX3" fmla="*/ 1053446 w 1498862"/>
                <a:gd name="connsiteY3" fmla="*/ 421849 h 421849"/>
                <a:gd name="connsiteX4" fmla="*/ 0 w 1498862"/>
                <a:gd name="connsiteY4" fmla="*/ 421849 h 421849"/>
                <a:gd name="connsiteX5" fmla="*/ 0 w 1498862"/>
                <a:gd name="connsiteY5" fmla="*/ 0 h 421849"/>
                <a:gd name="connsiteX0" fmla="*/ 0 w 1498862"/>
                <a:gd name="connsiteY0" fmla="*/ 0 h 421849"/>
                <a:gd name="connsiteX1" fmla="*/ 1498862 w 1498862"/>
                <a:gd name="connsiteY1" fmla="*/ 0 h 421849"/>
                <a:gd name="connsiteX2" fmla="*/ 1498862 w 1498862"/>
                <a:gd name="connsiteY2" fmla="*/ 421849 h 421849"/>
                <a:gd name="connsiteX3" fmla="*/ 1053446 w 1498862"/>
                <a:gd name="connsiteY3" fmla="*/ 421849 h 421849"/>
                <a:gd name="connsiteX4" fmla="*/ 0 w 1498862"/>
                <a:gd name="connsiteY4" fmla="*/ 421849 h 421849"/>
                <a:gd name="connsiteX5" fmla="*/ 0 w 1498862"/>
                <a:gd name="connsiteY5" fmla="*/ 0 h 421849"/>
                <a:gd name="connsiteX0" fmla="*/ 0 w 1498862"/>
                <a:gd name="connsiteY0" fmla="*/ 0 h 421849"/>
                <a:gd name="connsiteX1" fmla="*/ 1498862 w 1498862"/>
                <a:gd name="connsiteY1" fmla="*/ 0 h 421849"/>
                <a:gd name="connsiteX2" fmla="*/ 1498862 w 1498862"/>
                <a:gd name="connsiteY2" fmla="*/ 421849 h 421849"/>
                <a:gd name="connsiteX3" fmla="*/ 1053446 w 1498862"/>
                <a:gd name="connsiteY3" fmla="*/ 421849 h 421849"/>
                <a:gd name="connsiteX4" fmla="*/ 591532 w 1498862"/>
                <a:gd name="connsiteY4" fmla="*/ 419492 h 421849"/>
                <a:gd name="connsiteX5" fmla="*/ 0 w 1498862"/>
                <a:gd name="connsiteY5" fmla="*/ 421849 h 421849"/>
                <a:gd name="connsiteX6" fmla="*/ 0 w 1498862"/>
                <a:gd name="connsiteY6" fmla="*/ 0 h 421849"/>
                <a:gd name="connsiteX0" fmla="*/ 0 w 1498862"/>
                <a:gd name="connsiteY0" fmla="*/ 0 h 443059"/>
                <a:gd name="connsiteX1" fmla="*/ 1498862 w 1498862"/>
                <a:gd name="connsiteY1" fmla="*/ 0 h 443059"/>
                <a:gd name="connsiteX2" fmla="*/ 1498862 w 1498862"/>
                <a:gd name="connsiteY2" fmla="*/ 421849 h 443059"/>
                <a:gd name="connsiteX3" fmla="*/ 1053446 w 1498862"/>
                <a:gd name="connsiteY3" fmla="*/ 421849 h 443059"/>
                <a:gd name="connsiteX4" fmla="*/ 586818 w 1498862"/>
                <a:gd name="connsiteY4" fmla="*/ 443059 h 443059"/>
                <a:gd name="connsiteX5" fmla="*/ 0 w 1498862"/>
                <a:gd name="connsiteY5" fmla="*/ 421849 h 443059"/>
                <a:gd name="connsiteX6" fmla="*/ 0 w 1498862"/>
                <a:gd name="connsiteY6" fmla="*/ 0 h 443059"/>
                <a:gd name="connsiteX0" fmla="*/ 0 w 1498862"/>
                <a:gd name="connsiteY0" fmla="*/ 0 h 659876"/>
                <a:gd name="connsiteX1" fmla="*/ 1498862 w 1498862"/>
                <a:gd name="connsiteY1" fmla="*/ 0 h 659876"/>
                <a:gd name="connsiteX2" fmla="*/ 1498862 w 1498862"/>
                <a:gd name="connsiteY2" fmla="*/ 421849 h 659876"/>
                <a:gd name="connsiteX3" fmla="*/ 1053446 w 1498862"/>
                <a:gd name="connsiteY3" fmla="*/ 421849 h 659876"/>
                <a:gd name="connsiteX4" fmla="*/ 586818 w 1498862"/>
                <a:gd name="connsiteY4" fmla="*/ 443059 h 659876"/>
                <a:gd name="connsiteX5" fmla="*/ 94268 w 1498862"/>
                <a:gd name="connsiteY5" fmla="*/ 659876 h 659876"/>
                <a:gd name="connsiteX6" fmla="*/ 0 w 1498862"/>
                <a:gd name="connsiteY6" fmla="*/ 0 h 659876"/>
                <a:gd name="connsiteX0" fmla="*/ 440703 w 1404594"/>
                <a:gd name="connsiteY0" fmla="*/ 393569 h 659876"/>
                <a:gd name="connsiteX1" fmla="*/ 1404594 w 1404594"/>
                <a:gd name="connsiteY1" fmla="*/ 0 h 659876"/>
                <a:gd name="connsiteX2" fmla="*/ 1404594 w 1404594"/>
                <a:gd name="connsiteY2" fmla="*/ 421849 h 659876"/>
                <a:gd name="connsiteX3" fmla="*/ 959178 w 1404594"/>
                <a:gd name="connsiteY3" fmla="*/ 421849 h 659876"/>
                <a:gd name="connsiteX4" fmla="*/ 492550 w 1404594"/>
                <a:gd name="connsiteY4" fmla="*/ 443059 h 659876"/>
                <a:gd name="connsiteX5" fmla="*/ 0 w 1404594"/>
                <a:gd name="connsiteY5" fmla="*/ 659876 h 659876"/>
                <a:gd name="connsiteX6" fmla="*/ 440703 w 1404594"/>
                <a:gd name="connsiteY6" fmla="*/ 393569 h 659876"/>
                <a:gd name="connsiteX0" fmla="*/ 440703 w 1404594"/>
                <a:gd name="connsiteY0" fmla="*/ 393569 h 659876"/>
                <a:gd name="connsiteX1" fmla="*/ 643380 w 1404594"/>
                <a:gd name="connsiteY1" fmla="*/ 311083 h 659876"/>
                <a:gd name="connsiteX2" fmla="*/ 1404594 w 1404594"/>
                <a:gd name="connsiteY2" fmla="*/ 0 h 659876"/>
                <a:gd name="connsiteX3" fmla="*/ 1404594 w 1404594"/>
                <a:gd name="connsiteY3" fmla="*/ 421849 h 659876"/>
                <a:gd name="connsiteX4" fmla="*/ 959178 w 1404594"/>
                <a:gd name="connsiteY4" fmla="*/ 421849 h 659876"/>
                <a:gd name="connsiteX5" fmla="*/ 492550 w 1404594"/>
                <a:gd name="connsiteY5" fmla="*/ 443059 h 659876"/>
                <a:gd name="connsiteX6" fmla="*/ 0 w 1404594"/>
                <a:gd name="connsiteY6" fmla="*/ 659876 h 659876"/>
                <a:gd name="connsiteX7" fmla="*/ 440703 w 1404594"/>
                <a:gd name="connsiteY7" fmla="*/ 393569 h 659876"/>
                <a:gd name="connsiteX0" fmla="*/ 440703 w 1404594"/>
                <a:gd name="connsiteY0" fmla="*/ 393569 h 659876"/>
                <a:gd name="connsiteX1" fmla="*/ 674017 w 1404594"/>
                <a:gd name="connsiteY1" fmla="*/ 329936 h 659876"/>
                <a:gd name="connsiteX2" fmla="*/ 1404594 w 1404594"/>
                <a:gd name="connsiteY2" fmla="*/ 0 h 659876"/>
                <a:gd name="connsiteX3" fmla="*/ 1404594 w 1404594"/>
                <a:gd name="connsiteY3" fmla="*/ 421849 h 659876"/>
                <a:gd name="connsiteX4" fmla="*/ 959178 w 1404594"/>
                <a:gd name="connsiteY4" fmla="*/ 421849 h 659876"/>
                <a:gd name="connsiteX5" fmla="*/ 492550 w 1404594"/>
                <a:gd name="connsiteY5" fmla="*/ 443059 h 659876"/>
                <a:gd name="connsiteX6" fmla="*/ 0 w 1404594"/>
                <a:gd name="connsiteY6" fmla="*/ 659876 h 659876"/>
                <a:gd name="connsiteX7" fmla="*/ 440703 w 1404594"/>
                <a:gd name="connsiteY7" fmla="*/ 393569 h 659876"/>
                <a:gd name="connsiteX0" fmla="*/ 440703 w 1404594"/>
                <a:gd name="connsiteY0" fmla="*/ 393569 h 659876"/>
                <a:gd name="connsiteX1" fmla="*/ 674017 w 1404594"/>
                <a:gd name="connsiteY1" fmla="*/ 329936 h 659876"/>
                <a:gd name="connsiteX2" fmla="*/ 952107 w 1404594"/>
                <a:gd name="connsiteY2" fmla="*/ 205032 h 659876"/>
                <a:gd name="connsiteX3" fmla="*/ 1404594 w 1404594"/>
                <a:gd name="connsiteY3" fmla="*/ 0 h 659876"/>
                <a:gd name="connsiteX4" fmla="*/ 1404594 w 1404594"/>
                <a:gd name="connsiteY4" fmla="*/ 421849 h 659876"/>
                <a:gd name="connsiteX5" fmla="*/ 959178 w 1404594"/>
                <a:gd name="connsiteY5" fmla="*/ 421849 h 659876"/>
                <a:gd name="connsiteX6" fmla="*/ 492550 w 1404594"/>
                <a:gd name="connsiteY6" fmla="*/ 443059 h 659876"/>
                <a:gd name="connsiteX7" fmla="*/ 0 w 1404594"/>
                <a:gd name="connsiteY7" fmla="*/ 659876 h 659876"/>
                <a:gd name="connsiteX8" fmla="*/ 440703 w 1404594"/>
                <a:gd name="connsiteY8"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404594 w 1404594"/>
                <a:gd name="connsiteY3" fmla="*/ 0 h 659876"/>
                <a:gd name="connsiteX4" fmla="*/ 1404594 w 1404594"/>
                <a:gd name="connsiteY4" fmla="*/ 421849 h 659876"/>
                <a:gd name="connsiteX5" fmla="*/ 959178 w 1404594"/>
                <a:gd name="connsiteY5" fmla="*/ 421849 h 659876"/>
                <a:gd name="connsiteX6" fmla="*/ 492550 w 1404594"/>
                <a:gd name="connsiteY6" fmla="*/ 443059 h 659876"/>
                <a:gd name="connsiteX7" fmla="*/ 0 w 1404594"/>
                <a:gd name="connsiteY7" fmla="*/ 659876 h 659876"/>
                <a:gd name="connsiteX8" fmla="*/ 440703 w 1404594"/>
                <a:gd name="connsiteY8"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69943 w 1404594"/>
                <a:gd name="connsiteY3" fmla="*/ 143757 h 659876"/>
                <a:gd name="connsiteX4" fmla="*/ 1404594 w 1404594"/>
                <a:gd name="connsiteY4" fmla="*/ 0 h 659876"/>
                <a:gd name="connsiteX5" fmla="*/ 1404594 w 1404594"/>
                <a:gd name="connsiteY5" fmla="*/ 421849 h 659876"/>
                <a:gd name="connsiteX6" fmla="*/ 959178 w 1404594"/>
                <a:gd name="connsiteY6" fmla="*/ 421849 h 659876"/>
                <a:gd name="connsiteX7" fmla="*/ 492550 w 1404594"/>
                <a:gd name="connsiteY7" fmla="*/ 443059 h 659876"/>
                <a:gd name="connsiteX8" fmla="*/ 0 w 1404594"/>
                <a:gd name="connsiteY8" fmla="*/ 659876 h 659876"/>
                <a:gd name="connsiteX9" fmla="*/ 440703 w 1404594"/>
                <a:gd name="connsiteY9"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36949 w 1404594"/>
                <a:gd name="connsiteY3" fmla="*/ 174394 h 659876"/>
                <a:gd name="connsiteX4" fmla="*/ 1404594 w 1404594"/>
                <a:gd name="connsiteY4" fmla="*/ 0 h 659876"/>
                <a:gd name="connsiteX5" fmla="*/ 1404594 w 1404594"/>
                <a:gd name="connsiteY5" fmla="*/ 421849 h 659876"/>
                <a:gd name="connsiteX6" fmla="*/ 959178 w 1404594"/>
                <a:gd name="connsiteY6" fmla="*/ 421849 h 659876"/>
                <a:gd name="connsiteX7" fmla="*/ 492550 w 1404594"/>
                <a:gd name="connsiteY7" fmla="*/ 443059 h 659876"/>
                <a:gd name="connsiteX8" fmla="*/ 0 w 1404594"/>
                <a:gd name="connsiteY8" fmla="*/ 659876 h 659876"/>
                <a:gd name="connsiteX9" fmla="*/ 440703 w 1404594"/>
                <a:gd name="connsiteY9"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36949 w 1404594"/>
                <a:gd name="connsiteY3" fmla="*/ 174394 h 659876"/>
                <a:gd name="connsiteX4" fmla="*/ 1223128 w 1404594"/>
                <a:gd name="connsiteY4" fmla="*/ 89553 h 659876"/>
                <a:gd name="connsiteX5" fmla="*/ 1404594 w 1404594"/>
                <a:gd name="connsiteY5" fmla="*/ 0 h 659876"/>
                <a:gd name="connsiteX6" fmla="*/ 1404594 w 1404594"/>
                <a:gd name="connsiteY6" fmla="*/ 421849 h 659876"/>
                <a:gd name="connsiteX7" fmla="*/ 959178 w 1404594"/>
                <a:gd name="connsiteY7" fmla="*/ 421849 h 659876"/>
                <a:gd name="connsiteX8" fmla="*/ 492550 w 1404594"/>
                <a:gd name="connsiteY8" fmla="*/ 443059 h 659876"/>
                <a:gd name="connsiteX9" fmla="*/ 0 w 1404594"/>
                <a:gd name="connsiteY9" fmla="*/ 659876 h 659876"/>
                <a:gd name="connsiteX10" fmla="*/ 440703 w 1404594"/>
                <a:gd name="connsiteY10" fmla="*/ 393569 h 659876"/>
                <a:gd name="connsiteX0" fmla="*/ 440703 w 1404594"/>
                <a:gd name="connsiteY0" fmla="*/ 393569 h 659876"/>
                <a:gd name="connsiteX1" fmla="*/ 674017 w 1404594"/>
                <a:gd name="connsiteY1" fmla="*/ 329936 h 659876"/>
                <a:gd name="connsiteX2" fmla="*/ 836629 w 1404594"/>
                <a:gd name="connsiteY2" fmla="*/ 238026 h 659876"/>
                <a:gd name="connsiteX3" fmla="*/ 1036949 w 1404594"/>
                <a:gd name="connsiteY3" fmla="*/ 174394 h 659876"/>
                <a:gd name="connsiteX4" fmla="*/ 1220772 w 1404594"/>
                <a:gd name="connsiteY4" fmla="*/ 75413 h 659876"/>
                <a:gd name="connsiteX5" fmla="*/ 1404594 w 1404594"/>
                <a:gd name="connsiteY5" fmla="*/ 0 h 659876"/>
                <a:gd name="connsiteX6" fmla="*/ 1404594 w 1404594"/>
                <a:gd name="connsiteY6" fmla="*/ 421849 h 659876"/>
                <a:gd name="connsiteX7" fmla="*/ 959178 w 1404594"/>
                <a:gd name="connsiteY7" fmla="*/ 421849 h 659876"/>
                <a:gd name="connsiteX8" fmla="*/ 492550 w 1404594"/>
                <a:gd name="connsiteY8" fmla="*/ 443059 h 659876"/>
                <a:gd name="connsiteX9" fmla="*/ 0 w 1404594"/>
                <a:gd name="connsiteY9" fmla="*/ 659876 h 659876"/>
                <a:gd name="connsiteX10" fmla="*/ 440703 w 1404594"/>
                <a:gd name="connsiteY10" fmla="*/ 393569 h 659876"/>
                <a:gd name="connsiteX0" fmla="*/ 440703 w 1404594"/>
                <a:gd name="connsiteY0" fmla="*/ 318156 h 584463"/>
                <a:gd name="connsiteX1" fmla="*/ 674017 w 1404594"/>
                <a:gd name="connsiteY1" fmla="*/ 254523 h 584463"/>
                <a:gd name="connsiteX2" fmla="*/ 836629 w 1404594"/>
                <a:gd name="connsiteY2" fmla="*/ 162613 h 584463"/>
                <a:gd name="connsiteX3" fmla="*/ 1036949 w 1404594"/>
                <a:gd name="connsiteY3" fmla="*/ 98981 h 584463"/>
                <a:gd name="connsiteX4" fmla="*/ 1220772 w 1404594"/>
                <a:gd name="connsiteY4" fmla="*/ 0 h 584463"/>
                <a:gd name="connsiteX5" fmla="*/ 1402237 w 1404594"/>
                <a:gd name="connsiteY5" fmla="*/ 80129 h 584463"/>
                <a:gd name="connsiteX6" fmla="*/ 1404594 w 1404594"/>
                <a:gd name="connsiteY6" fmla="*/ 346436 h 584463"/>
                <a:gd name="connsiteX7" fmla="*/ 959178 w 1404594"/>
                <a:gd name="connsiteY7" fmla="*/ 346436 h 584463"/>
                <a:gd name="connsiteX8" fmla="*/ 492550 w 1404594"/>
                <a:gd name="connsiteY8" fmla="*/ 367646 h 584463"/>
                <a:gd name="connsiteX9" fmla="*/ 0 w 1404594"/>
                <a:gd name="connsiteY9" fmla="*/ 584463 h 584463"/>
                <a:gd name="connsiteX10" fmla="*/ 440703 w 1404594"/>
                <a:gd name="connsiteY10" fmla="*/ 318156 h 584463"/>
                <a:gd name="connsiteX0" fmla="*/ 296524 w 1260415"/>
                <a:gd name="connsiteY0" fmla="*/ 318156 h 493402"/>
                <a:gd name="connsiteX1" fmla="*/ 529838 w 1260415"/>
                <a:gd name="connsiteY1" fmla="*/ 254523 h 493402"/>
                <a:gd name="connsiteX2" fmla="*/ 692450 w 1260415"/>
                <a:gd name="connsiteY2" fmla="*/ 162613 h 493402"/>
                <a:gd name="connsiteX3" fmla="*/ 892770 w 1260415"/>
                <a:gd name="connsiteY3" fmla="*/ 98981 h 493402"/>
                <a:gd name="connsiteX4" fmla="*/ 1076593 w 1260415"/>
                <a:gd name="connsiteY4" fmla="*/ 0 h 493402"/>
                <a:gd name="connsiteX5" fmla="*/ 1258058 w 1260415"/>
                <a:gd name="connsiteY5" fmla="*/ 80129 h 493402"/>
                <a:gd name="connsiteX6" fmla="*/ 1260415 w 1260415"/>
                <a:gd name="connsiteY6" fmla="*/ 346436 h 493402"/>
                <a:gd name="connsiteX7" fmla="*/ 814999 w 1260415"/>
                <a:gd name="connsiteY7" fmla="*/ 346436 h 493402"/>
                <a:gd name="connsiteX8" fmla="*/ 348371 w 1260415"/>
                <a:gd name="connsiteY8" fmla="*/ 367646 h 493402"/>
                <a:gd name="connsiteX9" fmla="*/ 0 w 1260415"/>
                <a:gd name="connsiteY9" fmla="*/ 493402 h 493402"/>
                <a:gd name="connsiteX10" fmla="*/ 296524 w 1260415"/>
                <a:gd name="connsiteY10" fmla="*/ 318156 h 493402"/>
                <a:gd name="connsiteX0" fmla="*/ 118197 w 1082088"/>
                <a:gd name="connsiteY0" fmla="*/ 318156 h 428901"/>
                <a:gd name="connsiteX1" fmla="*/ 351511 w 1082088"/>
                <a:gd name="connsiteY1" fmla="*/ 254523 h 428901"/>
                <a:gd name="connsiteX2" fmla="*/ 514123 w 1082088"/>
                <a:gd name="connsiteY2" fmla="*/ 16261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118197 w 1082088"/>
                <a:gd name="connsiteY10" fmla="*/ 318156 h 428901"/>
                <a:gd name="connsiteX0" fmla="*/ 243405 w 1082088"/>
                <a:gd name="connsiteY0" fmla="*/ 284008 h 428901"/>
                <a:gd name="connsiteX1" fmla="*/ 351511 w 1082088"/>
                <a:gd name="connsiteY1" fmla="*/ 254523 h 428901"/>
                <a:gd name="connsiteX2" fmla="*/ 514123 w 1082088"/>
                <a:gd name="connsiteY2" fmla="*/ 16261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43405 w 1082088"/>
                <a:gd name="connsiteY10" fmla="*/ 284008 h 428901"/>
                <a:gd name="connsiteX0" fmla="*/ 243405 w 1082088"/>
                <a:gd name="connsiteY0" fmla="*/ 284008 h 428901"/>
                <a:gd name="connsiteX1" fmla="*/ 351511 w 1082088"/>
                <a:gd name="connsiteY1" fmla="*/ 254523 h 428901"/>
                <a:gd name="connsiteX2" fmla="*/ 483770 w 1082088"/>
                <a:gd name="connsiteY2" fmla="*/ 13605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43405 w 1082088"/>
                <a:gd name="connsiteY10" fmla="*/ 284008 h 428901"/>
                <a:gd name="connsiteX0" fmla="*/ 228229 w 1082088"/>
                <a:gd name="connsiteY0" fmla="*/ 265037 h 428901"/>
                <a:gd name="connsiteX1" fmla="*/ 351511 w 1082088"/>
                <a:gd name="connsiteY1" fmla="*/ 254523 h 428901"/>
                <a:gd name="connsiteX2" fmla="*/ 483770 w 1082088"/>
                <a:gd name="connsiteY2" fmla="*/ 13605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28229 w 1082088"/>
                <a:gd name="connsiteY10" fmla="*/ 265037 h 428901"/>
                <a:gd name="connsiteX0" fmla="*/ 228229 w 1082088"/>
                <a:gd name="connsiteY0" fmla="*/ 265037 h 428901"/>
                <a:gd name="connsiteX1" fmla="*/ 370482 w 1082088"/>
                <a:gd name="connsiteY1" fmla="*/ 216581 h 428901"/>
                <a:gd name="connsiteX2" fmla="*/ 483770 w 1082088"/>
                <a:gd name="connsiteY2" fmla="*/ 136053 h 428901"/>
                <a:gd name="connsiteX3" fmla="*/ 714443 w 1082088"/>
                <a:gd name="connsiteY3" fmla="*/ 98981 h 428901"/>
                <a:gd name="connsiteX4" fmla="*/ 898266 w 1082088"/>
                <a:gd name="connsiteY4" fmla="*/ 0 h 428901"/>
                <a:gd name="connsiteX5" fmla="*/ 1079731 w 1082088"/>
                <a:gd name="connsiteY5" fmla="*/ 80129 h 428901"/>
                <a:gd name="connsiteX6" fmla="*/ 1082088 w 1082088"/>
                <a:gd name="connsiteY6" fmla="*/ 346436 h 428901"/>
                <a:gd name="connsiteX7" fmla="*/ 636672 w 1082088"/>
                <a:gd name="connsiteY7" fmla="*/ 346436 h 428901"/>
                <a:gd name="connsiteX8" fmla="*/ 170044 w 1082088"/>
                <a:gd name="connsiteY8" fmla="*/ 367646 h 428901"/>
                <a:gd name="connsiteX9" fmla="*/ 0 w 1082088"/>
                <a:gd name="connsiteY9" fmla="*/ 428901 h 428901"/>
                <a:gd name="connsiteX10" fmla="*/ 228229 w 1082088"/>
                <a:gd name="connsiteY10" fmla="*/ 265037 h 428901"/>
                <a:gd name="connsiteX0" fmla="*/ 58185 w 912044"/>
                <a:gd name="connsiteY0" fmla="*/ 265037 h 367646"/>
                <a:gd name="connsiteX1" fmla="*/ 200438 w 912044"/>
                <a:gd name="connsiteY1" fmla="*/ 216581 h 367646"/>
                <a:gd name="connsiteX2" fmla="*/ 313726 w 912044"/>
                <a:gd name="connsiteY2" fmla="*/ 136053 h 367646"/>
                <a:gd name="connsiteX3" fmla="*/ 544399 w 912044"/>
                <a:gd name="connsiteY3" fmla="*/ 98981 h 367646"/>
                <a:gd name="connsiteX4" fmla="*/ 728222 w 912044"/>
                <a:gd name="connsiteY4" fmla="*/ 0 h 367646"/>
                <a:gd name="connsiteX5" fmla="*/ 909687 w 912044"/>
                <a:gd name="connsiteY5" fmla="*/ 80129 h 367646"/>
                <a:gd name="connsiteX6" fmla="*/ 912044 w 912044"/>
                <a:gd name="connsiteY6" fmla="*/ 346436 h 367646"/>
                <a:gd name="connsiteX7" fmla="*/ 466628 w 912044"/>
                <a:gd name="connsiteY7" fmla="*/ 346436 h 367646"/>
                <a:gd name="connsiteX8" fmla="*/ 0 w 912044"/>
                <a:gd name="connsiteY8" fmla="*/ 367646 h 367646"/>
                <a:gd name="connsiteX9" fmla="*/ 58185 w 912044"/>
                <a:gd name="connsiteY9" fmla="*/ 265037 h 367646"/>
                <a:gd name="connsiteX0" fmla="*/ 0 w 912044"/>
                <a:gd name="connsiteY0" fmla="*/ 367646 h 367646"/>
                <a:gd name="connsiteX1" fmla="*/ 200438 w 912044"/>
                <a:gd name="connsiteY1" fmla="*/ 216581 h 367646"/>
                <a:gd name="connsiteX2" fmla="*/ 313726 w 912044"/>
                <a:gd name="connsiteY2" fmla="*/ 136053 h 367646"/>
                <a:gd name="connsiteX3" fmla="*/ 544399 w 912044"/>
                <a:gd name="connsiteY3" fmla="*/ 98981 h 367646"/>
                <a:gd name="connsiteX4" fmla="*/ 728222 w 912044"/>
                <a:gd name="connsiteY4" fmla="*/ 0 h 367646"/>
                <a:gd name="connsiteX5" fmla="*/ 909687 w 912044"/>
                <a:gd name="connsiteY5" fmla="*/ 80129 h 367646"/>
                <a:gd name="connsiteX6" fmla="*/ 912044 w 912044"/>
                <a:gd name="connsiteY6" fmla="*/ 346436 h 367646"/>
                <a:gd name="connsiteX7" fmla="*/ 466628 w 912044"/>
                <a:gd name="connsiteY7" fmla="*/ 346436 h 367646"/>
                <a:gd name="connsiteX8" fmla="*/ 0 w 912044"/>
                <a:gd name="connsiteY8" fmla="*/ 367646 h 367646"/>
                <a:gd name="connsiteX0" fmla="*/ 0 w 843748"/>
                <a:gd name="connsiteY0" fmla="*/ 352469 h 352469"/>
                <a:gd name="connsiteX1" fmla="*/ 132142 w 843748"/>
                <a:gd name="connsiteY1" fmla="*/ 216581 h 352469"/>
                <a:gd name="connsiteX2" fmla="*/ 245430 w 843748"/>
                <a:gd name="connsiteY2" fmla="*/ 136053 h 352469"/>
                <a:gd name="connsiteX3" fmla="*/ 476103 w 843748"/>
                <a:gd name="connsiteY3" fmla="*/ 98981 h 352469"/>
                <a:gd name="connsiteX4" fmla="*/ 659926 w 843748"/>
                <a:gd name="connsiteY4" fmla="*/ 0 h 352469"/>
                <a:gd name="connsiteX5" fmla="*/ 841391 w 843748"/>
                <a:gd name="connsiteY5" fmla="*/ 80129 h 352469"/>
                <a:gd name="connsiteX6" fmla="*/ 843748 w 843748"/>
                <a:gd name="connsiteY6" fmla="*/ 346436 h 352469"/>
                <a:gd name="connsiteX7" fmla="*/ 398332 w 843748"/>
                <a:gd name="connsiteY7" fmla="*/ 346436 h 352469"/>
                <a:gd name="connsiteX8" fmla="*/ 0 w 843748"/>
                <a:gd name="connsiteY8" fmla="*/ 352469 h 352469"/>
                <a:gd name="connsiteX0" fmla="*/ 0 w 843748"/>
                <a:gd name="connsiteY0" fmla="*/ 352469 h 352469"/>
                <a:gd name="connsiteX1" fmla="*/ 245430 w 843748"/>
                <a:gd name="connsiteY1" fmla="*/ 136053 h 352469"/>
                <a:gd name="connsiteX2" fmla="*/ 476103 w 843748"/>
                <a:gd name="connsiteY2" fmla="*/ 98981 h 352469"/>
                <a:gd name="connsiteX3" fmla="*/ 659926 w 843748"/>
                <a:gd name="connsiteY3" fmla="*/ 0 h 352469"/>
                <a:gd name="connsiteX4" fmla="*/ 841391 w 843748"/>
                <a:gd name="connsiteY4" fmla="*/ 80129 h 352469"/>
                <a:gd name="connsiteX5" fmla="*/ 843748 w 843748"/>
                <a:gd name="connsiteY5" fmla="*/ 346436 h 352469"/>
                <a:gd name="connsiteX6" fmla="*/ 398332 w 843748"/>
                <a:gd name="connsiteY6" fmla="*/ 346436 h 352469"/>
                <a:gd name="connsiteX7" fmla="*/ 0 w 843748"/>
                <a:gd name="connsiteY7" fmla="*/ 352469 h 352469"/>
                <a:gd name="connsiteX0" fmla="*/ 0 w 843748"/>
                <a:gd name="connsiteY0" fmla="*/ 352469 h 352469"/>
                <a:gd name="connsiteX1" fmla="*/ 340285 w 843748"/>
                <a:gd name="connsiteY1" fmla="*/ 136053 h 352469"/>
                <a:gd name="connsiteX2" fmla="*/ 476103 w 843748"/>
                <a:gd name="connsiteY2" fmla="*/ 98981 h 352469"/>
                <a:gd name="connsiteX3" fmla="*/ 659926 w 843748"/>
                <a:gd name="connsiteY3" fmla="*/ 0 h 352469"/>
                <a:gd name="connsiteX4" fmla="*/ 841391 w 843748"/>
                <a:gd name="connsiteY4" fmla="*/ 80129 h 352469"/>
                <a:gd name="connsiteX5" fmla="*/ 843748 w 843748"/>
                <a:gd name="connsiteY5" fmla="*/ 346436 h 352469"/>
                <a:gd name="connsiteX6" fmla="*/ 398332 w 843748"/>
                <a:gd name="connsiteY6" fmla="*/ 346436 h 352469"/>
                <a:gd name="connsiteX7" fmla="*/ 0 w 843748"/>
                <a:gd name="connsiteY7" fmla="*/ 352469 h 352469"/>
                <a:gd name="connsiteX0" fmla="*/ 0 w 794424"/>
                <a:gd name="connsiteY0" fmla="*/ 344881 h 346436"/>
                <a:gd name="connsiteX1" fmla="*/ 290961 w 794424"/>
                <a:gd name="connsiteY1" fmla="*/ 136053 h 346436"/>
                <a:gd name="connsiteX2" fmla="*/ 426779 w 794424"/>
                <a:gd name="connsiteY2" fmla="*/ 98981 h 346436"/>
                <a:gd name="connsiteX3" fmla="*/ 610602 w 794424"/>
                <a:gd name="connsiteY3" fmla="*/ 0 h 346436"/>
                <a:gd name="connsiteX4" fmla="*/ 792067 w 794424"/>
                <a:gd name="connsiteY4" fmla="*/ 80129 h 346436"/>
                <a:gd name="connsiteX5" fmla="*/ 794424 w 794424"/>
                <a:gd name="connsiteY5" fmla="*/ 346436 h 346436"/>
                <a:gd name="connsiteX6" fmla="*/ 349008 w 794424"/>
                <a:gd name="connsiteY6" fmla="*/ 346436 h 346436"/>
                <a:gd name="connsiteX7" fmla="*/ 0 w 794424"/>
                <a:gd name="connsiteY7" fmla="*/ 344881 h 34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424" h="346436">
                  <a:moveTo>
                    <a:pt x="0" y="344881"/>
                  </a:moveTo>
                  <a:lnTo>
                    <a:pt x="290961" y="136053"/>
                  </a:lnTo>
                  <a:lnTo>
                    <a:pt x="426779" y="98981"/>
                  </a:lnTo>
                  <a:lnTo>
                    <a:pt x="610602" y="0"/>
                  </a:lnTo>
                  <a:lnTo>
                    <a:pt x="792067" y="80129"/>
                  </a:lnTo>
                  <a:cubicBezTo>
                    <a:pt x="792853" y="168898"/>
                    <a:pt x="793638" y="257667"/>
                    <a:pt x="794424" y="346436"/>
                  </a:cubicBezTo>
                  <a:lnTo>
                    <a:pt x="349008" y="346436"/>
                  </a:lnTo>
                  <a:lnTo>
                    <a:pt x="0" y="344881"/>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FBC6654-5CFF-489A-AD36-8E6A55F4CE2B}"/>
                </a:ext>
              </a:extLst>
            </p:cNvPr>
            <p:cNvSpPr txBox="1"/>
            <p:nvPr/>
          </p:nvSpPr>
          <p:spPr>
            <a:xfrm>
              <a:off x="5650831" y="5277852"/>
              <a:ext cx="3455069" cy="584775"/>
            </a:xfrm>
            <a:prstGeom prst="rect">
              <a:avLst/>
            </a:prstGeom>
            <a:noFill/>
          </p:spPr>
          <p:txBody>
            <a:bodyPr wrap="square" rtlCol="0">
              <a:spAutoFit/>
            </a:bodyPr>
            <a:lstStyle/>
            <a:p>
              <a:r>
                <a:rPr lang="en-US" sz="3200" dirty="0">
                  <a:solidFill>
                    <a:schemeClr val="bg1"/>
                  </a:solidFill>
                </a:rPr>
                <a:t>Seeley Lake Airport</a:t>
              </a:r>
            </a:p>
          </p:txBody>
        </p:sp>
      </p:grpSp>
      <p:sp>
        <p:nvSpPr>
          <p:cNvPr id="6" name="TextBox 5">
            <a:extLst>
              <a:ext uri="{FF2B5EF4-FFF2-40B4-BE49-F238E27FC236}">
                <a16:creationId xmlns:a16="http://schemas.microsoft.com/office/drawing/2014/main" id="{D71D1672-1AD3-46A1-A76C-049E75682BDC}"/>
              </a:ext>
            </a:extLst>
          </p:cNvPr>
          <p:cNvSpPr txBox="1"/>
          <p:nvPr/>
        </p:nvSpPr>
        <p:spPr>
          <a:xfrm>
            <a:off x="7889358" y="3359889"/>
            <a:ext cx="1509824" cy="584775"/>
          </a:xfrm>
          <a:prstGeom prst="rect">
            <a:avLst/>
          </a:prstGeom>
          <a:noFill/>
        </p:spPr>
        <p:txBody>
          <a:bodyPr wrap="square" rtlCol="0">
            <a:spAutoFit/>
          </a:bodyPr>
          <a:lstStyle/>
          <a:p>
            <a:r>
              <a:rPr lang="en-US" sz="3200" i="1" dirty="0"/>
              <a:t>minus</a:t>
            </a:r>
          </a:p>
        </p:txBody>
      </p:sp>
      <p:grpSp>
        <p:nvGrpSpPr>
          <p:cNvPr id="15" name="Group 14">
            <a:extLst>
              <a:ext uri="{FF2B5EF4-FFF2-40B4-BE49-F238E27FC236}">
                <a16:creationId xmlns:a16="http://schemas.microsoft.com/office/drawing/2014/main" id="{E23853B5-E977-4F37-B851-8EF0BD360A4D}"/>
              </a:ext>
            </a:extLst>
          </p:cNvPr>
          <p:cNvGrpSpPr/>
          <p:nvPr/>
        </p:nvGrpSpPr>
        <p:grpSpPr>
          <a:xfrm>
            <a:off x="0" y="721895"/>
            <a:ext cx="5236029" cy="3252901"/>
            <a:chOff x="0" y="0"/>
            <a:chExt cx="5236029" cy="3252901"/>
          </a:xfrm>
        </p:grpSpPr>
        <p:pic>
          <p:nvPicPr>
            <p:cNvPr id="16" name="Picture 15">
              <a:extLst>
                <a:ext uri="{FF2B5EF4-FFF2-40B4-BE49-F238E27FC236}">
                  <a16:creationId xmlns:a16="http://schemas.microsoft.com/office/drawing/2014/main" id="{99C213AE-99DA-46F5-BB4E-2159A932D9BD}"/>
                </a:ext>
              </a:extLst>
            </p:cNvPr>
            <p:cNvPicPr>
              <a:picLocks noChangeAspect="1"/>
            </p:cNvPicPr>
            <p:nvPr/>
          </p:nvPicPr>
          <p:blipFill>
            <a:blip r:embed="rId4"/>
            <a:stretch>
              <a:fillRect/>
            </a:stretch>
          </p:blipFill>
          <p:spPr>
            <a:xfrm>
              <a:off x="0" y="0"/>
              <a:ext cx="5236029" cy="3252901"/>
            </a:xfrm>
            <a:prstGeom prst="rect">
              <a:avLst/>
            </a:prstGeom>
            <a:ln>
              <a:noFill/>
            </a:ln>
          </p:spPr>
        </p:pic>
        <p:sp>
          <p:nvSpPr>
            <p:cNvPr id="17" name="Rectangle 16">
              <a:extLst>
                <a:ext uri="{FF2B5EF4-FFF2-40B4-BE49-F238E27FC236}">
                  <a16:creationId xmlns:a16="http://schemas.microsoft.com/office/drawing/2014/main" id="{444D9465-1657-4456-B5CF-37F3DC5A5E5F}"/>
                </a:ext>
              </a:extLst>
            </p:cNvPr>
            <p:cNvSpPr/>
            <p:nvPr/>
          </p:nvSpPr>
          <p:spPr>
            <a:xfrm>
              <a:off x="1778000" y="2536257"/>
              <a:ext cx="2082800" cy="63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A99CC883-99BD-498D-A6A6-230BC497F7A1}"/>
              </a:ext>
            </a:extLst>
          </p:cNvPr>
          <p:cNvPicPr>
            <a:picLocks noChangeAspect="1"/>
          </p:cNvPicPr>
          <p:nvPr/>
        </p:nvPicPr>
        <p:blipFill rotWithShape="1">
          <a:blip r:embed="rId5"/>
          <a:srcRect b="-1370"/>
          <a:stretch/>
        </p:blipFill>
        <p:spPr>
          <a:xfrm>
            <a:off x="0" y="3530864"/>
            <a:ext cx="5522975" cy="3327136"/>
          </a:xfrm>
          <a:prstGeom prst="rect">
            <a:avLst/>
          </a:prstGeom>
          <a:ln>
            <a:noFill/>
          </a:ln>
        </p:spPr>
      </p:pic>
      <p:sp>
        <p:nvSpPr>
          <p:cNvPr id="19" name="Rectangle 18">
            <a:extLst>
              <a:ext uri="{FF2B5EF4-FFF2-40B4-BE49-F238E27FC236}">
                <a16:creationId xmlns:a16="http://schemas.microsoft.com/office/drawing/2014/main" id="{935AC489-1AEA-4FCE-9F0E-EC3AEC9BC644}"/>
              </a:ext>
            </a:extLst>
          </p:cNvPr>
          <p:cNvSpPr/>
          <p:nvPr/>
        </p:nvSpPr>
        <p:spPr>
          <a:xfrm>
            <a:off x="4924926" y="609600"/>
            <a:ext cx="689811"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C7756EE-0BF1-4FE8-8EE9-00174044CC9C}"/>
              </a:ext>
            </a:extLst>
          </p:cNvPr>
          <p:cNvCxnSpPr>
            <a:cxnSpLocks/>
          </p:cNvCxnSpPr>
          <p:nvPr/>
        </p:nvCxnSpPr>
        <p:spPr>
          <a:xfrm>
            <a:off x="4592053" y="5542547"/>
            <a:ext cx="1110915" cy="0"/>
          </a:xfrm>
          <a:prstGeom prst="straightConnector1">
            <a:avLst/>
          </a:prstGeom>
          <a:ln w="57150">
            <a:no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4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9A0556-74D5-4AF6-B71A-76AA644E7962}"/>
              </a:ext>
            </a:extLst>
          </p:cNvPr>
          <p:cNvGrpSpPr/>
          <p:nvPr/>
        </p:nvGrpSpPr>
        <p:grpSpPr>
          <a:xfrm>
            <a:off x="457666" y="421501"/>
            <a:ext cx="7086702" cy="2857374"/>
            <a:chOff x="4419498" y="781176"/>
            <a:chExt cx="7086702" cy="2857374"/>
          </a:xfrm>
        </p:grpSpPr>
        <p:pic>
          <p:nvPicPr>
            <p:cNvPr id="12" name="Picture 11">
              <a:extLst>
                <a:ext uri="{FF2B5EF4-FFF2-40B4-BE49-F238E27FC236}">
                  <a16:creationId xmlns:a16="http://schemas.microsoft.com/office/drawing/2014/main" id="{300CC500-F4E2-4D49-9C01-ACA0C45D4DB0}"/>
                </a:ext>
              </a:extLst>
            </p:cNvPr>
            <p:cNvPicPr>
              <a:picLocks noChangeAspect="1"/>
            </p:cNvPicPr>
            <p:nvPr/>
          </p:nvPicPr>
          <p:blipFill rotWithShape="1">
            <a:blip r:embed="rId3"/>
            <a:srcRect t="18333" r="5312" b="13055"/>
            <a:stretch/>
          </p:blipFill>
          <p:spPr>
            <a:xfrm>
              <a:off x="4495800" y="781176"/>
              <a:ext cx="7010400" cy="2857374"/>
            </a:xfrm>
            <a:prstGeom prst="rect">
              <a:avLst/>
            </a:prstGeom>
          </p:spPr>
        </p:pic>
        <p:sp>
          <p:nvSpPr>
            <p:cNvPr id="13" name="TextBox 12">
              <a:extLst>
                <a:ext uri="{FF2B5EF4-FFF2-40B4-BE49-F238E27FC236}">
                  <a16:creationId xmlns:a16="http://schemas.microsoft.com/office/drawing/2014/main" id="{661DBD75-1DCD-4A2F-AFE6-FF815514CDB5}"/>
                </a:ext>
              </a:extLst>
            </p:cNvPr>
            <p:cNvSpPr txBox="1"/>
            <p:nvPr/>
          </p:nvSpPr>
          <p:spPr>
            <a:xfrm>
              <a:off x="4419498" y="1083462"/>
              <a:ext cx="2990850" cy="246221"/>
            </a:xfrm>
            <a:prstGeom prst="rect">
              <a:avLst/>
            </a:prstGeom>
            <a:noFill/>
          </p:spPr>
          <p:txBody>
            <a:bodyPr wrap="square" rtlCol="0">
              <a:spAutoFit/>
            </a:bodyPr>
            <a:lstStyle/>
            <a:p>
              <a:r>
                <a:rPr lang="en-US" sz="1000" dirty="0">
                  <a:hlinkClick r:id="rId4">
                    <a:extLst>
                      <a:ext uri="{A12FA001-AC4F-418D-AE19-62706E023703}">
                        <ahyp:hlinkClr xmlns:ahyp="http://schemas.microsoft.com/office/drawing/2018/hyperlinkcolor" val="tx"/>
                      </a:ext>
                    </a:extLst>
                  </a:hlinkClick>
                </a:rPr>
                <a:t>https://www.seeleylakechamber.com/</a:t>
              </a:r>
              <a:endParaRPr lang="en-US" sz="1000" dirty="0"/>
            </a:p>
          </p:txBody>
        </p:sp>
      </p:grpSp>
      <p:grpSp>
        <p:nvGrpSpPr>
          <p:cNvPr id="15" name="Group 14">
            <a:extLst>
              <a:ext uri="{FF2B5EF4-FFF2-40B4-BE49-F238E27FC236}">
                <a16:creationId xmlns:a16="http://schemas.microsoft.com/office/drawing/2014/main" id="{F808E4D2-1140-4E86-8F9F-8E8586FF35FF}"/>
              </a:ext>
            </a:extLst>
          </p:cNvPr>
          <p:cNvGrpSpPr/>
          <p:nvPr/>
        </p:nvGrpSpPr>
        <p:grpSpPr>
          <a:xfrm>
            <a:off x="6003277" y="312821"/>
            <a:ext cx="5857507" cy="6896695"/>
            <a:chOff x="3030189" y="2192922"/>
            <a:chExt cx="4475511" cy="4784687"/>
          </a:xfrm>
        </p:grpSpPr>
        <p:pic>
          <p:nvPicPr>
            <p:cNvPr id="11" name="Picture 10">
              <a:extLst>
                <a:ext uri="{FF2B5EF4-FFF2-40B4-BE49-F238E27FC236}">
                  <a16:creationId xmlns:a16="http://schemas.microsoft.com/office/drawing/2014/main" id="{D59FB107-AEA1-4C96-8EBA-A60D6805E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50" y="2192922"/>
              <a:ext cx="4438650" cy="4431715"/>
            </a:xfrm>
            <a:prstGeom prst="rect">
              <a:avLst/>
            </a:prstGeom>
          </p:spPr>
        </p:pic>
        <p:sp>
          <p:nvSpPr>
            <p:cNvPr id="4" name="Rectangle 3">
              <a:extLst>
                <a:ext uri="{FF2B5EF4-FFF2-40B4-BE49-F238E27FC236}">
                  <a16:creationId xmlns:a16="http://schemas.microsoft.com/office/drawing/2014/main" id="{A831BD4E-9995-483F-8321-961AC9C59C91}"/>
                </a:ext>
              </a:extLst>
            </p:cNvPr>
            <p:cNvSpPr/>
            <p:nvPr/>
          </p:nvSpPr>
          <p:spPr>
            <a:xfrm>
              <a:off x="3030189" y="6269723"/>
              <a:ext cx="4438650" cy="707886"/>
            </a:xfrm>
            <a:prstGeom prst="rect">
              <a:avLst/>
            </a:prstGeom>
          </p:spPr>
          <p:txBody>
            <a:bodyPr wrap="square">
              <a:spAutoFit/>
            </a:bodyPr>
            <a:lstStyle/>
            <a:p>
              <a:r>
                <a:rPr lang="en-US" sz="1000" dirty="0"/>
                <a:t>https://scontent.cdninstagram.com/vp/c205b360871d4d7be2c84b9bb37f8a2c/5D51C6EF/t51.2885-15/sh0.08/e35/s640x640/54513454_373029456754146_6318026885555144953_n.jpg?_nc_ht=scontent.cdninstagram.com</a:t>
              </a:r>
            </a:p>
          </p:txBody>
        </p:sp>
      </p:grpSp>
      <p:grpSp>
        <p:nvGrpSpPr>
          <p:cNvPr id="8" name="Group 7">
            <a:extLst>
              <a:ext uri="{FF2B5EF4-FFF2-40B4-BE49-F238E27FC236}">
                <a16:creationId xmlns:a16="http://schemas.microsoft.com/office/drawing/2014/main" id="{C691B559-9413-41FE-AD9F-343DA172B8E6}"/>
              </a:ext>
            </a:extLst>
          </p:cNvPr>
          <p:cNvGrpSpPr/>
          <p:nvPr/>
        </p:nvGrpSpPr>
        <p:grpSpPr>
          <a:xfrm>
            <a:off x="886673" y="3355975"/>
            <a:ext cx="4510827" cy="3375026"/>
            <a:chOff x="454873" y="3381375"/>
            <a:chExt cx="4510827" cy="3375026"/>
          </a:xfrm>
        </p:grpSpPr>
        <p:pic>
          <p:nvPicPr>
            <p:cNvPr id="3" name="Picture 2">
              <a:extLst>
                <a:ext uri="{FF2B5EF4-FFF2-40B4-BE49-F238E27FC236}">
                  <a16:creationId xmlns:a16="http://schemas.microsoft.com/office/drawing/2014/main" id="{B5564D28-F11C-4A39-BB25-56D4594B0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666" y="3381375"/>
              <a:ext cx="4500034" cy="3375026"/>
            </a:xfrm>
            <a:prstGeom prst="rect">
              <a:avLst/>
            </a:prstGeom>
          </p:spPr>
        </p:pic>
        <p:sp>
          <p:nvSpPr>
            <p:cNvPr id="7" name="TextBox 6">
              <a:extLst>
                <a:ext uri="{FF2B5EF4-FFF2-40B4-BE49-F238E27FC236}">
                  <a16:creationId xmlns:a16="http://schemas.microsoft.com/office/drawing/2014/main" id="{BE5A8F95-EA0E-45BA-A901-20ED4865DBB9}"/>
                </a:ext>
              </a:extLst>
            </p:cNvPr>
            <p:cNvSpPr txBox="1"/>
            <p:nvPr/>
          </p:nvSpPr>
          <p:spPr>
            <a:xfrm>
              <a:off x="454873" y="6527800"/>
              <a:ext cx="4434627" cy="215444"/>
            </a:xfrm>
            <a:prstGeom prst="rect">
              <a:avLst/>
            </a:prstGeom>
            <a:noFill/>
          </p:spPr>
          <p:txBody>
            <a:bodyPr wrap="square" rtlCol="0">
              <a:spAutoFit/>
            </a:bodyPr>
            <a:lstStyle/>
            <a:p>
              <a:r>
                <a:rPr lang="en-US" sz="800" dirty="0">
                  <a:solidFill>
                    <a:schemeClr val="bg1">
                      <a:lumMod val="85000"/>
                    </a:schemeClr>
                  </a:solidFill>
                  <a:hlinkClick r:id="rId7">
                    <a:extLst>
                      <a:ext uri="{A12FA001-AC4F-418D-AE19-62706E023703}">
                        <ahyp:hlinkClr xmlns:ahyp="http://schemas.microsoft.com/office/drawing/2018/hyperlinkcolor" val="tx"/>
                      </a:ext>
                    </a:extLst>
                  </a:hlinkClick>
                </a:rPr>
                <a:t>https://www.fs.usda.gov/recarea/lolo/recreation/wateractivities/recarea/?recid=10318&amp;actid=78</a:t>
              </a:r>
              <a:endParaRPr lang="en-US" sz="800" dirty="0">
                <a:solidFill>
                  <a:schemeClr val="bg1">
                    <a:lumMod val="85000"/>
                  </a:schemeClr>
                </a:solidFill>
              </a:endParaRPr>
            </a:p>
          </p:txBody>
        </p:sp>
      </p:grpSp>
    </p:spTree>
    <p:extLst>
      <p:ext uri="{BB962C8B-B14F-4D97-AF65-F5344CB8AC3E}">
        <p14:creationId xmlns:p14="http://schemas.microsoft.com/office/powerpoint/2010/main" val="25059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B872526-5223-4776-B504-4022DD77A0B5}"/>
              </a:ext>
            </a:extLst>
          </p:cNvPr>
          <p:cNvGrpSpPr/>
          <p:nvPr/>
        </p:nvGrpSpPr>
        <p:grpSpPr>
          <a:xfrm>
            <a:off x="0" y="721895"/>
            <a:ext cx="5236029" cy="3252901"/>
            <a:chOff x="0" y="0"/>
            <a:chExt cx="5236029" cy="3252901"/>
          </a:xfrm>
        </p:grpSpPr>
        <p:pic>
          <p:nvPicPr>
            <p:cNvPr id="14" name="Picture 13">
              <a:extLst>
                <a:ext uri="{FF2B5EF4-FFF2-40B4-BE49-F238E27FC236}">
                  <a16:creationId xmlns:a16="http://schemas.microsoft.com/office/drawing/2014/main" id="{36F44F33-6F08-4ABA-B2AB-4414A0E231A9}"/>
                </a:ext>
              </a:extLst>
            </p:cNvPr>
            <p:cNvPicPr>
              <a:picLocks noChangeAspect="1"/>
            </p:cNvPicPr>
            <p:nvPr/>
          </p:nvPicPr>
          <p:blipFill>
            <a:blip r:embed="rId3"/>
            <a:stretch>
              <a:fillRect/>
            </a:stretch>
          </p:blipFill>
          <p:spPr>
            <a:xfrm>
              <a:off x="0" y="0"/>
              <a:ext cx="5236029" cy="3252901"/>
            </a:xfrm>
            <a:prstGeom prst="rect">
              <a:avLst/>
            </a:prstGeom>
            <a:ln>
              <a:noFill/>
            </a:ln>
          </p:spPr>
        </p:pic>
        <p:sp>
          <p:nvSpPr>
            <p:cNvPr id="15" name="Rectangle 14">
              <a:extLst>
                <a:ext uri="{FF2B5EF4-FFF2-40B4-BE49-F238E27FC236}">
                  <a16:creationId xmlns:a16="http://schemas.microsoft.com/office/drawing/2014/main" id="{021D2E15-EDE9-485A-B694-EDA2312960D8}"/>
                </a:ext>
              </a:extLst>
            </p:cNvPr>
            <p:cNvSpPr/>
            <p:nvPr/>
          </p:nvSpPr>
          <p:spPr>
            <a:xfrm>
              <a:off x="1778000" y="2536257"/>
              <a:ext cx="2082800" cy="63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C8E0DBB0-4C78-4099-8B63-FE455E098A18}"/>
              </a:ext>
            </a:extLst>
          </p:cNvPr>
          <p:cNvPicPr>
            <a:picLocks noChangeAspect="1"/>
          </p:cNvPicPr>
          <p:nvPr/>
        </p:nvPicPr>
        <p:blipFill rotWithShape="1">
          <a:blip r:embed="rId4"/>
          <a:srcRect b="-1370"/>
          <a:stretch/>
        </p:blipFill>
        <p:spPr>
          <a:xfrm>
            <a:off x="0" y="3530864"/>
            <a:ext cx="5522975" cy="3327136"/>
          </a:xfrm>
          <a:prstGeom prst="rect">
            <a:avLst/>
          </a:prstGeom>
          <a:ln>
            <a:noFill/>
          </a:ln>
        </p:spPr>
      </p:pic>
      <p:sp>
        <p:nvSpPr>
          <p:cNvPr id="17" name="Rectangle 16">
            <a:extLst>
              <a:ext uri="{FF2B5EF4-FFF2-40B4-BE49-F238E27FC236}">
                <a16:creationId xmlns:a16="http://schemas.microsoft.com/office/drawing/2014/main" id="{B1A79D88-0A1C-478A-8CB5-C8D4697C13AD}"/>
              </a:ext>
            </a:extLst>
          </p:cNvPr>
          <p:cNvSpPr/>
          <p:nvPr/>
        </p:nvSpPr>
        <p:spPr>
          <a:xfrm>
            <a:off x="4924926" y="609600"/>
            <a:ext cx="689811"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2D73AC2-3F08-4B74-9B8C-49A47866896A}"/>
              </a:ext>
            </a:extLst>
          </p:cNvPr>
          <p:cNvCxnSpPr>
            <a:cxnSpLocks/>
          </p:cNvCxnSpPr>
          <p:nvPr/>
        </p:nvCxnSpPr>
        <p:spPr>
          <a:xfrm>
            <a:off x="4592053" y="5542547"/>
            <a:ext cx="1110915" cy="0"/>
          </a:xfrm>
          <a:prstGeom prst="straightConnector1">
            <a:avLst/>
          </a:prstGeom>
          <a:ln w="57150">
            <a:no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DAE9FF-68DC-4067-AF28-6FBE8226D8E4}"/>
              </a:ext>
            </a:extLst>
          </p:cNvPr>
          <p:cNvGrpSpPr/>
          <p:nvPr/>
        </p:nvGrpSpPr>
        <p:grpSpPr>
          <a:xfrm>
            <a:off x="4310669" y="1505699"/>
            <a:ext cx="7881331" cy="5172500"/>
            <a:chOff x="4310667" y="655094"/>
            <a:chExt cx="7881331" cy="5172500"/>
          </a:xfrm>
        </p:grpSpPr>
        <p:pic>
          <p:nvPicPr>
            <p:cNvPr id="3" name="Picture 2">
              <a:extLst>
                <a:ext uri="{FF2B5EF4-FFF2-40B4-BE49-F238E27FC236}">
                  <a16:creationId xmlns:a16="http://schemas.microsoft.com/office/drawing/2014/main" id="{1F7F9093-9434-49BE-82D0-8791BEF8AF04}"/>
                </a:ext>
              </a:extLst>
            </p:cNvPr>
            <p:cNvPicPr>
              <a:picLocks noChangeAspect="1"/>
            </p:cNvPicPr>
            <p:nvPr/>
          </p:nvPicPr>
          <p:blipFill>
            <a:blip r:embed="rId5"/>
            <a:stretch>
              <a:fillRect/>
            </a:stretch>
          </p:blipFill>
          <p:spPr>
            <a:xfrm>
              <a:off x="4310667" y="655094"/>
              <a:ext cx="7881331" cy="5172500"/>
            </a:xfrm>
            <a:prstGeom prst="rect">
              <a:avLst/>
            </a:prstGeom>
          </p:spPr>
        </p:pic>
        <p:sp>
          <p:nvSpPr>
            <p:cNvPr id="8" name="TextBox 1">
              <a:extLst>
                <a:ext uri="{FF2B5EF4-FFF2-40B4-BE49-F238E27FC236}">
                  <a16:creationId xmlns:a16="http://schemas.microsoft.com/office/drawing/2014/main" id="{FF90F117-D283-4035-BE23-5C3131F0A0DB}"/>
                </a:ext>
              </a:extLst>
            </p:cNvPr>
            <p:cNvSpPr txBox="1"/>
            <p:nvPr/>
          </p:nvSpPr>
          <p:spPr>
            <a:xfrm>
              <a:off x="10499903" y="1951629"/>
              <a:ext cx="1592014" cy="500605"/>
            </a:xfrm>
            <a:prstGeom prst="rect">
              <a:avLst/>
            </a:prstGeom>
            <a:solidFill>
              <a:schemeClr val="bg1">
                <a:alpha val="64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lumMod val="50000"/>
                    </a:schemeClr>
                  </a:solidFill>
                </a:rPr>
                <a:t>Difference, </a:t>
              </a:r>
              <a:r>
                <a:rPr lang="en-US" sz="2000" baseline="30000" dirty="0" err="1">
                  <a:solidFill>
                    <a:schemeClr val="bg1">
                      <a:lumMod val="50000"/>
                    </a:schemeClr>
                  </a:solidFill>
                </a:rPr>
                <a:t>o</a:t>
              </a:r>
              <a:r>
                <a:rPr lang="en-US" sz="2000" dirty="0" err="1">
                  <a:solidFill>
                    <a:schemeClr val="bg1">
                      <a:lumMod val="50000"/>
                    </a:schemeClr>
                  </a:solidFill>
                </a:rPr>
                <a:t>F</a:t>
              </a:r>
              <a:endParaRPr lang="en-US" sz="2000" dirty="0">
                <a:solidFill>
                  <a:schemeClr val="bg1">
                    <a:lumMod val="50000"/>
                  </a:schemeClr>
                </a:solidFill>
              </a:endParaRPr>
            </a:p>
          </p:txBody>
        </p:sp>
      </p:grpSp>
      <p:sp>
        <p:nvSpPr>
          <p:cNvPr id="4" name="TextBox 1">
            <a:extLst>
              <a:ext uri="{FF2B5EF4-FFF2-40B4-BE49-F238E27FC236}">
                <a16:creationId xmlns:a16="http://schemas.microsoft.com/office/drawing/2014/main" id="{F18D72FB-7FEE-4E52-9D5C-D1A9609424D9}"/>
              </a:ext>
            </a:extLst>
          </p:cNvPr>
          <p:cNvSpPr txBox="1"/>
          <p:nvPr/>
        </p:nvSpPr>
        <p:spPr>
          <a:xfrm>
            <a:off x="4442625" y="4679754"/>
            <a:ext cx="2194789" cy="525626"/>
          </a:xfrm>
          <a:prstGeom prst="rect">
            <a:avLst/>
          </a:prstGeom>
          <a:solidFill>
            <a:schemeClr val="bg1">
              <a:alpha val="64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t>No inversion</a:t>
            </a:r>
          </a:p>
        </p:txBody>
      </p:sp>
      <p:sp>
        <p:nvSpPr>
          <p:cNvPr id="5" name="TextBox 2">
            <a:extLst>
              <a:ext uri="{FF2B5EF4-FFF2-40B4-BE49-F238E27FC236}">
                <a16:creationId xmlns:a16="http://schemas.microsoft.com/office/drawing/2014/main" id="{9184D527-64D7-4D1C-BA7F-A79E28291DBD}"/>
              </a:ext>
            </a:extLst>
          </p:cNvPr>
          <p:cNvSpPr txBox="1"/>
          <p:nvPr/>
        </p:nvSpPr>
        <p:spPr>
          <a:xfrm>
            <a:off x="4444728" y="3255784"/>
            <a:ext cx="1828799" cy="453174"/>
          </a:xfrm>
          <a:prstGeom prst="rect">
            <a:avLst/>
          </a:prstGeom>
          <a:solidFill>
            <a:schemeClr val="bg1">
              <a:alpha val="64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dirty="0"/>
              <a:t>Inversion</a:t>
            </a:r>
          </a:p>
        </p:txBody>
      </p:sp>
      <p:pic>
        <p:nvPicPr>
          <p:cNvPr id="2" name="Picture 1">
            <a:extLst>
              <a:ext uri="{FF2B5EF4-FFF2-40B4-BE49-F238E27FC236}">
                <a16:creationId xmlns:a16="http://schemas.microsoft.com/office/drawing/2014/main" id="{18164F7B-2387-402D-88D4-8AC970BC5762}"/>
              </a:ext>
            </a:extLst>
          </p:cNvPr>
          <p:cNvPicPr>
            <a:picLocks noChangeAspect="1"/>
          </p:cNvPicPr>
          <p:nvPr/>
        </p:nvPicPr>
        <p:blipFill>
          <a:blip r:embed="rId6"/>
          <a:stretch>
            <a:fillRect/>
          </a:stretch>
        </p:blipFill>
        <p:spPr>
          <a:xfrm>
            <a:off x="8479800" y="93696"/>
            <a:ext cx="2794459" cy="2277364"/>
          </a:xfrm>
          <a:prstGeom prst="rect">
            <a:avLst/>
          </a:prstGeom>
        </p:spPr>
      </p:pic>
      <p:sp>
        <p:nvSpPr>
          <p:cNvPr id="6" name="TextBox 5">
            <a:extLst>
              <a:ext uri="{FF2B5EF4-FFF2-40B4-BE49-F238E27FC236}">
                <a16:creationId xmlns:a16="http://schemas.microsoft.com/office/drawing/2014/main" id="{D71D1672-1AD3-46A1-A76C-049E75682BDC}"/>
              </a:ext>
            </a:extLst>
          </p:cNvPr>
          <p:cNvSpPr txBox="1"/>
          <p:nvPr/>
        </p:nvSpPr>
        <p:spPr>
          <a:xfrm>
            <a:off x="9314122" y="1095153"/>
            <a:ext cx="754912" cy="369332"/>
          </a:xfrm>
          <a:prstGeom prst="rect">
            <a:avLst/>
          </a:prstGeom>
          <a:noFill/>
        </p:spPr>
        <p:txBody>
          <a:bodyPr wrap="square" rtlCol="0">
            <a:spAutoFit/>
          </a:bodyPr>
          <a:lstStyle/>
          <a:p>
            <a:r>
              <a:rPr lang="en-US" i="1" dirty="0"/>
              <a:t>minus</a:t>
            </a:r>
          </a:p>
        </p:txBody>
      </p:sp>
    </p:spTree>
    <p:extLst>
      <p:ext uri="{BB962C8B-B14F-4D97-AF65-F5344CB8AC3E}">
        <p14:creationId xmlns:p14="http://schemas.microsoft.com/office/powerpoint/2010/main" val="30367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FE77C3-D9AD-4FF5-8B4E-B30A0B95526A}"/>
              </a:ext>
            </a:extLst>
          </p:cNvPr>
          <p:cNvGrpSpPr/>
          <p:nvPr/>
        </p:nvGrpSpPr>
        <p:grpSpPr>
          <a:xfrm>
            <a:off x="190006" y="154379"/>
            <a:ext cx="7365812" cy="4358244"/>
            <a:chOff x="185798" y="154379"/>
            <a:chExt cx="6060623" cy="3372593"/>
          </a:xfrm>
        </p:grpSpPr>
        <p:pic>
          <p:nvPicPr>
            <p:cNvPr id="5" name="Picture 4">
              <a:hlinkClick r:id="rId3"/>
              <a:extLst>
                <a:ext uri="{FF2B5EF4-FFF2-40B4-BE49-F238E27FC236}">
                  <a16:creationId xmlns:a16="http://schemas.microsoft.com/office/drawing/2014/main" id="{C1D5C434-915E-40BE-A635-19E267E2C191}"/>
                </a:ext>
              </a:extLst>
            </p:cNvPr>
            <p:cNvPicPr>
              <a:picLocks noChangeAspect="1"/>
            </p:cNvPicPr>
            <p:nvPr/>
          </p:nvPicPr>
          <p:blipFill rotWithShape="1">
            <a:blip r:embed="rId4"/>
            <a:srcRect l="7987" t="25975" r="42338" b="24848"/>
            <a:stretch/>
          </p:blipFill>
          <p:spPr>
            <a:xfrm>
              <a:off x="190005" y="154379"/>
              <a:ext cx="6056416" cy="3372593"/>
            </a:xfrm>
            <a:prstGeom prst="rect">
              <a:avLst/>
            </a:prstGeom>
          </p:spPr>
        </p:pic>
        <p:sp>
          <p:nvSpPr>
            <p:cNvPr id="3" name="TextBox 2">
              <a:extLst>
                <a:ext uri="{FF2B5EF4-FFF2-40B4-BE49-F238E27FC236}">
                  <a16:creationId xmlns:a16="http://schemas.microsoft.com/office/drawing/2014/main" id="{F712D09B-BF9B-4B52-98A2-16E91F4621BF}"/>
                </a:ext>
              </a:extLst>
            </p:cNvPr>
            <p:cNvSpPr txBox="1"/>
            <p:nvPr/>
          </p:nvSpPr>
          <p:spPr>
            <a:xfrm>
              <a:off x="185798" y="3104249"/>
              <a:ext cx="1827190" cy="404890"/>
            </a:xfrm>
            <a:prstGeom prst="rect">
              <a:avLst/>
            </a:prstGeom>
            <a:noFill/>
          </p:spPr>
          <p:txBody>
            <a:bodyPr wrap="square" rtlCol="0">
              <a:spAutoFit/>
            </a:bodyPr>
            <a:lstStyle/>
            <a:p>
              <a:r>
                <a:rPr lang="en-US" sz="1400" u="sng" dirty="0">
                  <a:solidFill>
                    <a:schemeClr val="bg2"/>
                  </a:solidFill>
                  <a:hlinkClick r:id="rId3">
                    <a:extLst>
                      <a:ext uri="{A12FA001-AC4F-418D-AE19-62706E023703}">
                        <ahyp:hlinkClr xmlns:ahyp="http://schemas.microsoft.com/office/drawing/2018/hyperlinkcolor" val="tx"/>
                      </a:ext>
                    </a:extLst>
                  </a:hlinkClick>
                </a:rPr>
                <a:t>https://www.youtube.com/watch?v=LPvn9qhVFbM</a:t>
              </a:r>
              <a:endParaRPr lang="en-US" sz="1400" dirty="0">
                <a:solidFill>
                  <a:schemeClr val="bg2"/>
                </a:solidFill>
              </a:endParaRPr>
            </a:p>
          </p:txBody>
        </p:sp>
      </p:grpSp>
      <p:pic>
        <p:nvPicPr>
          <p:cNvPr id="2" name="Picture 1">
            <a:extLst>
              <a:ext uri="{FF2B5EF4-FFF2-40B4-BE49-F238E27FC236}">
                <a16:creationId xmlns:a16="http://schemas.microsoft.com/office/drawing/2014/main" id="{BDFE1BA3-4DE9-009B-00AF-F465DC750E0E}"/>
              </a:ext>
            </a:extLst>
          </p:cNvPr>
          <p:cNvPicPr>
            <a:picLocks noChangeAspect="1"/>
          </p:cNvPicPr>
          <p:nvPr/>
        </p:nvPicPr>
        <p:blipFill>
          <a:blip r:embed="rId5"/>
          <a:stretch>
            <a:fillRect/>
          </a:stretch>
        </p:blipFill>
        <p:spPr>
          <a:xfrm>
            <a:off x="6915149" y="3297154"/>
            <a:ext cx="4912863" cy="3141524"/>
          </a:xfrm>
          <a:prstGeom prst="rect">
            <a:avLst/>
          </a:prstGeom>
        </p:spPr>
      </p:pic>
      <p:grpSp>
        <p:nvGrpSpPr>
          <p:cNvPr id="13" name="Group 12">
            <a:extLst>
              <a:ext uri="{FF2B5EF4-FFF2-40B4-BE49-F238E27FC236}">
                <a16:creationId xmlns:a16="http://schemas.microsoft.com/office/drawing/2014/main" id="{C13B5333-0ED3-F4E3-AE87-6FD39B3A3950}"/>
              </a:ext>
            </a:extLst>
          </p:cNvPr>
          <p:cNvGrpSpPr/>
          <p:nvPr/>
        </p:nvGrpSpPr>
        <p:grpSpPr>
          <a:xfrm>
            <a:off x="7372350" y="1785938"/>
            <a:ext cx="4286250" cy="1593366"/>
            <a:chOff x="7429500" y="1671638"/>
            <a:chExt cx="4286250" cy="1593366"/>
          </a:xfrm>
        </p:grpSpPr>
        <p:sp>
          <p:nvSpPr>
            <p:cNvPr id="12" name="Rectangle 11">
              <a:extLst>
                <a:ext uri="{FF2B5EF4-FFF2-40B4-BE49-F238E27FC236}">
                  <a16:creationId xmlns:a16="http://schemas.microsoft.com/office/drawing/2014/main" id="{A5F448F5-6EF8-051C-9DE6-569F8E627E61}"/>
                </a:ext>
              </a:extLst>
            </p:cNvPr>
            <p:cNvSpPr/>
            <p:nvPr/>
          </p:nvSpPr>
          <p:spPr>
            <a:xfrm>
              <a:off x="7429500" y="1671638"/>
              <a:ext cx="4286250" cy="147906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D23ED6-E286-CC42-C6C4-73E4356495CB}"/>
                </a:ext>
              </a:extLst>
            </p:cNvPr>
            <p:cNvPicPr>
              <a:picLocks noChangeAspect="1"/>
            </p:cNvPicPr>
            <p:nvPr/>
          </p:nvPicPr>
          <p:blipFill>
            <a:blip r:embed="rId6"/>
            <a:stretch>
              <a:fillRect/>
            </a:stretch>
          </p:blipFill>
          <p:spPr>
            <a:xfrm>
              <a:off x="7452550" y="1694103"/>
              <a:ext cx="4252342" cy="1570901"/>
            </a:xfrm>
            <a:prstGeom prst="rect">
              <a:avLst/>
            </a:prstGeom>
          </p:spPr>
        </p:pic>
      </p:grpSp>
    </p:spTree>
    <p:extLst>
      <p:ext uri="{BB962C8B-B14F-4D97-AF65-F5344CB8AC3E}">
        <p14:creationId xmlns:p14="http://schemas.microsoft.com/office/powerpoint/2010/main" val="1256635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A2073D-9BA1-4025-B0AA-319552DEDEB7}"/>
              </a:ext>
            </a:extLst>
          </p:cNvPr>
          <p:cNvGrpSpPr/>
          <p:nvPr/>
        </p:nvGrpSpPr>
        <p:grpSpPr>
          <a:xfrm>
            <a:off x="688004" y="565785"/>
            <a:ext cx="10570546" cy="5903520"/>
            <a:chOff x="6071314" y="-18139"/>
            <a:chExt cx="5429549" cy="4929810"/>
          </a:xfrm>
        </p:grpSpPr>
        <p:grpSp>
          <p:nvGrpSpPr>
            <p:cNvPr id="6" name="Group 5">
              <a:extLst>
                <a:ext uri="{FF2B5EF4-FFF2-40B4-BE49-F238E27FC236}">
                  <a16:creationId xmlns:a16="http://schemas.microsoft.com/office/drawing/2014/main" id="{DB356B02-4E8D-46CD-B4B0-5A8FD656DA38}"/>
                </a:ext>
              </a:extLst>
            </p:cNvPr>
            <p:cNvGrpSpPr/>
            <p:nvPr/>
          </p:nvGrpSpPr>
          <p:grpSpPr>
            <a:xfrm>
              <a:off x="6071314" y="-18139"/>
              <a:ext cx="5429549" cy="4929810"/>
              <a:chOff x="972537" y="488319"/>
              <a:chExt cx="5429549" cy="4929810"/>
            </a:xfrm>
          </p:grpSpPr>
          <p:grpSp>
            <p:nvGrpSpPr>
              <p:cNvPr id="8" name="Group 7">
                <a:extLst>
                  <a:ext uri="{FF2B5EF4-FFF2-40B4-BE49-F238E27FC236}">
                    <a16:creationId xmlns:a16="http://schemas.microsoft.com/office/drawing/2014/main" id="{BC100A38-2895-416F-9934-078E4AEE996E}"/>
                  </a:ext>
                </a:extLst>
              </p:cNvPr>
              <p:cNvGrpSpPr/>
              <p:nvPr/>
            </p:nvGrpSpPr>
            <p:grpSpPr>
              <a:xfrm>
                <a:off x="972537" y="488319"/>
                <a:ext cx="5429549" cy="4929810"/>
                <a:chOff x="6448686" y="61327"/>
                <a:chExt cx="5429549" cy="4929810"/>
              </a:xfrm>
            </p:grpSpPr>
            <p:sp>
              <p:nvSpPr>
                <p:cNvPr id="16" name="Rectangle 10">
                  <a:extLst>
                    <a:ext uri="{FF2B5EF4-FFF2-40B4-BE49-F238E27FC236}">
                      <a16:creationId xmlns:a16="http://schemas.microsoft.com/office/drawing/2014/main" id="{CC766EC7-1B91-4E25-A195-69A7EB2E3166}"/>
                    </a:ext>
                  </a:extLst>
                </p:cNvPr>
                <p:cNvSpPr/>
                <p:nvPr/>
              </p:nvSpPr>
              <p:spPr>
                <a:xfrm>
                  <a:off x="6448686" y="61327"/>
                  <a:ext cx="5429549" cy="4098296"/>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0 w 5453025"/>
                    <a:gd name="connsiteY0" fmla="*/ 0 h 4098296"/>
                    <a:gd name="connsiteX1" fmla="*/ 5453025 w 5453025"/>
                    <a:gd name="connsiteY1" fmla="*/ 450574 h 4098296"/>
                    <a:gd name="connsiteX2" fmla="*/ 5429549 w 5453025"/>
                    <a:gd name="connsiteY2" fmla="*/ 1202697 h 4098296"/>
                    <a:gd name="connsiteX3" fmla="*/ 5151644 w 5453025"/>
                    <a:gd name="connsiteY3" fmla="*/ 1202696 h 4098296"/>
                    <a:gd name="connsiteX4" fmla="*/ 4873737 w 5453025"/>
                    <a:gd name="connsiteY4" fmla="*/ 1220626 h 4098296"/>
                    <a:gd name="connsiteX5" fmla="*/ 4586866 w 5453025"/>
                    <a:gd name="connsiteY5" fmla="*/ 1417850 h 4098296"/>
                    <a:gd name="connsiteX6" fmla="*/ 4344819 w 5453025"/>
                    <a:gd name="connsiteY6" fmla="*/ 1641967 h 4098296"/>
                    <a:gd name="connsiteX7" fmla="*/ 4147596 w 5453025"/>
                    <a:gd name="connsiteY7" fmla="*/ 1821261 h 4098296"/>
                    <a:gd name="connsiteX8" fmla="*/ 4060934 w 5453025"/>
                    <a:gd name="connsiteY8" fmla="*/ 2027449 h 4098296"/>
                    <a:gd name="connsiteX9" fmla="*/ 4013125 w 5453025"/>
                    <a:gd name="connsiteY9" fmla="*/ 2161920 h 4098296"/>
                    <a:gd name="connsiteX10" fmla="*/ 3911949 w 5453025"/>
                    <a:gd name="connsiteY10" fmla="*/ 2310906 h 4098296"/>
                    <a:gd name="connsiteX11" fmla="*/ 3780044 w 5453025"/>
                    <a:gd name="connsiteY11" fmla="*/ 2619120 h 4098296"/>
                    <a:gd name="connsiteX12" fmla="*/ 3555926 w 5453025"/>
                    <a:gd name="connsiteY12" fmla="*/ 3022532 h 4098296"/>
                    <a:gd name="connsiteX13" fmla="*/ 3475243 w 5453025"/>
                    <a:gd name="connsiteY13" fmla="*/ 3192861 h 4098296"/>
                    <a:gd name="connsiteX14" fmla="*/ 3322843 w 5453025"/>
                    <a:gd name="connsiteY14" fmla="*/ 3434908 h 4098296"/>
                    <a:gd name="connsiteX15" fmla="*/ 3170443 w 5453025"/>
                    <a:gd name="connsiteY15" fmla="*/ 3685921 h 4098296"/>
                    <a:gd name="connsiteX16" fmla="*/ 2955291 w 5453025"/>
                    <a:gd name="connsiteY16" fmla="*/ 3963826 h 4098296"/>
                    <a:gd name="connsiteX17" fmla="*/ 2704279 w 5453025"/>
                    <a:gd name="connsiteY17" fmla="*/ 4098296 h 4098296"/>
                    <a:gd name="connsiteX18" fmla="*/ 2524985 w 5453025"/>
                    <a:gd name="connsiteY18" fmla="*/ 4035544 h 4098296"/>
                    <a:gd name="connsiteX19" fmla="*/ 2408445 w 5453025"/>
                    <a:gd name="connsiteY19" fmla="*/ 3910039 h 4098296"/>
                    <a:gd name="connsiteX20" fmla="*/ 2217196 w 5453025"/>
                    <a:gd name="connsiteY20" fmla="*/ 3693605 h 4098296"/>
                    <a:gd name="connsiteX21" fmla="*/ 2022960 w 5453025"/>
                    <a:gd name="connsiteY21" fmla="*/ 3408015 h 4098296"/>
                    <a:gd name="connsiteX22" fmla="*/ 1768961 w 5453025"/>
                    <a:gd name="connsiteY22" fmla="*/ 3348251 h 4098296"/>
                    <a:gd name="connsiteX23" fmla="*/ 1717308 w 5453025"/>
                    <a:gd name="connsiteY23" fmla="*/ 3140355 h 4098296"/>
                    <a:gd name="connsiteX24" fmla="*/ 1541851 w 5453025"/>
                    <a:gd name="connsiteY24" fmla="*/ 2888061 h 4098296"/>
                    <a:gd name="connsiteX25" fmla="*/ 1455307 w 5453025"/>
                    <a:gd name="connsiteY25" fmla="*/ 2686143 h 4098296"/>
                    <a:gd name="connsiteX26" fmla="*/ 1184120 w 5453025"/>
                    <a:gd name="connsiteY26" fmla="*/ 2237907 h 4098296"/>
                    <a:gd name="connsiteX27" fmla="*/ 1147408 w 5453025"/>
                    <a:gd name="connsiteY27" fmla="*/ 2174726 h 4098296"/>
                    <a:gd name="connsiteX28" fmla="*/ 983055 w 5453025"/>
                    <a:gd name="connsiteY28" fmla="*/ 2013362 h 4098296"/>
                    <a:gd name="connsiteX29" fmla="*/ 692769 w 5453025"/>
                    <a:gd name="connsiteY29" fmla="*/ 1924568 h 4098296"/>
                    <a:gd name="connsiteX30" fmla="*/ 329486 w 5453025"/>
                    <a:gd name="connsiteY30" fmla="*/ 1844739 h 4098296"/>
                    <a:gd name="connsiteX31" fmla="*/ 24686 w 5453025"/>
                    <a:gd name="connsiteY31" fmla="*/ 1812297 h 4098296"/>
                    <a:gd name="connsiteX32" fmla="*/ 0 w 5453025"/>
                    <a:gd name="connsiteY32" fmla="*/ 0 h 4098296"/>
                    <a:gd name="connsiteX0" fmla="*/ 0 w 5429549"/>
                    <a:gd name="connsiteY0" fmla="*/ 0 h 4098296"/>
                    <a:gd name="connsiteX1" fmla="*/ 5400017 w 5429549"/>
                    <a:gd name="connsiteY1" fmla="*/ 13252 h 4098296"/>
                    <a:gd name="connsiteX2" fmla="*/ 5429549 w 5429549"/>
                    <a:gd name="connsiteY2" fmla="*/ 1202697 h 4098296"/>
                    <a:gd name="connsiteX3" fmla="*/ 5151644 w 5429549"/>
                    <a:gd name="connsiteY3" fmla="*/ 1202696 h 4098296"/>
                    <a:gd name="connsiteX4" fmla="*/ 4873737 w 5429549"/>
                    <a:gd name="connsiteY4" fmla="*/ 1220626 h 4098296"/>
                    <a:gd name="connsiteX5" fmla="*/ 4586866 w 5429549"/>
                    <a:gd name="connsiteY5" fmla="*/ 1417850 h 4098296"/>
                    <a:gd name="connsiteX6" fmla="*/ 4344819 w 5429549"/>
                    <a:gd name="connsiteY6" fmla="*/ 1641967 h 4098296"/>
                    <a:gd name="connsiteX7" fmla="*/ 4147596 w 5429549"/>
                    <a:gd name="connsiteY7" fmla="*/ 1821261 h 4098296"/>
                    <a:gd name="connsiteX8" fmla="*/ 4060934 w 5429549"/>
                    <a:gd name="connsiteY8" fmla="*/ 2027449 h 4098296"/>
                    <a:gd name="connsiteX9" fmla="*/ 4013125 w 5429549"/>
                    <a:gd name="connsiteY9" fmla="*/ 2161920 h 4098296"/>
                    <a:gd name="connsiteX10" fmla="*/ 3911949 w 5429549"/>
                    <a:gd name="connsiteY10" fmla="*/ 2310906 h 4098296"/>
                    <a:gd name="connsiteX11" fmla="*/ 3780044 w 5429549"/>
                    <a:gd name="connsiteY11" fmla="*/ 2619120 h 4098296"/>
                    <a:gd name="connsiteX12" fmla="*/ 3555926 w 5429549"/>
                    <a:gd name="connsiteY12" fmla="*/ 3022532 h 4098296"/>
                    <a:gd name="connsiteX13" fmla="*/ 3475243 w 5429549"/>
                    <a:gd name="connsiteY13" fmla="*/ 3192861 h 4098296"/>
                    <a:gd name="connsiteX14" fmla="*/ 3322843 w 5429549"/>
                    <a:gd name="connsiteY14" fmla="*/ 3434908 h 4098296"/>
                    <a:gd name="connsiteX15" fmla="*/ 3170443 w 5429549"/>
                    <a:gd name="connsiteY15" fmla="*/ 3685921 h 4098296"/>
                    <a:gd name="connsiteX16" fmla="*/ 2955291 w 5429549"/>
                    <a:gd name="connsiteY16" fmla="*/ 3963826 h 4098296"/>
                    <a:gd name="connsiteX17" fmla="*/ 2704279 w 5429549"/>
                    <a:gd name="connsiteY17" fmla="*/ 4098296 h 4098296"/>
                    <a:gd name="connsiteX18" fmla="*/ 2524985 w 5429549"/>
                    <a:gd name="connsiteY18" fmla="*/ 4035544 h 4098296"/>
                    <a:gd name="connsiteX19" fmla="*/ 2408445 w 5429549"/>
                    <a:gd name="connsiteY19" fmla="*/ 3910039 h 4098296"/>
                    <a:gd name="connsiteX20" fmla="*/ 2217196 w 5429549"/>
                    <a:gd name="connsiteY20" fmla="*/ 3693605 h 4098296"/>
                    <a:gd name="connsiteX21" fmla="*/ 2022960 w 5429549"/>
                    <a:gd name="connsiteY21" fmla="*/ 3408015 h 4098296"/>
                    <a:gd name="connsiteX22" fmla="*/ 1768961 w 5429549"/>
                    <a:gd name="connsiteY22" fmla="*/ 3348251 h 4098296"/>
                    <a:gd name="connsiteX23" fmla="*/ 1717308 w 5429549"/>
                    <a:gd name="connsiteY23" fmla="*/ 3140355 h 4098296"/>
                    <a:gd name="connsiteX24" fmla="*/ 1541851 w 5429549"/>
                    <a:gd name="connsiteY24" fmla="*/ 2888061 h 4098296"/>
                    <a:gd name="connsiteX25" fmla="*/ 1455307 w 5429549"/>
                    <a:gd name="connsiteY25" fmla="*/ 2686143 h 4098296"/>
                    <a:gd name="connsiteX26" fmla="*/ 1184120 w 5429549"/>
                    <a:gd name="connsiteY26" fmla="*/ 2237907 h 4098296"/>
                    <a:gd name="connsiteX27" fmla="*/ 1147408 w 5429549"/>
                    <a:gd name="connsiteY27" fmla="*/ 2174726 h 4098296"/>
                    <a:gd name="connsiteX28" fmla="*/ 983055 w 5429549"/>
                    <a:gd name="connsiteY28" fmla="*/ 2013362 h 4098296"/>
                    <a:gd name="connsiteX29" fmla="*/ 692769 w 5429549"/>
                    <a:gd name="connsiteY29" fmla="*/ 1924568 h 4098296"/>
                    <a:gd name="connsiteX30" fmla="*/ 329486 w 5429549"/>
                    <a:gd name="connsiteY30" fmla="*/ 1844739 h 4098296"/>
                    <a:gd name="connsiteX31" fmla="*/ 24686 w 5429549"/>
                    <a:gd name="connsiteY31" fmla="*/ 1812297 h 4098296"/>
                    <a:gd name="connsiteX32" fmla="*/ 0 w 5429549"/>
                    <a:gd name="connsiteY32" fmla="*/ 0 h 409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9549" h="4098296">
                      <a:moveTo>
                        <a:pt x="0" y="0"/>
                      </a:moveTo>
                      <a:lnTo>
                        <a:pt x="5400017" y="13252"/>
                      </a:lnTo>
                      <a:lnTo>
                        <a:pt x="5429549" y="1202697"/>
                      </a:lnTo>
                      <a:lnTo>
                        <a:pt x="5151644" y="1202696"/>
                      </a:lnTo>
                      <a:lnTo>
                        <a:pt x="4873737" y="1220626"/>
                      </a:lnTo>
                      <a:lnTo>
                        <a:pt x="4586866" y="1417850"/>
                      </a:lnTo>
                      <a:lnTo>
                        <a:pt x="4344819" y="1641967"/>
                      </a:lnTo>
                      <a:lnTo>
                        <a:pt x="4147596" y="1821261"/>
                      </a:lnTo>
                      <a:lnTo>
                        <a:pt x="4060934" y="2027449"/>
                      </a:lnTo>
                      <a:lnTo>
                        <a:pt x="4013125" y="2161920"/>
                      </a:lnTo>
                      <a:lnTo>
                        <a:pt x="3911949" y="2310906"/>
                      </a:lnTo>
                      <a:lnTo>
                        <a:pt x="3780044" y="2619120"/>
                      </a:lnTo>
                      <a:lnTo>
                        <a:pt x="3555926" y="3022532"/>
                      </a:lnTo>
                      <a:lnTo>
                        <a:pt x="3475243" y="3192861"/>
                      </a:lnTo>
                      <a:lnTo>
                        <a:pt x="3322843" y="3434908"/>
                      </a:lnTo>
                      <a:lnTo>
                        <a:pt x="3170443" y="3685921"/>
                      </a:lnTo>
                      <a:lnTo>
                        <a:pt x="2955291" y="3963826"/>
                      </a:lnTo>
                      <a:lnTo>
                        <a:pt x="2704279" y="4098296"/>
                      </a:lnTo>
                      <a:lnTo>
                        <a:pt x="2524985" y="4035544"/>
                      </a:lnTo>
                      <a:lnTo>
                        <a:pt x="2408445" y="3910039"/>
                      </a:lnTo>
                      <a:lnTo>
                        <a:pt x="2217196" y="3693605"/>
                      </a:lnTo>
                      <a:lnTo>
                        <a:pt x="2022960" y="3408015"/>
                      </a:lnTo>
                      <a:lnTo>
                        <a:pt x="1768961" y="3348251"/>
                      </a:lnTo>
                      <a:lnTo>
                        <a:pt x="1717308" y="3140355"/>
                      </a:lnTo>
                      <a:lnTo>
                        <a:pt x="1541851" y="2888061"/>
                      </a:lnTo>
                      <a:lnTo>
                        <a:pt x="1455307" y="2686143"/>
                      </a:lnTo>
                      <a:lnTo>
                        <a:pt x="1184120" y="2237907"/>
                      </a:lnTo>
                      <a:lnTo>
                        <a:pt x="1147408" y="2174726"/>
                      </a:lnTo>
                      <a:lnTo>
                        <a:pt x="983055" y="2013362"/>
                      </a:lnTo>
                      <a:lnTo>
                        <a:pt x="692769" y="1924568"/>
                      </a:lnTo>
                      <a:lnTo>
                        <a:pt x="329486" y="1844739"/>
                      </a:lnTo>
                      <a:lnTo>
                        <a:pt x="24686" y="1812297"/>
                      </a:lnTo>
                      <a:lnTo>
                        <a:pt x="0" y="0"/>
                      </a:lnTo>
                      <a:close/>
                    </a:path>
                  </a:pathLst>
                </a:custGeom>
                <a:gradFill>
                  <a:gsLst>
                    <a:gs pos="61000">
                      <a:srgbClr val="FFC715"/>
                    </a:gs>
                    <a:gs pos="26000">
                      <a:srgbClr val="5FD4FD"/>
                    </a:gs>
                    <a:gs pos="7000">
                      <a:srgbClr val="D2F2FE"/>
                    </a:gs>
                    <a:gs pos="100000">
                      <a:srgbClr val="F3810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D1593FDF-349F-4DD4-A94D-F25AF4378994}"/>
                    </a:ext>
                  </a:extLst>
                </p:cNvPr>
                <p:cNvSpPr/>
                <p:nvPr/>
              </p:nvSpPr>
              <p:spPr>
                <a:xfrm>
                  <a:off x="6473372" y="1264023"/>
                  <a:ext cx="5404863" cy="3727114"/>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41574 w 5428339"/>
                    <a:gd name="connsiteY0" fmla="*/ 4996070 h 4996070"/>
                    <a:gd name="connsiteX1" fmla="*/ 5428339 w 5428339"/>
                    <a:gd name="connsiteY1" fmla="*/ 0 h 4996070"/>
                    <a:gd name="connsiteX2" fmla="*/ 5404863 w 5428339"/>
                    <a:gd name="connsiteY2" fmla="*/ 752123 h 4996070"/>
                    <a:gd name="connsiteX3" fmla="*/ 5126958 w 5428339"/>
                    <a:gd name="connsiteY3" fmla="*/ 752122 h 4996070"/>
                    <a:gd name="connsiteX4" fmla="*/ 4849051 w 5428339"/>
                    <a:gd name="connsiteY4" fmla="*/ 770052 h 4996070"/>
                    <a:gd name="connsiteX5" fmla="*/ 4562180 w 5428339"/>
                    <a:gd name="connsiteY5" fmla="*/ 967276 h 4996070"/>
                    <a:gd name="connsiteX6" fmla="*/ 4320133 w 5428339"/>
                    <a:gd name="connsiteY6" fmla="*/ 1191393 h 4996070"/>
                    <a:gd name="connsiteX7" fmla="*/ 4122910 w 5428339"/>
                    <a:gd name="connsiteY7" fmla="*/ 1370687 h 4996070"/>
                    <a:gd name="connsiteX8" fmla="*/ 4036248 w 5428339"/>
                    <a:gd name="connsiteY8" fmla="*/ 1576875 h 4996070"/>
                    <a:gd name="connsiteX9" fmla="*/ 3988439 w 5428339"/>
                    <a:gd name="connsiteY9" fmla="*/ 1711346 h 4996070"/>
                    <a:gd name="connsiteX10" fmla="*/ 3887263 w 5428339"/>
                    <a:gd name="connsiteY10" fmla="*/ 1860332 h 4996070"/>
                    <a:gd name="connsiteX11" fmla="*/ 3755358 w 5428339"/>
                    <a:gd name="connsiteY11" fmla="*/ 2168546 h 4996070"/>
                    <a:gd name="connsiteX12" fmla="*/ 3531240 w 5428339"/>
                    <a:gd name="connsiteY12" fmla="*/ 2571958 h 4996070"/>
                    <a:gd name="connsiteX13" fmla="*/ 3450557 w 5428339"/>
                    <a:gd name="connsiteY13" fmla="*/ 2742287 h 4996070"/>
                    <a:gd name="connsiteX14" fmla="*/ 3298157 w 5428339"/>
                    <a:gd name="connsiteY14" fmla="*/ 2984334 h 4996070"/>
                    <a:gd name="connsiteX15" fmla="*/ 3145757 w 5428339"/>
                    <a:gd name="connsiteY15" fmla="*/ 3235347 h 4996070"/>
                    <a:gd name="connsiteX16" fmla="*/ 2930605 w 5428339"/>
                    <a:gd name="connsiteY16" fmla="*/ 3513252 h 4996070"/>
                    <a:gd name="connsiteX17" fmla="*/ 2679593 w 5428339"/>
                    <a:gd name="connsiteY17" fmla="*/ 3647722 h 4996070"/>
                    <a:gd name="connsiteX18" fmla="*/ 2500299 w 5428339"/>
                    <a:gd name="connsiteY18" fmla="*/ 3584970 h 4996070"/>
                    <a:gd name="connsiteX19" fmla="*/ 2383759 w 5428339"/>
                    <a:gd name="connsiteY19" fmla="*/ 3459465 h 4996070"/>
                    <a:gd name="connsiteX20" fmla="*/ 2192510 w 5428339"/>
                    <a:gd name="connsiteY20" fmla="*/ 3243031 h 4996070"/>
                    <a:gd name="connsiteX21" fmla="*/ 1998274 w 5428339"/>
                    <a:gd name="connsiteY21" fmla="*/ 2957441 h 4996070"/>
                    <a:gd name="connsiteX22" fmla="*/ 1744275 w 5428339"/>
                    <a:gd name="connsiteY22" fmla="*/ 2897677 h 4996070"/>
                    <a:gd name="connsiteX23" fmla="*/ 1692622 w 5428339"/>
                    <a:gd name="connsiteY23" fmla="*/ 2689781 h 4996070"/>
                    <a:gd name="connsiteX24" fmla="*/ 1517165 w 5428339"/>
                    <a:gd name="connsiteY24" fmla="*/ 2437487 h 4996070"/>
                    <a:gd name="connsiteX25" fmla="*/ 1430621 w 5428339"/>
                    <a:gd name="connsiteY25" fmla="*/ 2235569 h 4996070"/>
                    <a:gd name="connsiteX26" fmla="*/ 1159434 w 5428339"/>
                    <a:gd name="connsiteY26" fmla="*/ 1787333 h 4996070"/>
                    <a:gd name="connsiteX27" fmla="*/ 1122722 w 5428339"/>
                    <a:gd name="connsiteY27" fmla="*/ 1724152 h 4996070"/>
                    <a:gd name="connsiteX28" fmla="*/ 958369 w 5428339"/>
                    <a:gd name="connsiteY28" fmla="*/ 1562788 h 4996070"/>
                    <a:gd name="connsiteX29" fmla="*/ 668083 w 5428339"/>
                    <a:gd name="connsiteY29" fmla="*/ 1473994 h 4996070"/>
                    <a:gd name="connsiteX30" fmla="*/ 304800 w 5428339"/>
                    <a:gd name="connsiteY30" fmla="*/ 1394165 h 4996070"/>
                    <a:gd name="connsiteX31" fmla="*/ 0 w 5428339"/>
                    <a:gd name="connsiteY31" fmla="*/ 1361723 h 4996070"/>
                    <a:gd name="connsiteX32" fmla="*/ 41574 w 5428339"/>
                    <a:gd name="connsiteY32" fmla="*/ 4996070 h 4996070"/>
                    <a:gd name="connsiteX0" fmla="*/ 41574 w 5404863"/>
                    <a:gd name="connsiteY0" fmla="*/ 4243948 h 4243948"/>
                    <a:gd name="connsiteX1" fmla="*/ 5362079 w 5404863"/>
                    <a:gd name="connsiteY1" fmla="*/ 4230696 h 4243948"/>
                    <a:gd name="connsiteX2" fmla="*/ 5404863 w 5404863"/>
                    <a:gd name="connsiteY2" fmla="*/ 1 h 4243948"/>
                    <a:gd name="connsiteX3" fmla="*/ 5126958 w 5404863"/>
                    <a:gd name="connsiteY3" fmla="*/ 0 h 4243948"/>
                    <a:gd name="connsiteX4" fmla="*/ 4849051 w 5404863"/>
                    <a:gd name="connsiteY4" fmla="*/ 17930 h 4243948"/>
                    <a:gd name="connsiteX5" fmla="*/ 4562180 w 5404863"/>
                    <a:gd name="connsiteY5" fmla="*/ 215154 h 4243948"/>
                    <a:gd name="connsiteX6" fmla="*/ 4320133 w 5404863"/>
                    <a:gd name="connsiteY6" fmla="*/ 439271 h 4243948"/>
                    <a:gd name="connsiteX7" fmla="*/ 4122910 w 5404863"/>
                    <a:gd name="connsiteY7" fmla="*/ 618565 h 4243948"/>
                    <a:gd name="connsiteX8" fmla="*/ 4036248 w 5404863"/>
                    <a:gd name="connsiteY8" fmla="*/ 824753 h 4243948"/>
                    <a:gd name="connsiteX9" fmla="*/ 3988439 w 5404863"/>
                    <a:gd name="connsiteY9" fmla="*/ 959224 h 4243948"/>
                    <a:gd name="connsiteX10" fmla="*/ 3887263 w 5404863"/>
                    <a:gd name="connsiteY10" fmla="*/ 1108210 h 4243948"/>
                    <a:gd name="connsiteX11" fmla="*/ 3755358 w 5404863"/>
                    <a:gd name="connsiteY11" fmla="*/ 1416424 h 4243948"/>
                    <a:gd name="connsiteX12" fmla="*/ 3531240 w 5404863"/>
                    <a:gd name="connsiteY12" fmla="*/ 1819836 h 4243948"/>
                    <a:gd name="connsiteX13" fmla="*/ 3450557 w 5404863"/>
                    <a:gd name="connsiteY13" fmla="*/ 1990165 h 4243948"/>
                    <a:gd name="connsiteX14" fmla="*/ 3298157 w 5404863"/>
                    <a:gd name="connsiteY14" fmla="*/ 2232212 h 4243948"/>
                    <a:gd name="connsiteX15" fmla="*/ 3145757 w 5404863"/>
                    <a:gd name="connsiteY15" fmla="*/ 2483225 h 4243948"/>
                    <a:gd name="connsiteX16" fmla="*/ 2930605 w 5404863"/>
                    <a:gd name="connsiteY16" fmla="*/ 2761130 h 4243948"/>
                    <a:gd name="connsiteX17" fmla="*/ 2679593 w 5404863"/>
                    <a:gd name="connsiteY17" fmla="*/ 2895600 h 4243948"/>
                    <a:gd name="connsiteX18" fmla="*/ 2500299 w 5404863"/>
                    <a:gd name="connsiteY18" fmla="*/ 2832848 h 4243948"/>
                    <a:gd name="connsiteX19" fmla="*/ 2383759 w 5404863"/>
                    <a:gd name="connsiteY19" fmla="*/ 2707343 h 4243948"/>
                    <a:gd name="connsiteX20" fmla="*/ 2192510 w 5404863"/>
                    <a:gd name="connsiteY20" fmla="*/ 2490909 h 4243948"/>
                    <a:gd name="connsiteX21" fmla="*/ 1998274 w 5404863"/>
                    <a:gd name="connsiteY21" fmla="*/ 2205319 h 4243948"/>
                    <a:gd name="connsiteX22" fmla="*/ 1744275 w 5404863"/>
                    <a:gd name="connsiteY22" fmla="*/ 2145555 h 4243948"/>
                    <a:gd name="connsiteX23" fmla="*/ 1692622 w 5404863"/>
                    <a:gd name="connsiteY23" fmla="*/ 1937659 h 4243948"/>
                    <a:gd name="connsiteX24" fmla="*/ 1517165 w 5404863"/>
                    <a:gd name="connsiteY24" fmla="*/ 1685365 h 4243948"/>
                    <a:gd name="connsiteX25" fmla="*/ 1430621 w 5404863"/>
                    <a:gd name="connsiteY25" fmla="*/ 1483447 h 4243948"/>
                    <a:gd name="connsiteX26" fmla="*/ 1159434 w 5404863"/>
                    <a:gd name="connsiteY26" fmla="*/ 1035211 h 4243948"/>
                    <a:gd name="connsiteX27" fmla="*/ 1122722 w 5404863"/>
                    <a:gd name="connsiteY27" fmla="*/ 972030 h 4243948"/>
                    <a:gd name="connsiteX28" fmla="*/ 958369 w 5404863"/>
                    <a:gd name="connsiteY28" fmla="*/ 810666 h 4243948"/>
                    <a:gd name="connsiteX29" fmla="*/ 668083 w 5404863"/>
                    <a:gd name="connsiteY29" fmla="*/ 721872 h 4243948"/>
                    <a:gd name="connsiteX30" fmla="*/ 304800 w 5404863"/>
                    <a:gd name="connsiteY30" fmla="*/ 642043 h 4243948"/>
                    <a:gd name="connsiteX31" fmla="*/ 0 w 5404863"/>
                    <a:gd name="connsiteY31" fmla="*/ 609601 h 4243948"/>
                    <a:gd name="connsiteX32" fmla="*/ 41574 w 5404863"/>
                    <a:gd name="connsiteY32" fmla="*/ 4243948 h 4243948"/>
                    <a:gd name="connsiteX0" fmla="*/ 41574 w 5404863"/>
                    <a:gd name="connsiteY0" fmla="*/ 3700609 h 4230696"/>
                    <a:gd name="connsiteX1" fmla="*/ 5362079 w 5404863"/>
                    <a:gd name="connsiteY1" fmla="*/ 4230696 h 4230696"/>
                    <a:gd name="connsiteX2" fmla="*/ 5404863 w 5404863"/>
                    <a:gd name="connsiteY2" fmla="*/ 1 h 4230696"/>
                    <a:gd name="connsiteX3" fmla="*/ 5126958 w 5404863"/>
                    <a:gd name="connsiteY3" fmla="*/ 0 h 4230696"/>
                    <a:gd name="connsiteX4" fmla="*/ 4849051 w 5404863"/>
                    <a:gd name="connsiteY4" fmla="*/ 17930 h 4230696"/>
                    <a:gd name="connsiteX5" fmla="*/ 4562180 w 5404863"/>
                    <a:gd name="connsiteY5" fmla="*/ 215154 h 4230696"/>
                    <a:gd name="connsiteX6" fmla="*/ 4320133 w 5404863"/>
                    <a:gd name="connsiteY6" fmla="*/ 439271 h 4230696"/>
                    <a:gd name="connsiteX7" fmla="*/ 4122910 w 5404863"/>
                    <a:gd name="connsiteY7" fmla="*/ 618565 h 4230696"/>
                    <a:gd name="connsiteX8" fmla="*/ 4036248 w 5404863"/>
                    <a:gd name="connsiteY8" fmla="*/ 824753 h 4230696"/>
                    <a:gd name="connsiteX9" fmla="*/ 3988439 w 5404863"/>
                    <a:gd name="connsiteY9" fmla="*/ 959224 h 4230696"/>
                    <a:gd name="connsiteX10" fmla="*/ 3887263 w 5404863"/>
                    <a:gd name="connsiteY10" fmla="*/ 1108210 h 4230696"/>
                    <a:gd name="connsiteX11" fmla="*/ 3755358 w 5404863"/>
                    <a:gd name="connsiteY11" fmla="*/ 1416424 h 4230696"/>
                    <a:gd name="connsiteX12" fmla="*/ 3531240 w 5404863"/>
                    <a:gd name="connsiteY12" fmla="*/ 1819836 h 4230696"/>
                    <a:gd name="connsiteX13" fmla="*/ 3450557 w 5404863"/>
                    <a:gd name="connsiteY13" fmla="*/ 1990165 h 4230696"/>
                    <a:gd name="connsiteX14" fmla="*/ 3298157 w 5404863"/>
                    <a:gd name="connsiteY14" fmla="*/ 2232212 h 4230696"/>
                    <a:gd name="connsiteX15" fmla="*/ 3145757 w 5404863"/>
                    <a:gd name="connsiteY15" fmla="*/ 2483225 h 4230696"/>
                    <a:gd name="connsiteX16" fmla="*/ 2930605 w 5404863"/>
                    <a:gd name="connsiteY16" fmla="*/ 2761130 h 4230696"/>
                    <a:gd name="connsiteX17" fmla="*/ 2679593 w 5404863"/>
                    <a:gd name="connsiteY17" fmla="*/ 2895600 h 4230696"/>
                    <a:gd name="connsiteX18" fmla="*/ 2500299 w 5404863"/>
                    <a:gd name="connsiteY18" fmla="*/ 2832848 h 4230696"/>
                    <a:gd name="connsiteX19" fmla="*/ 2383759 w 5404863"/>
                    <a:gd name="connsiteY19" fmla="*/ 2707343 h 4230696"/>
                    <a:gd name="connsiteX20" fmla="*/ 2192510 w 5404863"/>
                    <a:gd name="connsiteY20" fmla="*/ 2490909 h 4230696"/>
                    <a:gd name="connsiteX21" fmla="*/ 1998274 w 5404863"/>
                    <a:gd name="connsiteY21" fmla="*/ 2205319 h 4230696"/>
                    <a:gd name="connsiteX22" fmla="*/ 1744275 w 5404863"/>
                    <a:gd name="connsiteY22" fmla="*/ 2145555 h 4230696"/>
                    <a:gd name="connsiteX23" fmla="*/ 1692622 w 5404863"/>
                    <a:gd name="connsiteY23" fmla="*/ 1937659 h 4230696"/>
                    <a:gd name="connsiteX24" fmla="*/ 1517165 w 5404863"/>
                    <a:gd name="connsiteY24" fmla="*/ 1685365 h 4230696"/>
                    <a:gd name="connsiteX25" fmla="*/ 1430621 w 5404863"/>
                    <a:gd name="connsiteY25" fmla="*/ 1483447 h 4230696"/>
                    <a:gd name="connsiteX26" fmla="*/ 1159434 w 5404863"/>
                    <a:gd name="connsiteY26" fmla="*/ 1035211 h 4230696"/>
                    <a:gd name="connsiteX27" fmla="*/ 1122722 w 5404863"/>
                    <a:gd name="connsiteY27" fmla="*/ 972030 h 4230696"/>
                    <a:gd name="connsiteX28" fmla="*/ 958369 w 5404863"/>
                    <a:gd name="connsiteY28" fmla="*/ 810666 h 4230696"/>
                    <a:gd name="connsiteX29" fmla="*/ 668083 w 5404863"/>
                    <a:gd name="connsiteY29" fmla="*/ 721872 h 4230696"/>
                    <a:gd name="connsiteX30" fmla="*/ 304800 w 5404863"/>
                    <a:gd name="connsiteY30" fmla="*/ 642043 h 4230696"/>
                    <a:gd name="connsiteX31" fmla="*/ 0 w 5404863"/>
                    <a:gd name="connsiteY31" fmla="*/ 609601 h 4230696"/>
                    <a:gd name="connsiteX32" fmla="*/ 41574 w 5404863"/>
                    <a:gd name="connsiteY32" fmla="*/ 3700609 h 4230696"/>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500299 w 5404863"/>
                    <a:gd name="connsiteY18" fmla="*/ 2832848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4863" h="3727114">
                      <a:moveTo>
                        <a:pt x="41574" y="3700609"/>
                      </a:moveTo>
                      <a:lnTo>
                        <a:pt x="5401835" y="3727114"/>
                      </a:lnTo>
                      <a:cubicBezTo>
                        <a:pt x="5402844" y="2484743"/>
                        <a:pt x="5403854" y="1242372"/>
                        <a:pt x="5404863" y="1"/>
                      </a:cubicBezTo>
                      <a:lnTo>
                        <a:pt x="5126958" y="0"/>
                      </a:lnTo>
                      <a:lnTo>
                        <a:pt x="4849051" y="17930"/>
                      </a:lnTo>
                      <a:lnTo>
                        <a:pt x="4562180" y="215154"/>
                      </a:lnTo>
                      <a:lnTo>
                        <a:pt x="4320133" y="439271"/>
                      </a:lnTo>
                      <a:lnTo>
                        <a:pt x="4122910" y="618565"/>
                      </a:lnTo>
                      <a:lnTo>
                        <a:pt x="4036248" y="824753"/>
                      </a:lnTo>
                      <a:lnTo>
                        <a:pt x="3988439" y="959224"/>
                      </a:lnTo>
                      <a:lnTo>
                        <a:pt x="3887263" y="1108210"/>
                      </a:lnTo>
                      <a:lnTo>
                        <a:pt x="3755358" y="1416424"/>
                      </a:lnTo>
                      <a:lnTo>
                        <a:pt x="3531240" y="1819836"/>
                      </a:lnTo>
                      <a:lnTo>
                        <a:pt x="3450557" y="1990165"/>
                      </a:lnTo>
                      <a:lnTo>
                        <a:pt x="3298157" y="2232212"/>
                      </a:lnTo>
                      <a:lnTo>
                        <a:pt x="3145757" y="2483225"/>
                      </a:lnTo>
                      <a:lnTo>
                        <a:pt x="2930605" y="2761130"/>
                      </a:lnTo>
                      <a:lnTo>
                        <a:pt x="2679593" y="2895600"/>
                      </a:lnTo>
                      <a:lnTo>
                        <a:pt x="2500299" y="2832848"/>
                      </a:lnTo>
                      <a:lnTo>
                        <a:pt x="2383759" y="2707343"/>
                      </a:lnTo>
                      <a:lnTo>
                        <a:pt x="2192510" y="2490909"/>
                      </a:lnTo>
                      <a:lnTo>
                        <a:pt x="1998274" y="2205319"/>
                      </a:lnTo>
                      <a:lnTo>
                        <a:pt x="1744275" y="2145555"/>
                      </a:lnTo>
                      <a:lnTo>
                        <a:pt x="1692622" y="1937659"/>
                      </a:lnTo>
                      <a:lnTo>
                        <a:pt x="1517165" y="1685365"/>
                      </a:lnTo>
                      <a:lnTo>
                        <a:pt x="1430621" y="1483447"/>
                      </a:lnTo>
                      <a:lnTo>
                        <a:pt x="1159434" y="1035211"/>
                      </a:lnTo>
                      <a:lnTo>
                        <a:pt x="1122722" y="972030"/>
                      </a:lnTo>
                      <a:lnTo>
                        <a:pt x="958369" y="810666"/>
                      </a:lnTo>
                      <a:lnTo>
                        <a:pt x="668083" y="721872"/>
                      </a:lnTo>
                      <a:lnTo>
                        <a:pt x="304800" y="642043"/>
                      </a:lnTo>
                      <a:lnTo>
                        <a:pt x="0" y="609601"/>
                      </a:lnTo>
                      <a:lnTo>
                        <a:pt x="41574" y="3700609"/>
                      </a:lnTo>
                      <a:close/>
                    </a:path>
                  </a:pathLst>
                </a:cu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49382ABB-6CAF-46F4-84C8-7FA6203D1643}"/>
                  </a:ext>
                </a:extLst>
              </p:cNvPr>
              <p:cNvSpPr txBox="1"/>
              <p:nvPr/>
            </p:nvSpPr>
            <p:spPr>
              <a:xfrm>
                <a:off x="3530443" y="4008953"/>
                <a:ext cx="735106" cy="430887"/>
              </a:xfrm>
              <a:prstGeom prst="rect">
                <a:avLst/>
              </a:prstGeom>
              <a:noFill/>
            </p:spPr>
            <p:txBody>
              <a:bodyPr wrap="square" rtlCol="0">
                <a:spAutoFit/>
              </a:bodyPr>
              <a:lstStyle/>
              <a:p>
                <a:r>
                  <a:rPr lang="en-US" sz="2200" b="1" dirty="0">
                    <a:solidFill>
                      <a:schemeClr val="tx1">
                        <a:lumMod val="95000"/>
                        <a:lumOff val="5000"/>
                      </a:schemeClr>
                    </a:solidFill>
                  </a:rPr>
                  <a:t>70</a:t>
                </a:r>
                <a:r>
                  <a:rPr lang="en-US" sz="2200" b="1" baseline="30000" dirty="0">
                    <a:solidFill>
                      <a:schemeClr val="tx1">
                        <a:lumMod val="95000"/>
                        <a:lumOff val="5000"/>
                      </a:schemeClr>
                    </a:solidFill>
                  </a:rPr>
                  <a:t>o</a:t>
                </a:r>
              </a:p>
            </p:txBody>
          </p:sp>
          <p:sp>
            <p:nvSpPr>
              <p:cNvPr id="10" name="TextBox 9">
                <a:extLst>
                  <a:ext uri="{FF2B5EF4-FFF2-40B4-BE49-F238E27FC236}">
                    <a16:creationId xmlns:a16="http://schemas.microsoft.com/office/drawing/2014/main" id="{7A4D8ED8-EB1E-4D27-9F86-12F03EA5DF6B}"/>
                  </a:ext>
                </a:extLst>
              </p:cNvPr>
              <p:cNvSpPr txBox="1"/>
              <p:nvPr/>
            </p:nvSpPr>
            <p:spPr>
              <a:xfrm>
                <a:off x="3897996" y="3527974"/>
                <a:ext cx="735106" cy="430887"/>
              </a:xfrm>
              <a:prstGeom prst="rect">
                <a:avLst/>
              </a:prstGeom>
              <a:noFill/>
            </p:spPr>
            <p:txBody>
              <a:bodyPr wrap="square" rtlCol="0">
                <a:spAutoFit/>
              </a:bodyPr>
              <a:lstStyle/>
              <a:p>
                <a:r>
                  <a:rPr lang="en-US" sz="2200" b="1" dirty="0">
                    <a:solidFill>
                      <a:schemeClr val="tx1">
                        <a:lumMod val="95000"/>
                        <a:lumOff val="5000"/>
                      </a:schemeClr>
                    </a:solidFill>
                  </a:rPr>
                  <a:t>65</a:t>
                </a:r>
                <a:r>
                  <a:rPr lang="en-US" sz="2200" b="1" baseline="30000" dirty="0">
                    <a:solidFill>
                      <a:schemeClr val="tx1">
                        <a:lumMod val="95000"/>
                        <a:lumOff val="5000"/>
                      </a:schemeClr>
                    </a:solidFill>
                  </a:rPr>
                  <a:t>o</a:t>
                </a:r>
              </a:p>
            </p:txBody>
          </p:sp>
          <p:sp>
            <p:nvSpPr>
              <p:cNvPr id="11" name="TextBox 10">
                <a:extLst>
                  <a:ext uri="{FF2B5EF4-FFF2-40B4-BE49-F238E27FC236}">
                    <a16:creationId xmlns:a16="http://schemas.microsoft.com/office/drawing/2014/main" id="{B39F8B3E-4B17-4A2B-91B8-69E3661111D0}"/>
                  </a:ext>
                </a:extLst>
              </p:cNvPr>
              <p:cNvSpPr txBox="1"/>
              <p:nvPr/>
            </p:nvSpPr>
            <p:spPr>
              <a:xfrm>
                <a:off x="4265549" y="2864394"/>
                <a:ext cx="735106" cy="430887"/>
              </a:xfrm>
              <a:prstGeom prst="rect">
                <a:avLst/>
              </a:prstGeom>
              <a:noFill/>
            </p:spPr>
            <p:txBody>
              <a:bodyPr wrap="square" rtlCol="0">
                <a:spAutoFit/>
              </a:bodyPr>
              <a:lstStyle/>
              <a:p>
                <a:r>
                  <a:rPr lang="en-US" sz="2200" b="1" dirty="0">
                    <a:solidFill>
                      <a:schemeClr val="tx1">
                        <a:lumMod val="95000"/>
                        <a:lumOff val="5000"/>
                      </a:schemeClr>
                    </a:solidFill>
                  </a:rPr>
                  <a:t>60</a:t>
                </a:r>
                <a:r>
                  <a:rPr lang="en-US" sz="2200" b="1" baseline="30000" dirty="0">
                    <a:solidFill>
                      <a:schemeClr val="tx1">
                        <a:lumMod val="95000"/>
                        <a:lumOff val="5000"/>
                      </a:schemeClr>
                    </a:solidFill>
                  </a:rPr>
                  <a:t>o</a:t>
                </a:r>
              </a:p>
            </p:txBody>
          </p:sp>
          <p:sp>
            <p:nvSpPr>
              <p:cNvPr id="12" name="TextBox 11">
                <a:extLst>
                  <a:ext uri="{FF2B5EF4-FFF2-40B4-BE49-F238E27FC236}">
                    <a16:creationId xmlns:a16="http://schemas.microsoft.com/office/drawing/2014/main" id="{91BAC8BF-D16B-4E60-B0B2-988A81CF490C}"/>
                  </a:ext>
                </a:extLst>
              </p:cNvPr>
              <p:cNvSpPr txBox="1"/>
              <p:nvPr/>
            </p:nvSpPr>
            <p:spPr>
              <a:xfrm>
                <a:off x="4552419" y="2221193"/>
                <a:ext cx="735106" cy="430887"/>
              </a:xfrm>
              <a:prstGeom prst="rect">
                <a:avLst/>
              </a:prstGeom>
              <a:noFill/>
            </p:spPr>
            <p:txBody>
              <a:bodyPr wrap="square" rtlCol="0">
                <a:spAutoFit/>
              </a:bodyPr>
              <a:lstStyle/>
              <a:p>
                <a:r>
                  <a:rPr lang="en-US" sz="2200" b="1" dirty="0">
                    <a:solidFill>
                      <a:schemeClr val="tx1">
                        <a:lumMod val="95000"/>
                        <a:lumOff val="5000"/>
                      </a:schemeClr>
                    </a:solidFill>
                  </a:rPr>
                  <a:t>55</a:t>
                </a:r>
                <a:r>
                  <a:rPr lang="en-US" sz="2200" b="1" baseline="30000" dirty="0">
                    <a:solidFill>
                      <a:schemeClr val="tx1">
                        <a:lumMod val="95000"/>
                        <a:lumOff val="5000"/>
                      </a:schemeClr>
                    </a:solidFill>
                  </a:rPr>
                  <a:t>o</a:t>
                </a:r>
              </a:p>
            </p:txBody>
          </p:sp>
          <p:sp>
            <p:nvSpPr>
              <p:cNvPr id="13" name="TextBox 12">
                <a:extLst>
                  <a:ext uri="{FF2B5EF4-FFF2-40B4-BE49-F238E27FC236}">
                    <a16:creationId xmlns:a16="http://schemas.microsoft.com/office/drawing/2014/main" id="{CF5CB44A-CCF4-4ABA-B9E2-494114915B14}"/>
                  </a:ext>
                </a:extLst>
              </p:cNvPr>
              <p:cNvSpPr txBox="1"/>
              <p:nvPr/>
            </p:nvSpPr>
            <p:spPr>
              <a:xfrm>
                <a:off x="5142312" y="1580043"/>
                <a:ext cx="735106" cy="430887"/>
              </a:xfrm>
              <a:prstGeom prst="rect">
                <a:avLst/>
              </a:prstGeom>
              <a:noFill/>
            </p:spPr>
            <p:txBody>
              <a:bodyPr wrap="square" rtlCol="0">
                <a:spAutoFit/>
              </a:bodyPr>
              <a:lstStyle/>
              <a:p>
                <a:r>
                  <a:rPr lang="en-US" sz="2200" b="1" dirty="0">
                    <a:solidFill>
                      <a:schemeClr val="tx1">
                        <a:lumMod val="95000"/>
                        <a:lumOff val="5000"/>
                      </a:schemeClr>
                    </a:solidFill>
                  </a:rPr>
                  <a:t>50</a:t>
                </a:r>
                <a:r>
                  <a:rPr lang="en-US" sz="2200" b="1" baseline="30000" dirty="0">
                    <a:solidFill>
                      <a:schemeClr val="tx1">
                        <a:lumMod val="95000"/>
                        <a:lumOff val="5000"/>
                      </a:schemeClr>
                    </a:solidFill>
                  </a:rPr>
                  <a:t>o</a:t>
                </a:r>
              </a:p>
            </p:txBody>
          </p:sp>
          <p:sp>
            <p:nvSpPr>
              <p:cNvPr id="14" name="TextBox 13">
                <a:extLst>
                  <a:ext uri="{FF2B5EF4-FFF2-40B4-BE49-F238E27FC236}">
                    <a16:creationId xmlns:a16="http://schemas.microsoft.com/office/drawing/2014/main" id="{39448BC0-6902-4C1F-90E9-0E387F5867A4}"/>
                  </a:ext>
                </a:extLst>
              </p:cNvPr>
              <p:cNvSpPr txBox="1"/>
              <p:nvPr/>
            </p:nvSpPr>
            <p:spPr>
              <a:xfrm>
                <a:off x="5509865" y="1026745"/>
                <a:ext cx="735106" cy="430887"/>
              </a:xfrm>
              <a:prstGeom prst="rect">
                <a:avLst/>
              </a:prstGeom>
              <a:noFill/>
            </p:spPr>
            <p:txBody>
              <a:bodyPr wrap="square" rtlCol="0">
                <a:spAutoFit/>
              </a:bodyPr>
              <a:lstStyle/>
              <a:p>
                <a:r>
                  <a:rPr lang="en-US" sz="2200" b="1" dirty="0">
                    <a:solidFill>
                      <a:schemeClr val="tx1">
                        <a:lumMod val="95000"/>
                        <a:lumOff val="5000"/>
                      </a:schemeClr>
                    </a:solidFill>
                  </a:rPr>
                  <a:t>45</a:t>
                </a:r>
                <a:r>
                  <a:rPr lang="en-US" sz="2200" b="1" baseline="30000" dirty="0">
                    <a:solidFill>
                      <a:schemeClr val="tx1">
                        <a:lumMod val="95000"/>
                        <a:lumOff val="5000"/>
                      </a:schemeClr>
                    </a:solidFill>
                  </a:rPr>
                  <a:t>o</a:t>
                </a:r>
              </a:p>
            </p:txBody>
          </p:sp>
          <p:sp>
            <p:nvSpPr>
              <p:cNvPr id="15" name="TextBox 14">
                <a:extLst>
                  <a:ext uri="{FF2B5EF4-FFF2-40B4-BE49-F238E27FC236}">
                    <a16:creationId xmlns:a16="http://schemas.microsoft.com/office/drawing/2014/main" id="{E50FDFF9-43CF-451B-9483-209AC4F8A581}"/>
                  </a:ext>
                </a:extLst>
              </p:cNvPr>
              <p:cNvSpPr txBox="1"/>
              <p:nvPr/>
            </p:nvSpPr>
            <p:spPr>
              <a:xfrm>
                <a:off x="5585040" y="533086"/>
                <a:ext cx="735106" cy="359818"/>
              </a:xfrm>
              <a:prstGeom prst="rect">
                <a:avLst/>
              </a:prstGeom>
              <a:noFill/>
            </p:spPr>
            <p:txBody>
              <a:bodyPr wrap="square" rtlCol="0">
                <a:spAutoFit/>
              </a:bodyPr>
              <a:lstStyle/>
              <a:p>
                <a:r>
                  <a:rPr lang="en-US" sz="2200" b="1" dirty="0">
                    <a:solidFill>
                      <a:schemeClr val="tx1">
                        <a:lumMod val="95000"/>
                        <a:lumOff val="5000"/>
                      </a:schemeClr>
                    </a:solidFill>
                  </a:rPr>
                  <a:t>40</a:t>
                </a:r>
                <a:r>
                  <a:rPr lang="en-US" sz="2200" b="1" baseline="30000" dirty="0">
                    <a:solidFill>
                      <a:schemeClr val="tx1">
                        <a:lumMod val="95000"/>
                        <a:lumOff val="5000"/>
                      </a:schemeClr>
                    </a:solidFill>
                  </a:rPr>
                  <a:t>o</a:t>
                </a:r>
              </a:p>
            </p:txBody>
          </p:sp>
        </p:grpSp>
        <p:sp>
          <p:nvSpPr>
            <p:cNvPr id="7" name="Sun 6">
              <a:extLst>
                <a:ext uri="{FF2B5EF4-FFF2-40B4-BE49-F238E27FC236}">
                  <a16:creationId xmlns:a16="http://schemas.microsoft.com/office/drawing/2014/main" id="{D6F87094-F465-4807-A4B5-3F9E7834ADD9}"/>
                </a:ext>
              </a:extLst>
            </p:cNvPr>
            <p:cNvSpPr/>
            <p:nvPr/>
          </p:nvSpPr>
          <p:spPr>
            <a:xfrm>
              <a:off x="6322780" y="56691"/>
              <a:ext cx="745474" cy="1091988"/>
            </a:xfrm>
            <a:prstGeom prst="sun">
              <a:avLst/>
            </a:prstGeom>
            <a:solidFill>
              <a:srgbClr val="FFFF00"/>
            </a:solidFill>
            <a:ln>
              <a:solidFill>
                <a:srgbClr val="F381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Arrow: Down 18">
            <a:extLst>
              <a:ext uri="{FF2B5EF4-FFF2-40B4-BE49-F238E27FC236}">
                <a16:creationId xmlns:a16="http://schemas.microsoft.com/office/drawing/2014/main" id="{7EE8BABB-A403-48AF-B53F-670058110E3F}"/>
              </a:ext>
            </a:extLst>
          </p:cNvPr>
          <p:cNvSpPr/>
          <p:nvPr/>
        </p:nvSpPr>
        <p:spPr>
          <a:xfrm rot="18661629">
            <a:off x="3613221" y="2534982"/>
            <a:ext cx="241683" cy="2457450"/>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A0460463-34EF-4CB7-8B59-670956694274}"/>
              </a:ext>
            </a:extLst>
          </p:cNvPr>
          <p:cNvSpPr/>
          <p:nvPr/>
        </p:nvSpPr>
        <p:spPr>
          <a:xfrm rot="2507035">
            <a:off x="7604196" y="2554031"/>
            <a:ext cx="241683" cy="2457450"/>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19">
            <a:extLst>
              <a:ext uri="{FF2B5EF4-FFF2-40B4-BE49-F238E27FC236}">
                <a16:creationId xmlns:a16="http://schemas.microsoft.com/office/drawing/2014/main" id="{06737A84-A19D-463C-A62A-7F0E0C9405BB}"/>
              </a:ext>
            </a:extLst>
          </p:cNvPr>
          <p:cNvSpPr/>
          <p:nvPr/>
        </p:nvSpPr>
        <p:spPr>
          <a:xfrm rot="10800000">
            <a:off x="5533324" y="2276475"/>
            <a:ext cx="633972" cy="2457450"/>
          </a:xfrm>
          <a:custGeom>
            <a:avLst/>
            <a:gdLst>
              <a:gd name="connsiteX0" fmla="*/ 0 w 371475"/>
              <a:gd name="connsiteY0" fmla="*/ 2271713 h 2457450"/>
              <a:gd name="connsiteX1" fmla="*/ 92869 w 371475"/>
              <a:gd name="connsiteY1" fmla="*/ 2271713 h 2457450"/>
              <a:gd name="connsiteX2" fmla="*/ 92869 w 371475"/>
              <a:gd name="connsiteY2" fmla="*/ 0 h 2457450"/>
              <a:gd name="connsiteX3" fmla="*/ 278606 w 371475"/>
              <a:gd name="connsiteY3" fmla="*/ 0 h 2457450"/>
              <a:gd name="connsiteX4" fmla="*/ 278606 w 371475"/>
              <a:gd name="connsiteY4" fmla="*/ 2271713 h 2457450"/>
              <a:gd name="connsiteX5" fmla="*/ 371475 w 371475"/>
              <a:gd name="connsiteY5" fmla="*/ 2271713 h 2457450"/>
              <a:gd name="connsiteX6" fmla="*/ 185738 w 371475"/>
              <a:gd name="connsiteY6" fmla="*/ 2457450 h 2457450"/>
              <a:gd name="connsiteX7" fmla="*/ 0 w 371475"/>
              <a:gd name="connsiteY7" fmla="*/ 2271713 h 2457450"/>
              <a:gd name="connsiteX0" fmla="*/ 176072 w 547547"/>
              <a:gd name="connsiteY0" fmla="*/ 2271713 h 2457450"/>
              <a:gd name="connsiteX1" fmla="*/ 268941 w 547547"/>
              <a:gd name="connsiteY1" fmla="*/ 2271713 h 2457450"/>
              <a:gd name="connsiteX2" fmla="*/ 0 w 547547"/>
              <a:gd name="connsiteY2" fmla="*/ 0 h 2457450"/>
              <a:gd name="connsiteX3" fmla="*/ 454678 w 547547"/>
              <a:gd name="connsiteY3" fmla="*/ 0 h 2457450"/>
              <a:gd name="connsiteX4" fmla="*/ 454678 w 547547"/>
              <a:gd name="connsiteY4" fmla="*/ 2271713 h 2457450"/>
              <a:gd name="connsiteX5" fmla="*/ 547547 w 547547"/>
              <a:gd name="connsiteY5" fmla="*/ 2271713 h 2457450"/>
              <a:gd name="connsiteX6" fmla="*/ 361810 w 547547"/>
              <a:gd name="connsiteY6" fmla="*/ 2457450 h 2457450"/>
              <a:gd name="connsiteX7" fmla="*/ 176072 w 547547"/>
              <a:gd name="connsiteY7" fmla="*/ 2271713 h 2457450"/>
              <a:gd name="connsiteX0" fmla="*/ 176072 w 633972"/>
              <a:gd name="connsiteY0" fmla="*/ 2271713 h 2457450"/>
              <a:gd name="connsiteX1" fmla="*/ 268941 w 633972"/>
              <a:gd name="connsiteY1" fmla="*/ 2271713 h 2457450"/>
              <a:gd name="connsiteX2" fmla="*/ 0 w 633972"/>
              <a:gd name="connsiteY2" fmla="*/ 0 h 2457450"/>
              <a:gd name="connsiteX3" fmla="*/ 633972 w 633972"/>
              <a:gd name="connsiteY3" fmla="*/ 0 h 2457450"/>
              <a:gd name="connsiteX4" fmla="*/ 454678 w 633972"/>
              <a:gd name="connsiteY4" fmla="*/ 2271713 h 2457450"/>
              <a:gd name="connsiteX5" fmla="*/ 547547 w 633972"/>
              <a:gd name="connsiteY5" fmla="*/ 2271713 h 2457450"/>
              <a:gd name="connsiteX6" fmla="*/ 361810 w 633972"/>
              <a:gd name="connsiteY6" fmla="*/ 2457450 h 2457450"/>
              <a:gd name="connsiteX7" fmla="*/ 176072 w 633972"/>
              <a:gd name="connsiteY7" fmla="*/ 227171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972" h="2457450">
                <a:moveTo>
                  <a:pt x="176072" y="2271713"/>
                </a:moveTo>
                <a:lnTo>
                  <a:pt x="268941" y="2271713"/>
                </a:lnTo>
                <a:lnTo>
                  <a:pt x="0" y="0"/>
                </a:lnTo>
                <a:lnTo>
                  <a:pt x="633972" y="0"/>
                </a:lnTo>
                <a:lnTo>
                  <a:pt x="454678" y="2271713"/>
                </a:lnTo>
                <a:lnTo>
                  <a:pt x="547547" y="2271713"/>
                </a:lnTo>
                <a:lnTo>
                  <a:pt x="361810" y="2457450"/>
                </a:lnTo>
                <a:lnTo>
                  <a:pt x="176072" y="2271713"/>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B4E0F13-7F99-4E97-AEDD-6C50CFEC4B9B}"/>
              </a:ext>
            </a:extLst>
          </p:cNvPr>
          <p:cNvGrpSpPr/>
          <p:nvPr/>
        </p:nvGrpSpPr>
        <p:grpSpPr>
          <a:xfrm>
            <a:off x="3979320" y="2480765"/>
            <a:ext cx="1285872" cy="1876425"/>
            <a:chOff x="4238627" y="2876550"/>
            <a:chExt cx="1285872" cy="1876425"/>
          </a:xfrm>
        </p:grpSpPr>
        <p:sp>
          <p:nvSpPr>
            <p:cNvPr id="29" name="Arrow: Curved Left 28">
              <a:extLst>
                <a:ext uri="{FF2B5EF4-FFF2-40B4-BE49-F238E27FC236}">
                  <a16:creationId xmlns:a16="http://schemas.microsoft.com/office/drawing/2014/main" id="{66F091D5-6F1E-4BB6-948C-10163FAECBE1}"/>
                </a:ext>
              </a:extLst>
            </p:cNvPr>
            <p:cNvSpPr/>
            <p:nvPr/>
          </p:nvSpPr>
          <p:spPr>
            <a:xfrm rot="9165648">
              <a:off x="4895849" y="3876675"/>
              <a:ext cx="628650"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Arrow: Curved Left 29">
              <a:extLst>
                <a:ext uri="{FF2B5EF4-FFF2-40B4-BE49-F238E27FC236}">
                  <a16:creationId xmlns:a16="http://schemas.microsoft.com/office/drawing/2014/main" id="{C2884C16-3E34-4C1C-8C89-7A31F1000BEC}"/>
                </a:ext>
              </a:extLst>
            </p:cNvPr>
            <p:cNvSpPr/>
            <p:nvPr/>
          </p:nvSpPr>
          <p:spPr>
            <a:xfrm rot="9165648">
              <a:off x="4676775" y="3543300"/>
              <a:ext cx="628650"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urved Left 30">
              <a:extLst>
                <a:ext uri="{FF2B5EF4-FFF2-40B4-BE49-F238E27FC236}">
                  <a16:creationId xmlns:a16="http://schemas.microsoft.com/office/drawing/2014/main" id="{D621DA01-CCF2-400B-9A1B-A47DAE5AA80B}"/>
                </a:ext>
              </a:extLst>
            </p:cNvPr>
            <p:cNvSpPr/>
            <p:nvPr/>
          </p:nvSpPr>
          <p:spPr>
            <a:xfrm rot="9165648">
              <a:off x="4457701" y="3209925"/>
              <a:ext cx="628650"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urved Left 31">
              <a:extLst>
                <a:ext uri="{FF2B5EF4-FFF2-40B4-BE49-F238E27FC236}">
                  <a16:creationId xmlns:a16="http://schemas.microsoft.com/office/drawing/2014/main" id="{A9E19F1A-7EBA-4972-BCC6-2E897CABB571}"/>
                </a:ext>
              </a:extLst>
            </p:cNvPr>
            <p:cNvSpPr/>
            <p:nvPr/>
          </p:nvSpPr>
          <p:spPr>
            <a:xfrm rot="9165648">
              <a:off x="4238627" y="2876550"/>
              <a:ext cx="628650"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B1ACE12C-D592-472A-8A46-DEA1AAA2908F}"/>
              </a:ext>
            </a:extLst>
          </p:cNvPr>
          <p:cNvGrpSpPr/>
          <p:nvPr/>
        </p:nvGrpSpPr>
        <p:grpSpPr>
          <a:xfrm rot="20587685">
            <a:off x="6380514" y="2897005"/>
            <a:ext cx="852028" cy="1185160"/>
            <a:chOff x="6380514" y="2897005"/>
            <a:chExt cx="852028" cy="1185160"/>
          </a:xfrm>
        </p:grpSpPr>
        <p:sp>
          <p:nvSpPr>
            <p:cNvPr id="34" name="Arrow: Curved Left 33">
              <a:extLst>
                <a:ext uri="{FF2B5EF4-FFF2-40B4-BE49-F238E27FC236}">
                  <a16:creationId xmlns:a16="http://schemas.microsoft.com/office/drawing/2014/main" id="{CD303312-84C2-4AE5-9009-EE79C591E0B8}"/>
                </a:ext>
              </a:extLst>
            </p:cNvPr>
            <p:cNvSpPr/>
            <p:nvPr/>
          </p:nvSpPr>
          <p:spPr>
            <a:xfrm rot="13125956" flipH="1">
              <a:off x="6380514" y="3205865"/>
              <a:ext cx="596088"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urved Left 34">
              <a:extLst>
                <a:ext uri="{FF2B5EF4-FFF2-40B4-BE49-F238E27FC236}">
                  <a16:creationId xmlns:a16="http://schemas.microsoft.com/office/drawing/2014/main" id="{4746CBA6-E72C-4E71-93AF-DD82E72B0848}"/>
                </a:ext>
              </a:extLst>
            </p:cNvPr>
            <p:cNvSpPr/>
            <p:nvPr/>
          </p:nvSpPr>
          <p:spPr>
            <a:xfrm rot="13125956" flipH="1">
              <a:off x="6636454" y="2897005"/>
              <a:ext cx="596088"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7281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id="{E5A729B8-84D9-4E5E-9059-F40DB8449699}"/>
              </a:ext>
            </a:extLst>
          </p:cNvPr>
          <p:cNvSpPr/>
          <p:nvPr/>
        </p:nvSpPr>
        <p:spPr>
          <a:xfrm>
            <a:off x="703501" y="588719"/>
            <a:ext cx="10545524" cy="4903019"/>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0 w 5453025"/>
              <a:gd name="connsiteY0" fmla="*/ 0 h 4098296"/>
              <a:gd name="connsiteX1" fmla="*/ 5453025 w 5453025"/>
              <a:gd name="connsiteY1" fmla="*/ 450574 h 4098296"/>
              <a:gd name="connsiteX2" fmla="*/ 5429549 w 5453025"/>
              <a:gd name="connsiteY2" fmla="*/ 1202697 h 4098296"/>
              <a:gd name="connsiteX3" fmla="*/ 5151644 w 5453025"/>
              <a:gd name="connsiteY3" fmla="*/ 1202696 h 4098296"/>
              <a:gd name="connsiteX4" fmla="*/ 4873737 w 5453025"/>
              <a:gd name="connsiteY4" fmla="*/ 1220626 h 4098296"/>
              <a:gd name="connsiteX5" fmla="*/ 4586866 w 5453025"/>
              <a:gd name="connsiteY5" fmla="*/ 1417850 h 4098296"/>
              <a:gd name="connsiteX6" fmla="*/ 4344819 w 5453025"/>
              <a:gd name="connsiteY6" fmla="*/ 1641967 h 4098296"/>
              <a:gd name="connsiteX7" fmla="*/ 4147596 w 5453025"/>
              <a:gd name="connsiteY7" fmla="*/ 1821261 h 4098296"/>
              <a:gd name="connsiteX8" fmla="*/ 4060934 w 5453025"/>
              <a:gd name="connsiteY8" fmla="*/ 2027449 h 4098296"/>
              <a:gd name="connsiteX9" fmla="*/ 4013125 w 5453025"/>
              <a:gd name="connsiteY9" fmla="*/ 2161920 h 4098296"/>
              <a:gd name="connsiteX10" fmla="*/ 3911949 w 5453025"/>
              <a:gd name="connsiteY10" fmla="*/ 2310906 h 4098296"/>
              <a:gd name="connsiteX11" fmla="*/ 3780044 w 5453025"/>
              <a:gd name="connsiteY11" fmla="*/ 2619120 h 4098296"/>
              <a:gd name="connsiteX12" fmla="*/ 3555926 w 5453025"/>
              <a:gd name="connsiteY12" fmla="*/ 3022532 h 4098296"/>
              <a:gd name="connsiteX13" fmla="*/ 3475243 w 5453025"/>
              <a:gd name="connsiteY13" fmla="*/ 3192861 h 4098296"/>
              <a:gd name="connsiteX14" fmla="*/ 3322843 w 5453025"/>
              <a:gd name="connsiteY14" fmla="*/ 3434908 h 4098296"/>
              <a:gd name="connsiteX15" fmla="*/ 3170443 w 5453025"/>
              <a:gd name="connsiteY15" fmla="*/ 3685921 h 4098296"/>
              <a:gd name="connsiteX16" fmla="*/ 2955291 w 5453025"/>
              <a:gd name="connsiteY16" fmla="*/ 3963826 h 4098296"/>
              <a:gd name="connsiteX17" fmla="*/ 2704279 w 5453025"/>
              <a:gd name="connsiteY17" fmla="*/ 4098296 h 4098296"/>
              <a:gd name="connsiteX18" fmla="*/ 2524985 w 5453025"/>
              <a:gd name="connsiteY18" fmla="*/ 4035544 h 4098296"/>
              <a:gd name="connsiteX19" fmla="*/ 2408445 w 5453025"/>
              <a:gd name="connsiteY19" fmla="*/ 3910039 h 4098296"/>
              <a:gd name="connsiteX20" fmla="*/ 2217196 w 5453025"/>
              <a:gd name="connsiteY20" fmla="*/ 3693605 h 4098296"/>
              <a:gd name="connsiteX21" fmla="*/ 2022960 w 5453025"/>
              <a:gd name="connsiteY21" fmla="*/ 3408015 h 4098296"/>
              <a:gd name="connsiteX22" fmla="*/ 1768961 w 5453025"/>
              <a:gd name="connsiteY22" fmla="*/ 3348251 h 4098296"/>
              <a:gd name="connsiteX23" fmla="*/ 1717308 w 5453025"/>
              <a:gd name="connsiteY23" fmla="*/ 3140355 h 4098296"/>
              <a:gd name="connsiteX24" fmla="*/ 1541851 w 5453025"/>
              <a:gd name="connsiteY24" fmla="*/ 2888061 h 4098296"/>
              <a:gd name="connsiteX25" fmla="*/ 1455307 w 5453025"/>
              <a:gd name="connsiteY25" fmla="*/ 2686143 h 4098296"/>
              <a:gd name="connsiteX26" fmla="*/ 1184120 w 5453025"/>
              <a:gd name="connsiteY26" fmla="*/ 2237907 h 4098296"/>
              <a:gd name="connsiteX27" fmla="*/ 1147408 w 5453025"/>
              <a:gd name="connsiteY27" fmla="*/ 2174726 h 4098296"/>
              <a:gd name="connsiteX28" fmla="*/ 983055 w 5453025"/>
              <a:gd name="connsiteY28" fmla="*/ 2013362 h 4098296"/>
              <a:gd name="connsiteX29" fmla="*/ 692769 w 5453025"/>
              <a:gd name="connsiteY29" fmla="*/ 1924568 h 4098296"/>
              <a:gd name="connsiteX30" fmla="*/ 329486 w 5453025"/>
              <a:gd name="connsiteY30" fmla="*/ 1844739 h 4098296"/>
              <a:gd name="connsiteX31" fmla="*/ 24686 w 5453025"/>
              <a:gd name="connsiteY31" fmla="*/ 1812297 h 4098296"/>
              <a:gd name="connsiteX32" fmla="*/ 0 w 5453025"/>
              <a:gd name="connsiteY32" fmla="*/ 0 h 4098296"/>
              <a:gd name="connsiteX0" fmla="*/ 0 w 5429549"/>
              <a:gd name="connsiteY0" fmla="*/ 0 h 4098296"/>
              <a:gd name="connsiteX1" fmla="*/ 5400017 w 5429549"/>
              <a:gd name="connsiteY1" fmla="*/ 13252 h 4098296"/>
              <a:gd name="connsiteX2" fmla="*/ 5429549 w 5429549"/>
              <a:gd name="connsiteY2" fmla="*/ 1202697 h 4098296"/>
              <a:gd name="connsiteX3" fmla="*/ 5151644 w 5429549"/>
              <a:gd name="connsiteY3" fmla="*/ 1202696 h 4098296"/>
              <a:gd name="connsiteX4" fmla="*/ 4873737 w 5429549"/>
              <a:gd name="connsiteY4" fmla="*/ 1220626 h 4098296"/>
              <a:gd name="connsiteX5" fmla="*/ 4586866 w 5429549"/>
              <a:gd name="connsiteY5" fmla="*/ 1417850 h 4098296"/>
              <a:gd name="connsiteX6" fmla="*/ 4344819 w 5429549"/>
              <a:gd name="connsiteY6" fmla="*/ 1641967 h 4098296"/>
              <a:gd name="connsiteX7" fmla="*/ 4147596 w 5429549"/>
              <a:gd name="connsiteY7" fmla="*/ 1821261 h 4098296"/>
              <a:gd name="connsiteX8" fmla="*/ 4060934 w 5429549"/>
              <a:gd name="connsiteY8" fmla="*/ 2027449 h 4098296"/>
              <a:gd name="connsiteX9" fmla="*/ 4013125 w 5429549"/>
              <a:gd name="connsiteY9" fmla="*/ 2161920 h 4098296"/>
              <a:gd name="connsiteX10" fmla="*/ 3911949 w 5429549"/>
              <a:gd name="connsiteY10" fmla="*/ 2310906 h 4098296"/>
              <a:gd name="connsiteX11" fmla="*/ 3780044 w 5429549"/>
              <a:gd name="connsiteY11" fmla="*/ 2619120 h 4098296"/>
              <a:gd name="connsiteX12" fmla="*/ 3555926 w 5429549"/>
              <a:gd name="connsiteY12" fmla="*/ 3022532 h 4098296"/>
              <a:gd name="connsiteX13" fmla="*/ 3475243 w 5429549"/>
              <a:gd name="connsiteY13" fmla="*/ 3192861 h 4098296"/>
              <a:gd name="connsiteX14" fmla="*/ 3322843 w 5429549"/>
              <a:gd name="connsiteY14" fmla="*/ 3434908 h 4098296"/>
              <a:gd name="connsiteX15" fmla="*/ 3170443 w 5429549"/>
              <a:gd name="connsiteY15" fmla="*/ 3685921 h 4098296"/>
              <a:gd name="connsiteX16" fmla="*/ 2955291 w 5429549"/>
              <a:gd name="connsiteY16" fmla="*/ 3963826 h 4098296"/>
              <a:gd name="connsiteX17" fmla="*/ 2704279 w 5429549"/>
              <a:gd name="connsiteY17" fmla="*/ 4098296 h 4098296"/>
              <a:gd name="connsiteX18" fmla="*/ 2524985 w 5429549"/>
              <a:gd name="connsiteY18" fmla="*/ 4035544 h 4098296"/>
              <a:gd name="connsiteX19" fmla="*/ 2408445 w 5429549"/>
              <a:gd name="connsiteY19" fmla="*/ 3910039 h 4098296"/>
              <a:gd name="connsiteX20" fmla="*/ 2217196 w 5429549"/>
              <a:gd name="connsiteY20" fmla="*/ 3693605 h 4098296"/>
              <a:gd name="connsiteX21" fmla="*/ 2022960 w 5429549"/>
              <a:gd name="connsiteY21" fmla="*/ 3408015 h 4098296"/>
              <a:gd name="connsiteX22" fmla="*/ 1768961 w 5429549"/>
              <a:gd name="connsiteY22" fmla="*/ 3348251 h 4098296"/>
              <a:gd name="connsiteX23" fmla="*/ 1717308 w 5429549"/>
              <a:gd name="connsiteY23" fmla="*/ 3140355 h 4098296"/>
              <a:gd name="connsiteX24" fmla="*/ 1541851 w 5429549"/>
              <a:gd name="connsiteY24" fmla="*/ 2888061 h 4098296"/>
              <a:gd name="connsiteX25" fmla="*/ 1455307 w 5429549"/>
              <a:gd name="connsiteY25" fmla="*/ 2686143 h 4098296"/>
              <a:gd name="connsiteX26" fmla="*/ 1184120 w 5429549"/>
              <a:gd name="connsiteY26" fmla="*/ 2237907 h 4098296"/>
              <a:gd name="connsiteX27" fmla="*/ 1147408 w 5429549"/>
              <a:gd name="connsiteY27" fmla="*/ 2174726 h 4098296"/>
              <a:gd name="connsiteX28" fmla="*/ 983055 w 5429549"/>
              <a:gd name="connsiteY28" fmla="*/ 2013362 h 4098296"/>
              <a:gd name="connsiteX29" fmla="*/ 692769 w 5429549"/>
              <a:gd name="connsiteY29" fmla="*/ 1924568 h 4098296"/>
              <a:gd name="connsiteX30" fmla="*/ 329486 w 5429549"/>
              <a:gd name="connsiteY30" fmla="*/ 1844739 h 4098296"/>
              <a:gd name="connsiteX31" fmla="*/ 24686 w 5429549"/>
              <a:gd name="connsiteY31" fmla="*/ 1812297 h 4098296"/>
              <a:gd name="connsiteX32" fmla="*/ 0 w 5429549"/>
              <a:gd name="connsiteY32" fmla="*/ 0 h 409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9549" h="4098296">
                <a:moveTo>
                  <a:pt x="0" y="0"/>
                </a:moveTo>
                <a:lnTo>
                  <a:pt x="5400017" y="13252"/>
                </a:lnTo>
                <a:lnTo>
                  <a:pt x="5429549" y="1202697"/>
                </a:lnTo>
                <a:lnTo>
                  <a:pt x="5151644" y="1202696"/>
                </a:lnTo>
                <a:lnTo>
                  <a:pt x="4873737" y="1220626"/>
                </a:lnTo>
                <a:lnTo>
                  <a:pt x="4586866" y="1417850"/>
                </a:lnTo>
                <a:lnTo>
                  <a:pt x="4344819" y="1641967"/>
                </a:lnTo>
                <a:lnTo>
                  <a:pt x="4147596" y="1821261"/>
                </a:lnTo>
                <a:lnTo>
                  <a:pt x="4060934" y="2027449"/>
                </a:lnTo>
                <a:lnTo>
                  <a:pt x="4013125" y="2161920"/>
                </a:lnTo>
                <a:lnTo>
                  <a:pt x="3911949" y="2310906"/>
                </a:lnTo>
                <a:lnTo>
                  <a:pt x="3780044" y="2619120"/>
                </a:lnTo>
                <a:lnTo>
                  <a:pt x="3555926" y="3022532"/>
                </a:lnTo>
                <a:lnTo>
                  <a:pt x="3475243" y="3192861"/>
                </a:lnTo>
                <a:lnTo>
                  <a:pt x="3322843" y="3434908"/>
                </a:lnTo>
                <a:lnTo>
                  <a:pt x="3170443" y="3685921"/>
                </a:lnTo>
                <a:lnTo>
                  <a:pt x="2955291" y="3963826"/>
                </a:lnTo>
                <a:lnTo>
                  <a:pt x="2704279" y="4098296"/>
                </a:lnTo>
                <a:lnTo>
                  <a:pt x="2524985" y="4035544"/>
                </a:lnTo>
                <a:lnTo>
                  <a:pt x="2408445" y="3910039"/>
                </a:lnTo>
                <a:lnTo>
                  <a:pt x="2217196" y="3693605"/>
                </a:lnTo>
                <a:lnTo>
                  <a:pt x="2022960" y="3408015"/>
                </a:lnTo>
                <a:lnTo>
                  <a:pt x="1768961" y="3348251"/>
                </a:lnTo>
                <a:lnTo>
                  <a:pt x="1717308" y="3140355"/>
                </a:lnTo>
                <a:lnTo>
                  <a:pt x="1541851" y="2888061"/>
                </a:lnTo>
                <a:lnTo>
                  <a:pt x="1455307" y="2686143"/>
                </a:lnTo>
                <a:lnTo>
                  <a:pt x="1184120" y="2237907"/>
                </a:lnTo>
                <a:lnTo>
                  <a:pt x="1147408" y="2174726"/>
                </a:lnTo>
                <a:lnTo>
                  <a:pt x="983055" y="2013362"/>
                </a:lnTo>
                <a:lnTo>
                  <a:pt x="692769" y="1924568"/>
                </a:lnTo>
                <a:lnTo>
                  <a:pt x="329486" y="1844739"/>
                </a:lnTo>
                <a:lnTo>
                  <a:pt x="24686" y="1812297"/>
                </a:lnTo>
                <a:lnTo>
                  <a:pt x="0" y="0"/>
                </a:lnTo>
                <a:close/>
              </a:path>
            </a:pathLst>
          </a:custGeom>
          <a:gradFill flip="none" rotWithShape="1">
            <a:gsLst>
              <a:gs pos="42000">
                <a:srgbClr val="FFC715"/>
              </a:gs>
              <a:gs pos="19000">
                <a:srgbClr val="5FD4FD"/>
              </a:gs>
              <a:gs pos="68000">
                <a:srgbClr val="5FD4FD"/>
              </a:gs>
              <a:gs pos="100000">
                <a:srgbClr val="D2F2F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24FC366C-38BE-40F7-BA5F-859C88192861}"/>
              </a:ext>
            </a:extLst>
          </p:cNvPr>
          <p:cNvSpPr/>
          <p:nvPr/>
        </p:nvSpPr>
        <p:spPr>
          <a:xfrm>
            <a:off x="751446" y="2027571"/>
            <a:ext cx="10497579" cy="4458953"/>
          </a:xfrm>
          <a:custGeom>
            <a:avLst/>
            <a:gdLst>
              <a:gd name="connsiteX0" fmla="*/ 0 w 5426521"/>
              <a:gd name="connsiteY0" fmla="*/ 0 h 3784328"/>
              <a:gd name="connsiteX1" fmla="*/ 5426521 w 5426521"/>
              <a:gd name="connsiteY1" fmla="*/ 0 h 3784328"/>
              <a:gd name="connsiteX2" fmla="*/ 5426521 w 5426521"/>
              <a:gd name="connsiteY2" fmla="*/ 3784328 h 3784328"/>
              <a:gd name="connsiteX3" fmla="*/ 0 w 5426521"/>
              <a:gd name="connsiteY3" fmla="*/ 3784328 h 3784328"/>
              <a:gd name="connsiteX4" fmla="*/ 0 w 5426521"/>
              <a:gd name="connsiteY4" fmla="*/ 0 h 3784328"/>
              <a:gd name="connsiteX0" fmla="*/ 0 w 5426521"/>
              <a:gd name="connsiteY0" fmla="*/ 0 h 3784328"/>
              <a:gd name="connsiteX1" fmla="*/ 5426521 w 5426521"/>
              <a:gd name="connsiteY1" fmla="*/ 0 h 3784328"/>
              <a:gd name="connsiteX2" fmla="*/ 5426521 w 5426521"/>
              <a:gd name="connsiteY2" fmla="*/ 3784328 h 3784328"/>
              <a:gd name="connsiteX3" fmla="*/ 1146629 w 5426521"/>
              <a:gd name="connsiteY3" fmla="*/ 2768328 h 3784328"/>
              <a:gd name="connsiteX4" fmla="*/ 0 w 5426521"/>
              <a:gd name="connsiteY4" fmla="*/ 0 h 3784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0 w 5426521"/>
              <a:gd name="connsiteY4" fmla="*/ 0 h 2768328"/>
              <a:gd name="connsiteX0" fmla="*/ 0 w 5426521"/>
              <a:gd name="connsiteY0" fmla="*/ 0 h 2768328"/>
              <a:gd name="connsiteX1" fmla="*/ 5426521 w 5426521"/>
              <a:gd name="connsiteY1" fmla="*/ 0 h 2768328"/>
              <a:gd name="connsiteX2" fmla="*/ 4497607 w 5426521"/>
              <a:gd name="connsiteY2" fmla="*/ 2347414 h 2768328"/>
              <a:gd name="connsiteX3" fmla="*/ 1146629 w 5426521"/>
              <a:gd name="connsiteY3" fmla="*/ 2768328 h 2768328"/>
              <a:gd name="connsiteX4" fmla="*/ 361039 w 5426521"/>
              <a:gd name="connsiteY4" fmla="*/ 881470 h 2768328"/>
              <a:gd name="connsiteX5" fmla="*/ 0 w 5426521"/>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0 w 5428339"/>
              <a:gd name="connsiteY4" fmla="*/ 1316899 h 2768328"/>
              <a:gd name="connsiteX5" fmla="*/ 1818 w 5428339"/>
              <a:gd name="connsiteY5"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174171 w 5428339"/>
              <a:gd name="connsiteY4" fmla="*/ 1476556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304800 w 5428339"/>
              <a:gd name="connsiteY4" fmla="*/ 1389470 h 2768328"/>
              <a:gd name="connsiteX5" fmla="*/ 0 w 5428339"/>
              <a:gd name="connsiteY5" fmla="*/ 1316899 h 2768328"/>
              <a:gd name="connsiteX6" fmla="*/ 1818 w 5428339"/>
              <a:gd name="connsiteY6"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435428 w 5428339"/>
              <a:gd name="connsiteY4" fmla="*/ 1607185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537028 w 5428339"/>
              <a:gd name="connsiteY4" fmla="*/ 1636213 h 2768328"/>
              <a:gd name="connsiteX5" fmla="*/ 304800 w 5428339"/>
              <a:gd name="connsiteY5" fmla="*/ 1389470 h 2768328"/>
              <a:gd name="connsiteX6" fmla="*/ 0 w 5428339"/>
              <a:gd name="connsiteY6" fmla="*/ 1316899 h 2768328"/>
              <a:gd name="connsiteX7" fmla="*/ 1818 w 5428339"/>
              <a:gd name="connsiteY7"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653142 w 5428339"/>
              <a:gd name="connsiteY4" fmla="*/ 1853928 h 2768328"/>
              <a:gd name="connsiteX5" fmla="*/ 537028 w 5428339"/>
              <a:gd name="connsiteY5" fmla="*/ 1636213 h 2768328"/>
              <a:gd name="connsiteX6" fmla="*/ 304800 w 5428339"/>
              <a:gd name="connsiteY6" fmla="*/ 1389470 h 2768328"/>
              <a:gd name="connsiteX7" fmla="*/ 0 w 5428339"/>
              <a:gd name="connsiteY7" fmla="*/ 1316899 h 2768328"/>
              <a:gd name="connsiteX8" fmla="*/ 1818 w 5428339"/>
              <a:gd name="connsiteY8"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653142 w 5428339"/>
              <a:gd name="connsiteY5" fmla="*/ 1853928 h 2768328"/>
              <a:gd name="connsiteX6" fmla="*/ 537028 w 5428339"/>
              <a:gd name="connsiteY6" fmla="*/ 1636213 h 2768328"/>
              <a:gd name="connsiteX7" fmla="*/ 304800 w 5428339"/>
              <a:gd name="connsiteY7" fmla="*/ 1389470 h 2768328"/>
              <a:gd name="connsiteX8" fmla="*/ 0 w 5428339"/>
              <a:gd name="connsiteY8" fmla="*/ 1316899 h 2768328"/>
              <a:gd name="connsiteX9" fmla="*/ 1818 w 5428339"/>
              <a:gd name="connsiteY9" fmla="*/ 0 h 2768328"/>
              <a:gd name="connsiteX0" fmla="*/ 1818 w 5428339"/>
              <a:gd name="connsiteY0" fmla="*/ 0 h 2768328"/>
              <a:gd name="connsiteX1" fmla="*/ 5428339 w 5428339"/>
              <a:gd name="connsiteY1" fmla="*/ 0 h 2768328"/>
              <a:gd name="connsiteX2" fmla="*/ 4499425 w 5428339"/>
              <a:gd name="connsiteY2" fmla="*/ 2347414 h 2768328"/>
              <a:gd name="connsiteX3" fmla="*/ 1148447 w 5428339"/>
              <a:gd name="connsiteY3" fmla="*/ 2768328 h 2768328"/>
              <a:gd name="connsiteX4" fmla="*/ 914399 w 5428339"/>
              <a:gd name="connsiteY4" fmla="*/ 2347413 h 2768328"/>
              <a:gd name="connsiteX5" fmla="*/ 1030514 w 5428339"/>
              <a:gd name="connsiteY5" fmla="*/ 2579642 h 2768328"/>
              <a:gd name="connsiteX6" fmla="*/ 653142 w 5428339"/>
              <a:gd name="connsiteY6" fmla="*/ 1853928 h 2768328"/>
              <a:gd name="connsiteX7" fmla="*/ 537028 w 5428339"/>
              <a:gd name="connsiteY7" fmla="*/ 1636213 h 2768328"/>
              <a:gd name="connsiteX8" fmla="*/ 304800 w 5428339"/>
              <a:gd name="connsiteY8" fmla="*/ 1389470 h 2768328"/>
              <a:gd name="connsiteX9" fmla="*/ 0 w 5428339"/>
              <a:gd name="connsiteY9" fmla="*/ 1316899 h 2768328"/>
              <a:gd name="connsiteX10" fmla="*/ 1818 w 5428339"/>
              <a:gd name="connsiteY10" fmla="*/ 0 h 2768328"/>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030514 w 5428339"/>
              <a:gd name="connsiteY5" fmla="*/ 2579642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914399 w 5428339"/>
              <a:gd name="connsiteY4" fmla="*/ 2347413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653142 w 5428339"/>
              <a:gd name="connsiteY6" fmla="*/ 1853928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37028 w 5428339"/>
              <a:gd name="connsiteY7" fmla="*/ 1636213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89470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511304 w 5428339"/>
              <a:gd name="connsiteY3" fmla="*/ 2594157 h 2594157"/>
              <a:gd name="connsiteX4" fmla="*/ 1015999 w 5428339"/>
              <a:gd name="connsiteY4" fmla="*/ 1984556 h 2594157"/>
              <a:gd name="connsiteX5" fmla="*/ 1248228 w 5428339"/>
              <a:gd name="connsiteY5" fmla="*/ 2405470 h 2594157"/>
              <a:gd name="connsiteX6" fmla="*/ 841828 w 5428339"/>
              <a:gd name="connsiteY6" fmla="*/ 1795871 h 2594157"/>
              <a:gd name="connsiteX7" fmla="*/ 551542 w 5428339"/>
              <a:gd name="connsiteY7" fmla="*/ 1563641 h 2594157"/>
              <a:gd name="connsiteX8" fmla="*/ 304800 w 5428339"/>
              <a:gd name="connsiteY8" fmla="*/ 1331413 h 2594157"/>
              <a:gd name="connsiteX9" fmla="*/ 0 w 5428339"/>
              <a:gd name="connsiteY9" fmla="*/ 1316899 h 2594157"/>
              <a:gd name="connsiteX10" fmla="*/ 1818 w 5428339"/>
              <a:gd name="connsiteY10" fmla="*/ 0 h 2594157"/>
              <a:gd name="connsiteX0" fmla="*/ 1818 w 5428339"/>
              <a:gd name="connsiteY0" fmla="*/ 0 h 2594157"/>
              <a:gd name="connsiteX1" fmla="*/ 5428339 w 5428339"/>
              <a:gd name="connsiteY1" fmla="*/ 0 h 2594157"/>
              <a:gd name="connsiteX2" fmla="*/ 4499425 w 5428339"/>
              <a:gd name="connsiteY2" fmla="*/ 2347414 h 2594157"/>
              <a:gd name="connsiteX3" fmla="*/ 1843314 w 5428339"/>
              <a:gd name="connsiteY3" fmla="*/ 2565129 h 2594157"/>
              <a:gd name="connsiteX4" fmla="*/ 1511304 w 5428339"/>
              <a:gd name="connsiteY4" fmla="*/ 2594157 h 2594157"/>
              <a:gd name="connsiteX5" fmla="*/ 1015999 w 5428339"/>
              <a:gd name="connsiteY5" fmla="*/ 1984556 h 2594157"/>
              <a:gd name="connsiteX6" fmla="*/ 1248228 w 5428339"/>
              <a:gd name="connsiteY6" fmla="*/ 2405470 h 2594157"/>
              <a:gd name="connsiteX7" fmla="*/ 841828 w 5428339"/>
              <a:gd name="connsiteY7" fmla="*/ 1795871 h 2594157"/>
              <a:gd name="connsiteX8" fmla="*/ 551542 w 5428339"/>
              <a:gd name="connsiteY8" fmla="*/ 1563641 h 2594157"/>
              <a:gd name="connsiteX9" fmla="*/ 304800 w 5428339"/>
              <a:gd name="connsiteY9" fmla="*/ 1331413 h 2594157"/>
              <a:gd name="connsiteX10" fmla="*/ 0 w 5428339"/>
              <a:gd name="connsiteY10" fmla="*/ 1316899 h 2594157"/>
              <a:gd name="connsiteX11" fmla="*/ 1818 w 5428339"/>
              <a:gd name="connsiteY11"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206171 w 5428339"/>
              <a:gd name="connsiteY3" fmla="*/ 2565129 h 2594157"/>
              <a:gd name="connsiteX4" fmla="*/ 1843314 w 5428339"/>
              <a:gd name="connsiteY4" fmla="*/ 2565129 h 2594157"/>
              <a:gd name="connsiteX5" fmla="*/ 1511304 w 5428339"/>
              <a:gd name="connsiteY5" fmla="*/ 2594157 h 2594157"/>
              <a:gd name="connsiteX6" fmla="*/ 1015999 w 5428339"/>
              <a:gd name="connsiteY6" fmla="*/ 1984556 h 2594157"/>
              <a:gd name="connsiteX7" fmla="*/ 1248228 w 5428339"/>
              <a:gd name="connsiteY7" fmla="*/ 2405470 h 2594157"/>
              <a:gd name="connsiteX8" fmla="*/ 841828 w 5428339"/>
              <a:gd name="connsiteY8" fmla="*/ 1795871 h 2594157"/>
              <a:gd name="connsiteX9" fmla="*/ 551542 w 5428339"/>
              <a:gd name="connsiteY9" fmla="*/ 1563641 h 2594157"/>
              <a:gd name="connsiteX10" fmla="*/ 304800 w 5428339"/>
              <a:gd name="connsiteY10" fmla="*/ 1331413 h 2594157"/>
              <a:gd name="connsiteX11" fmla="*/ 0 w 5428339"/>
              <a:gd name="connsiteY11" fmla="*/ 1316899 h 2594157"/>
              <a:gd name="connsiteX12" fmla="*/ 1818 w 5428339"/>
              <a:gd name="connsiteY12" fmla="*/ 0 h 2594157"/>
              <a:gd name="connsiteX0" fmla="*/ 1818 w 5428339"/>
              <a:gd name="connsiteY0" fmla="*/ 0 h 2594157"/>
              <a:gd name="connsiteX1" fmla="*/ 5428339 w 5428339"/>
              <a:gd name="connsiteY1" fmla="*/ 0 h 2594157"/>
              <a:gd name="connsiteX2" fmla="*/ 4499425 w 5428339"/>
              <a:gd name="connsiteY2" fmla="*/ 2347414 h 2594157"/>
              <a:gd name="connsiteX3" fmla="*/ 2452914 w 5428339"/>
              <a:gd name="connsiteY3" fmla="*/ 2565129 h 2594157"/>
              <a:gd name="connsiteX4" fmla="*/ 2206171 w 5428339"/>
              <a:gd name="connsiteY4" fmla="*/ 2565129 h 2594157"/>
              <a:gd name="connsiteX5" fmla="*/ 1843314 w 5428339"/>
              <a:gd name="connsiteY5" fmla="*/ 2565129 h 2594157"/>
              <a:gd name="connsiteX6" fmla="*/ 1511304 w 5428339"/>
              <a:gd name="connsiteY6" fmla="*/ 2594157 h 2594157"/>
              <a:gd name="connsiteX7" fmla="*/ 1015999 w 5428339"/>
              <a:gd name="connsiteY7" fmla="*/ 1984556 h 2594157"/>
              <a:gd name="connsiteX8" fmla="*/ 1248228 w 5428339"/>
              <a:gd name="connsiteY8" fmla="*/ 2405470 h 2594157"/>
              <a:gd name="connsiteX9" fmla="*/ 841828 w 5428339"/>
              <a:gd name="connsiteY9" fmla="*/ 1795871 h 2594157"/>
              <a:gd name="connsiteX10" fmla="*/ 551542 w 5428339"/>
              <a:gd name="connsiteY10" fmla="*/ 1563641 h 2594157"/>
              <a:gd name="connsiteX11" fmla="*/ 304800 w 5428339"/>
              <a:gd name="connsiteY11" fmla="*/ 1331413 h 2594157"/>
              <a:gd name="connsiteX12" fmla="*/ 0 w 5428339"/>
              <a:gd name="connsiteY12" fmla="*/ 1316899 h 2594157"/>
              <a:gd name="connsiteX13" fmla="*/ 1818 w 5428339"/>
              <a:gd name="connsiteY13" fmla="*/ 0 h 2594157"/>
              <a:gd name="connsiteX0" fmla="*/ 1818 w 5428339"/>
              <a:gd name="connsiteY0" fmla="*/ 0 h 2797357"/>
              <a:gd name="connsiteX1" fmla="*/ 5428339 w 5428339"/>
              <a:gd name="connsiteY1" fmla="*/ 0 h 2797357"/>
              <a:gd name="connsiteX2" fmla="*/ 4499425 w 5428339"/>
              <a:gd name="connsiteY2" fmla="*/ 2347414 h 2797357"/>
              <a:gd name="connsiteX3" fmla="*/ 2452914 w 5428339"/>
              <a:gd name="connsiteY3" fmla="*/ 2565129 h 2797357"/>
              <a:gd name="connsiteX4" fmla="*/ 2206171 w 5428339"/>
              <a:gd name="connsiteY4" fmla="*/ 2565129 h 2797357"/>
              <a:gd name="connsiteX5" fmla="*/ 1683657 w 5428339"/>
              <a:gd name="connsiteY5" fmla="*/ 2797357 h 2797357"/>
              <a:gd name="connsiteX6" fmla="*/ 1511304 w 5428339"/>
              <a:gd name="connsiteY6" fmla="*/ 2594157 h 2797357"/>
              <a:gd name="connsiteX7" fmla="*/ 1015999 w 5428339"/>
              <a:gd name="connsiteY7" fmla="*/ 1984556 h 2797357"/>
              <a:gd name="connsiteX8" fmla="*/ 1248228 w 5428339"/>
              <a:gd name="connsiteY8" fmla="*/ 2405470 h 2797357"/>
              <a:gd name="connsiteX9" fmla="*/ 841828 w 5428339"/>
              <a:gd name="connsiteY9" fmla="*/ 1795871 h 2797357"/>
              <a:gd name="connsiteX10" fmla="*/ 551542 w 5428339"/>
              <a:gd name="connsiteY10" fmla="*/ 1563641 h 2797357"/>
              <a:gd name="connsiteX11" fmla="*/ 304800 w 5428339"/>
              <a:gd name="connsiteY11" fmla="*/ 1331413 h 2797357"/>
              <a:gd name="connsiteX12" fmla="*/ 0 w 5428339"/>
              <a:gd name="connsiteY12" fmla="*/ 1316899 h 2797357"/>
              <a:gd name="connsiteX13" fmla="*/ 1818 w 5428339"/>
              <a:gd name="connsiteY13" fmla="*/ 0 h 2797357"/>
              <a:gd name="connsiteX0" fmla="*/ 1818 w 5428339"/>
              <a:gd name="connsiteY0" fmla="*/ 0 h 2942501"/>
              <a:gd name="connsiteX1" fmla="*/ 5428339 w 5428339"/>
              <a:gd name="connsiteY1" fmla="*/ 0 h 2942501"/>
              <a:gd name="connsiteX2" fmla="*/ 4499425 w 5428339"/>
              <a:gd name="connsiteY2" fmla="*/ 2347414 h 2942501"/>
              <a:gd name="connsiteX3" fmla="*/ 2452914 w 5428339"/>
              <a:gd name="connsiteY3" fmla="*/ 2565129 h 2942501"/>
              <a:gd name="connsiteX4" fmla="*/ 1959428 w 5428339"/>
              <a:gd name="connsiteY4" fmla="*/ 2942501 h 2942501"/>
              <a:gd name="connsiteX5" fmla="*/ 1683657 w 5428339"/>
              <a:gd name="connsiteY5" fmla="*/ 2797357 h 2942501"/>
              <a:gd name="connsiteX6" fmla="*/ 1511304 w 5428339"/>
              <a:gd name="connsiteY6" fmla="*/ 2594157 h 2942501"/>
              <a:gd name="connsiteX7" fmla="*/ 1015999 w 5428339"/>
              <a:gd name="connsiteY7" fmla="*/ 1984556 h 2942501"/>
              <a:gd name="connsiteX8" fmla="*/ 1248228 w 5428339"/>
              <a:gd name="connsiteY8" fmla="*/ 2405470 h 2942501"/>
              <a:gd name="connsiteX9" fmla="*/ 841828 w 5428339"/>
              <a:gd name="connsiteY9" fmla="*/ 1795871 h 2942501"/>
              <a:gd name="connsiteX10" fmla="*/ 551542 w 5428339"/>
              <a:gd name="connsiteY10" fmla="*/ 1563641 h 2942501"/>
              <a:gd name="connsiteX11" fmla="*/ 304800 w 5428339"/>
              <a:gd name="connsiteY11" fmla="*/ 1331413 h 2942501"/>
              <a:gd name="connsiteX12" fmla="*/ 0 w 5428339"/>
              <a:gd name="connsiteY12" fmla="*/ 1316899 h 2942501"/>
              <a:gd name="connsiteX13" fmla="*/ 1818 w 5428339"/>
              <a:gd name="connsiteY13" fmla="*/ 0 h 2942501"/>
              <a:gd name="connsiteX0" fmla="*/ 1818 w 5428339"/>
              <a:gd name="connsiteY0" fmla="*/ 0 h 3189243"/>
              <a:gd name="connsiteX1" fmla="*/ 5428339 w 5428339"/>
              <a:gd name="connsiteY1" fmla="*/ 0 h 3189243"/>
              <a:gd name="connsiteX2" fmla="*/ 4499425 w 5428339"/>
              <a:gd name="connsiteY2" fmla="*/ 2347414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4049482 w 5428339"/>
              <a:gd name="connsiteY2" fmla="*/ 1999072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16899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31413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551542 w 5428339"/>
              <a:gd name="connsiteY10" fmla="*/ 1563641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841828 w 5428339"/>
              <a:gd name="connsiteY9" fmla="*/ 1795871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015999 w 5428339"/>
              <a:gd name="connsiteY7" fmla="*/ 1984556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248228 w 5428339"/>
              <a:gd name="connsiteY8" fmla="*/ 2405470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511304 w 5428339"/>
              <a:gd name="connsiteY6" fmla="*/ 2594157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83657 w 5428339"/>
              <a:gd name="connsiteY5" fmla="*/ 2797357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959428 w 5428339"/>
              <a:gd name="connsiteY4" fmla="*/ 2942501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3189243"/>
              <a:gd name="connsiteX1" fmla="*/ 5428339 w 5428339"/>
              <a:gd name="connsiteY1" fmla="*/ 0 h 3189243"/>
              <a:gd name="connsiteX2" fmla="*/ 3976910 w 5428339"/>
              <a:gd name="connsiteY2" fmla="*/ 1941015 h 3189243"/>
              <a:gd name="connsiteX3" fmla="*/ 2264228 w 5428339"/>
              <a:gd name="connsiteY3" fmla="*/ 3189243 h 3189243"/>
              <a:gd name="connsiteX4" fmla="*/ 1744275 w 5428339"/>
              <a:gd name="connsiteY4" fmla="*/ 2897677 h 3189243"/>
              <a:gd name="connsiteX5" fmla="*/ 1692622 w 5428339"/>
              <a:gd name="connsiteY5" fmla="*/ 2689781 h 3189243"/>
              <a:gd name="connsiteX6" fmla="*/ 1466480 w 5428339"/>
              <a:gd name="connsiteY6" fmla="*/ 2244533 h 3189243"/>
              <a:gd name="connsiteX7" fmla="*/ 1159434 w 5428339"/>
              <a:gd name="connsiteY7" fmla="*/ 1787333 h 3189243"/>
              <a:gd name="connsiteX8" fmla="*/ 1122722 w 5428339"/>
              <a:gd name="connsiteY8" fmla="*/ 1724152 h 3189243"/>
              <a:gd name="connsiteX9" fmla="*/ 958369 w 5428339"/>
              <a:gd name="connsiteY9" fmla="*/ 1517965 h 3189243"/>
              <a:gd name="connsiteX10" fmla="*/ 703942 w 5428339"/>
              <a:gd name="connsiteY10" fmla="*/ 1447100 h 3189243"/>
              <a:gd name="connsiteX11" fmla="*/ 304800 w 5428339"/>
              <a:gd name="connsiteY11" fmla="*/ 1358307 h 3189243"/>
              <a:gd name="connsiteX12" fmla="*/ 0 w 5428339"/>
              <a:gd name="connsiteY12" fmla="*/ 1361723 h 3189243"/>
              <a:gd name="connsiteX13" fmla="*/ 1818 w 5428339"/>
              <a:gd name="connsiteY13" fmla="*/ 0 h 3189243"/>
              <a:gd name="connsiteX0" fmla="*/ 1818 w 5428339"/>
              <a:gd name="connsiteY0" fmla="*/ 0 h 2992020"/>
              <a:gd name="connsiteX1" fmla="*/ 5428339 w 5428339"/>
              <a:gd name="connsiteY1" fmla="*/ 0 h 2992020"/>
              <a:gd name="connsiteX2" fmla="*/ 3976910 w 5428339"/>
              <a:gd name="connsiteY2" fmla="*/ 1941015 h 2992020"/>
              <a:gd name="connsiteX3" fmla="*/ 2004252 w 5428339"/>
              <a:gd name="connsiteY3" fmla="*/ 2992020 h 2992020"/>
              <a:gd name="connsiteX4" fmla="*/ 1744275 w 5428339"/>
              <a:gd name="connsiteY4" fmla="*/ 2897677 h 2992020"/>
              <a:gd name="connsiteX5" fmla="*/ 1692622 w 5428339"/>
              <a:gd name="connsiteY5" fmla="*/ 2689781 h 2992020"/>
              <a:gd name="connsiteX6" fmla="*/ 1466480 w 5428339"/>
              <a:gd name="connsiteY6" fmla="*/ 2244533 h 2992020"/>
              <a:gd name="connsiteX7" fmla="*/ 1159434 w 5428339"/>
              <a:gd name="connsiteY7" fmla="*/ 1787333 h 2992020"/>
              <a:gd name="connsiteX8" fmla="*/ 1122722 w 5428339"/>
              <a:gd name="connsiteY8" fmla="*/ 1724152 h 2992020"/>
              <a:gd name="connsiteX9" fmla="*/ 958369 w 5428339"/>
              <a:gd name="connsiteY9" fmla="*/ 1517965 h 2992020"/>
              <a:gd name="connsiteX10" fmla="*/ 703942 w 5428339"/>
              <a:gd name="connsiteY10" fmla="*/ 1447100 h 2992020"/>
              <a:gd name="connsiteX11" fmla="*/ 304800 w 5428339"/>
              <a:gd name="connsiteY11" fmla="*/ 1358307 h 2992020"/>
              <a:gd name="connsiteX12" fmla="*/ 0 w 5428339"/>
              <a:gd name="connsiteY12" fmla="*/ 1361723 h 2992020"/>
              <a:gd name="connsiteX13" fmla="*/ 1818 w 5428339"/>
              <a:gd name="connsiteY13"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004252 w 5428339"/>
              <a:gd name="connsiteY4" fmla="*/ 2992020 h 2992020"/>
              <a:gd name="connsiteX5" fmla="*/ 1744275 w 5428339"/>
              <a:gd name="connsiteY5" fmla="*/ 2897677 h 2992020"/>
              <a:gd name="connsiteX6" fmla="*/ 1692622 w 5428339"/>
              <a:gd name="connsiteY6" fmla="*/ 2689781 h 2992020"/>
              <a:gd name="connsiteX7" fmla="*/ 1466480 w 5428339"/>
              <a:gd name="connsiteY7" fmla="*/ 2244533 h 2992020"/>
              <a:gd name="connsiteX8" fmla="*/ 1159434 w 5428339"/>
              <a:gd name="connsiteY8" fmla="*/ 1787333 h 2992020"/>
              <a:gd name="connsiteX9" fmla="*/ 1122722 w 5428339"/>
              <a:gd name="connsiteY9" fmla="*/ 1724152 h 2992020"/>
              <a:gd name="connsiteX10" fmla="*/ 958369 w 5428339"/>
              <a:gd name="connsiteY10" fmla="*/ 1517965 h 2992020"/>
              <a:gd name="connsiteX11" fmla="*/ 703942 w 5428339"/>
              <a:gd name="connsiteY11" fmla="*/ 1447100 h 2992020"/>
              <a:gd name="connsiteX12" fmla="*/ 304800 w 5428339"/>
              <a:gd name="connsiteY12" fmla="*/ 1358307 h 2992020"/>
              <a:gd name="connsiteX13" fmla="*/ 0 w 5428339"/>
              <a:gd name="connsiteY13" fmla="*/ 1361723 h 2992020"/>
              <a:gd name="connsiteX14" fmla="*/ 1818 w 5428339"/>
              <a:gd name="connsiteY14"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1744275 w 5428339"/>
              <a:gd name="connsiteY6" fmla="*/ 2897677 h 2992020"/>
              <a:gd name="connsiteX7" fmla="*/ 1692622 w 5428339"/>
              <a:gd name="connsiteY7" fmla="*/ 2689781 h 2992020"/>
              <a:gd name="connsiteX8" fmla="*/ 1466480 w 5428339"/>
              <a:gd name="connsiteY8" fmla="*/ 2244533 h 2992020"/>
              <a:gd name="connsiteX9" fmla="*/ 1159434 w 5428339"/>
              <a:gd name="connsiteY9" fmla="*/ 1787333 h 2992020"/>
              <a:gd name="connsiteX10" fmla="*/ 1122722 w 5428339"/>
              <a:gd name="connsiteY10" fmla="*/ 1724152 h 2992020"/>
              <a:gd name="connsiteX11" fmla="*/ 958369 w 5428339"/>
              <a:gd name="connsiteY11" fmla="*/ 1517965 h 2992020"/>
              <a:gd name="connsiteX12" fmla="*/ 703942 w 5428339"/>
              <a:gd name="connsiteY12" fmla="*/ 1447100 h 2992020"/>
              <a:gd name="connsiteX13" fmla="*/ 304800 w 5428339"/>
              <a:gd name="connsiteY13" fmla="*/ 1358307 h 2992020"/>
              <a:gd name="connsiteX14" fmla="*/ 0 w 5428339"/>
              <a:gd name="connsiteY14" fmla="*/ 1361723 h 2992020"/>
              <a:gd name="connsiteX15" fmla="*/ 1818 w 5428339"/>
              <a:gd name="connsiteY15"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58252 w 5428339"/>
              <a:gd name="connsiteY6" fmla="*/ 2885724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92020"/>
              <a:gd name="connsiteX1" fmla="*/ 5428339 w 5428339"/>
              <a:gd name="connsiteY1" fmla="*/ 0 h 2992020"/>
              <a:gd name="connsiteX2" fmla="*/ 3976910 w 5428339"/>
              <a:gd name="connsiteY2" fmla="*/ 1941015 h 2992020"/>
              <a:gd name="connsiteX3" fmla="*/ 2867852 w 5428339"/>
              <a:gd name="connsiteY3" fmla="*/ 2545065 h 2992020"/>
              <a:gd name="connsiteX4" fmla="*/ 2491334 w 5428339"/>
              <a:gd name="connsiteY4" fmla="*/ 2751253 h 2992020"/>
              <a:gd name="connsiteX5" fmla="*/ 2004252 w 5428339"/>
              <a:gd name="connsiteY5" fmla="*/ 2992020 h 2992020"/>
              <a:gd name="connsiteX6" fmla="*/ 2267216 w 5428339"/>
              <a:gd name="connsiteY6" fmla="*/ 2939512 h 2992020"/>
              <a:gd name="connsiteX7" fmla="*/ 1744275 w 5428339"/>
              <a:gd name="connsiteY7" fmla="*/ 2897677 h 2992020"/>
              <a:gd name="connsiteX8" fmla="*/ 1692622 w 5428339"/>
              <a:gd name="connsiteY8" fmla="*/ 2689781 h 2992020"/>
              <a:gd name="connsiteX9" fmla="*/ 1466480 w 5428339"/>
              <a:gd name="connsiteY9" fmla="*/ 2244533 h 2992020"/>
              <a:gd name="connsiteX10" fmla="*/ 1159434 w 5428339"/>
              <a:gd name="connsiteY10" fmla="*/ 1787333 h 2992020"/>
              <a:gd name="connsiteX11" fmla="*/ 1122722 w 5428339"/>
              <a:gd name="connsiteY11" fmla="*/ 1724152 h 2992020"/>
              <a:gd name="connsiteX12" fmla="*/ 958369 w 5428339"/>
              <a:gd name="connsiteY12" fmla="*/ 1517965 h 2992020"/>
              <a:gd name="connsiteX13" fmla="*/ 703942 w 5428339"/>
              <a:gd name="connsiteY13" fmla="*/ 1447100 h 2992020"/>
              <a:gd name="connsiteX14" fmla="*/ 304800 w 5428339"/>
              <a:gd name="connsiteY14" fmla="*/ 1358307 h 2992020"/>
              <a:gd name="connsiteX15" fmla="*/ 0 w 5428339"/>
              <a:gd name="connsiteY15" fmla="*/ 1361723 h 2992020"/>
              <a:gd name="connsiteX16" fmla="*/ 1818 w 5428339"/>
              <a:gd name="connsiteY16" fmla="*/ 0 h 2992020"/>
              <a:gd name="connsiteX0" fmla="*/ 1818 w 5428339"/>
              <a:gd name="connsiteY0" fmla="*/ 0 h 2939512"/>
              <a:gd name="connsiteX1" fmla="*/ 5428339 w 5428339"/>
              <a:gd name="connsiteY1" fmla="*/ 0 h 2939512"/>
              <a:gd name="connsiteX2" fmla="*/ 3976910 w 5428339"/>
              <a:gd name="connsiteY2" fmla="*/ 1941015 h 2939512"/>
              <a:gd name="connsiteX3" fmla="*/ 2867852 w 5428339"/>
              <a:gd name="connsiteY3" fmla="*/ 2545065 h 2939512"/>
              <a:gd name="connsiteX4" fmla="*/ 2491334 w 5428339"/>
              <a:gd name="connsiteY4" fmla="*/ 2751253 h 2939512"/>
              <a:gd name="connsiteX5" fmla="*/ 2174581 w 5428339"/>
              <a:gd name="connsiteY5" fmla="*/ 2588608 h 2939512"/>
              <a:gd name="connsiteX6" fmla="*/ 2267216 w 5428339"/>
              <a:gd name="connsiteY6" fmla="*/ 2939512 h 2939512"/>
              <a:gd name="connsiteX7" fmla="*/ 1744275 w 5428339"/>
              <a:gd name="connsiteY7" fmla="*/ 2897677 h 2939512"/>
              <a:gd name="connsiteX8" fmla="*/ 1692622 w 5428339"/>
              <a:gd name="connsiteY8" fmla="*/ 2689781 h 2939512"/>
              <a:gd name="connsiteX9" fmla="*/ 1466480 w 5428339"/>
              <a:gd name="connsiteY9" fmla="*/ 2244533 h 2939512"/>
              <a:gd name="connsiteX10" fmla="*/ 1159434 w 5428339"/>
              <a:gd name="connsiteY10" fmla="*/ 1787333 h 2939512"/>
              <a:gd name="connsiteX11" fmla="*/ 1122722 w 5428339"/>
              <a:gd name="connsiteY11" fmla="*/ 1724152 h 2939512"/>
              <a:gd name="connsiteX12" fmla="*/ 958369 w 5428339"/>
              <a:gd name="connsiteY12" fmla="*/ 1517965 h 2939512"/>
              <a:gd name="connsiteX13" fmla="*/ 703942 w 5428339"/>
              <a:gd name="connsiteY13" fmla="*/ 1447100 h 2939512"/>
              <a:gd name="connsiteX14" fmla="*/ 304800 w 5428339"/>
              <a:gd name="connsiteY14" fmla="*/ 1358307 h 2939512"/>
              <a:gd name="connsiteX15" fmla="*/ 0 w 5428339"/>
              <a:gd name="connsiteY15" fmla="*/ 1361723 h 2939512"/>
              <a:gd name="connsiteX16" fmla="*/ 1818 w 5428339"/>
              <a:gd name="connsiteY16" fmla="*/ 0 h 2939512"/>
              <a:gd name="connsiteX0" fmla="*/ 1818 w 5428339"/>
              <a:gd name="connsiteY0" fmla="*/ 0 h 2957441"/>
              <a:gd name="connsiteX1" fmla="*/ 5428339 w 5428339"/>
              <a:gd name="connsiteY1" fmla="*/ 0 h 2957441"/>
              <a:gd name="connsiteX2" fmla="*/ 3976910 w 5428339"/>
              <a:gd name="connsiteY2" fmla="*/ 1941015 h 2957441"/>
              <a:gd name="connsiteX3" fmla="*/ 2867852 w 5428339"/>
              <a:gd name="connsiteY3" fmla="*/ 2545065 h 2957441"/>
              <a:gd name="connsiteX4" fmla="*/ 2491334 w 5428339"/>
              <a:gd name="connsiteY4" fmla="*/ 2751253 h 2957441"/>
              <a:gd name="connsiteX5" fmla="*/ 2174581 w 5428339"/>
              <a:gd name="connsiteY5" fmla="*/ 2588608 h 2957441"/>
              <a:gd name="connsiteX6" fmla="*/ 1998274 w 5428339"/>
              <a:gd name="connsiteY6" fmla="*/ 2957441 h 2957441"/>
              <a:gd name="connsiteX7" fmla="*/ 1744275 w 5428339"/>
              <a:gd name="connsiteY7" fmla="*/ 2897677 h 2957441"/>
              <a:gd name="connsiteX8" fmla="*/ 1692622 w 5428339"/>
              <a:gd name="connsiteY8" fmla="*/ 2689781 h 2957441"/>
              <a:gd name="connsiteX9" fmla="*/ 1466480 w 5428339"/>
              <a:gd name="connsiteY9" fmla="*/ 2244533 h 2957441"/>
              <a:gd name="connsiteX10" fmla="*/ 1159434 w 5428339"/>
              <a:gd name="connsiteY10" fmla="*/ 1787333 h 2957441"/>
              <a:gd name="connsiteX11" fmla="*/ 1122722 w 5428339"/>
              <a:gd name="connsiteY11" fmla="*/ 1724152 h 2957441"/>
              <a:gd name="connsiteX12" fmla="*/ 958369 w 5428339"/>
              <a:gd name="connsiteY12" fmla="*/ 1517965 h 2957441"/>
              <a:gd name="connsiteX13" fmla="*/ 703942 w 5428339"/>
              <a:gd name="connsiteY13" fmla="*/ 1447100 h 2957441"/>
              <a:gd name="connsiteX14" fmla="*/ 304800 w 5428339"/>
              <a:gd name="connsiteY14" fmla="*/ 1358307 h 2957441"/>
              <a:gd name="connsiteX15" fmla="*/ 0 w 5428339"/>
              <a:gd name="connsiteY15" fmla="*/ 1361723 h 2957441"/>
              <a:gd name="connsiteX16" fmla="*/ 1818 w 5428339"/>
              <a:gd name="connsiteY16" fmla="*/ 0 h 2957441"/>
              <a:gd name="connsiteX0" fmla="*/ 1818 w 5428339"/>
              <a:gd name="connsiteY0" fmla="*/ 0 h 3216137"/>
              <a:gd name="connsiteX1" fmla="*/ 5428339 w 5428339"/>
              <a:gd name="connsiteY1" fmla="*/ 0 h 3216137"/>
              <a:gd name="connsiteX2" fmla="*/ 3976910 w 5428339"/>
              <a:gd name="connsiteY2" fmla="*/ 1941015 h 3216137"/>
              <a:gd name="connsiteX3" fmla="*/ 2867852 w 5428339"/>
              <a:gd name="connsiteY3" fmla="*/ 2545065 h 3216137"/>
              <a:gd name="connsiteX4" fmla="*/ 2491334 w 5428339"/>
              <a:gd name="connsiteY4" fmla="*/ 2751253 h 3216137"/>
              <a:gd name="connsiteX5" fmla="*/ 2192510 w 5428339"/>
              <a:gd name="connsiteY5" fmla="*/ 3216137 h 3216137"/>
              <a:gd name="connsiteX6" fmla="*/ 1998274 w 5428339"/>
              <a:gd name="connsiteY6" fmla="*/ 2957441 h 3216137"/>
              <a:gd name="connsiteX7" fmla="*/ 1744275 w 5428339"/>
              <a:gd name="connsiteY7" fmla="*/ 2897677 h 3216137"/>
              <a:gd name="connsiteX8" fmla="*/ 1692622 w 5428339"/>
              <a:gd name="connsiteY8" fmla="*/ 2689781 h 3216137"/>
              <a:gd name="connsiteX9" fmla="*/ 1466480 w 5428339"/>
              <a:gd name="connsiteY9" fmla="*/ 2244533 h 3216137"/>
              <a:gd name="connsiteX10" fmla="*/ 1159434 w 5428339"/>
              <a:gd name="connsiteY10" fmla="*/ 1787333 h 3216137"/>
              <a:gd name="connsiteX11" fmla="*/ 1122722 w 5428339"/>
              <a:gd name="connsiteY11" fmla="*/ 1724152 h 3216137"/>
              <a:gd name="connsiteX12" fmla="*/ 958369 w 5428339"/>
              <a:gd name="connsiteY12" fmla="*/ 1517965 h 3216137"/>
              <a:gd name="connsiteX13" fmla="*/ 703942 w 5428339"/>
              <a:gd name="connsiteY13" fmla="*/ 1447100 h 3216137"/>
              <a:gd name="connsiteX14" fmla="*/ 304800 w 5428339"/>
              <a:gd name="connsiteY14" fmla="*/ 1358307 h 3216137"/>
              <a:gd name="connsiteX15" fmla="*/ 0 w 5428339"/>
              <a:gd name="connsiteY15" fmla="*/ 1361723 h 3216137"/>
              <a:gd name="connsiteX16" fmla="*/ 1818 w 5428339"/>
              <a:gd name="connsiteY16" fmla="*/ 0 h 3216137"/>
              <a:gd name="connsiteX0" fmla="*/ 1818 w 5428339"/>
              <a:gd name="connsiteY0" fmla="*/ 0 h 3423606"/>
              <a:gd name="connsiteX1" fmla="*/ 5428339 w 5428339"/>
              <a:gd name="connsiteY1" fmla="*/ 0 h 3423606"/>
              <a:gd name="connsiteX2" fmla="*/ 3976910 w 5428339"/>
              <a:gd name="connsiteY2" fmla="*/ 1941015 h 3423606"/>
              <a:gd name="connsiteX3" fmla="*/ 2867852 w 5428339"/>
              <a:gd name="connsiteY3" fmla="*/ 2545065 h 3423606"/>
              <a:gd name="connsiteX4" fmla="*/ 2419617 w 5428339"/>
              <a:gd name="connsiteY4" fmla="*/ 3423606 h 3423606"/>
              <a:gd name="connsiteX5" fmla="*/ 2192510 w 5428339"/>
              <a:gd name="connsiteY5" fmla="*/ 3216137 h 3423606"/>
              <a:gd name="connsiteX6" fmla="*/ 1998274 w 5428339"/>
              <a:gd name="connsiteY6" fmla="*/ 2957441 h 3423606"/>
              <a:gd name="connsiteX7" fmla="*/ 1744275 w 5428339"/>
              <a:gd name="connsiteY7" fmla="*/ 2897677 h 3423606"/>
              <a:gd name="connsiteX8" fmla="*/ 1692622 w 5428339"/>
              <a:gd name="connsiteY8" fmla="*/ 2689781 h 3423606"/>
              <a:gd name="connsiteX9" fmla="*/ 1466480 w 5428339"/>
              <a:gd name="connsiteY9" fmla="*/ 2244533 h 3423606"/>
              <a:gd name="connsiteX10" fmla="*/ 1159434 w 5428339"/>
              <a:gd name="connsiteY10" fmla="*/ 1787333 h 3423606"/>
              <a:gd name="connsiteX11" fmla="*/ 1122722 w 5428339"/>
              <a:gd name="connsiteY11" fmla="*/ 1724152 h 3423606"/>
              <a:gd name="connsiteX12" fmla="*/ 958369 w 5428339"/>
              <a:gd name="connsiteY12" fmla="*/ 1517965 h 3423606"/>
              <a:gd name="connsiteX13" fmla="*/ 703942 w 5428339"/>
              <a:gd name="connsiteY13" fmla="*/ 1447100 h 3423606"/>
              <a:gd name="connsiteX14" fmla="*/ 304800 w 5428339"/>
              <a:gd name="connsiteY14" fmla="*/ 1358307 h 3423606"/>
              <a:gd name="connsiteX15" fmla="*/ 0 w 5428339"/>
              <a:gd name="connsiteY15" fmla="*/ 1361723 h 3423606"/>
              <a:gd name="connsiteX16" fmla="*/ 1818 w 5428339"/>
              <a:gd name="connsiteY16" fmla="*/ 0 h 3423606"/>
              <a:gd name="connsiteX0" fmla="*/ 1818 w 5428339"/>
              <a:gd name="connsiteY0" fmla="*/ 0 h 3584970"/>
              <a:gd name="connsiteX1" fmla="*/ 5428339 w 5428339"/>
              <a:gd name="connsiteY1" fmla="*/ 0 h 3584970"/>
              <a:gd name="connsiteX2" fmla="*/ 3976910 w 5428339"/>
              <a:gd name="connsiteY2" fmla="*/ 1941015 h 3584970"/>
              <a:gd name="connsiteX3" fmla="*/ 2500299 w 5428339"/>
              <a:gd name="connsiteY3" fmla="*/ 3584970 h 3584970"/>
              <a:gd name="connsiteX4" fmla="*/ 2419617 w 5428339"/>
              <a:gd name="connsiteY4" fmla="*/ 3423606 h 3584970"/>
              <a:gd name="connsiteX5" fmla="*/ 2192510 w 5428339"/>
              <a:gd name="connsiteY5" fmla="*/ 3216137 h 3584970"/>
              <a:gd name="connsiteX6" fmla="*/ 1998274 w 5428339"/>
              <a:gd name="connsiteY6" fmla="*/ 2957441 h 3584970"/>
              <a:gd name="connsiteX7" fmla="*/ 1744275 w 5428339"/>
              <a:gd name="connsiteY7" fmla="*/ 2897677 h 3584970"/>
              <a:gd name="connsiteX8" fmla="*/ 1692622 w 5428339"/>
              <a:gd name="connsiteY8" fmla="*/ 2689781 h 3584970"/>
              <a:gd name="connsiteX9" fmla="*/ 1466480 w 5428339"/>
              <a:gd name="connsiteY9" fmla="*/ 2244533 h 3584970"/>
              <a:gd name="connsiteX10" fmla="*/ 1159434 w 5428339"/>
              <a:gd name="connsiteY10" fmla="*/ 1787333 h 3584970"/>
              <a:gd name="connsiteX11" fmla="*/ 1122722 w 5428339"/>
              <a:gd name="connsiteY11" fmla="*/ 1724152 h 3584970"/>
              <a:gd name="connsiteX12" fmla="*/ 958369 w 5428339"/>
              <a:gd name="connsiteY12" fmla="*/ 1517965 h 3584970"/>
              <a:gd name="connsiteX13" fmla="*/ 703942 w 5428339"/>
              <a:gd name="connsiteY13" fmla="*/ 1447100 h 3584970"/>
              <a:gd name="connsiteX14" fmla="*/ 304800 w 5428339"/>
              <a:gd name="connsiteY14" fmla="*/ 1358307 h 3584970"/>
              <a:gd name="connsiteX15" fmla="*/ 0 w 5428339"/>
              <a:gd name="connsiteY15" fmla="*/ 1361723 h 3584970"/>
              <a:gd name="connsiteX16" fmla="*/ 1818 w 5428339"/>
              <a:gd name="connsiteY16"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634769 w 5428339"/>
              <a:gd name="connsiteY3" fmla="*/ 3441534 h 3584970"/>
              <a:gd name="connsiteX4" fmla="*/ 2500299 w 5428339"/>
              <a:gd name="connsiteY4" fmla="*/ 3584970 h 3584970"/>
              <a:gd name="connsiteX5" fmla="*/ 2419617 w 5428339"/>
              <a:gd name="connsiteY5" fmla="*/ 3423606 h 3584970"/>
              <a:gd name="connsiteX6" fmla="*/ 2192510 w 5428339"/>
              <a:gd name="connsiteY6" fmla="*/ 3216137 h 3584970"/>
              <a:gd name="connsiteX7" fmla="*/ 1998274 w 5428339"/>
              <a:gd name="connsiteY7" fmla="*/ 2957441 h 3584970"/>
              <a:gd name="connsiteX8" fmla="*/ 1744275 w 5428339"/>
              <a:gd name="connsiteY8" fmla="*/ 2897677 h 3584970"/>
              <a:gd name="connsiteX9" fmla="*/ 1692622 w 5428339"/>
              <a:gd name="connsiteY9" fmla="*/ 2689781 h 3584970"/>
              <a:gd name="connsiteX10" fmla="*/ 1466480 w 5428339"/>
              <a:gd name="connsiteY10" fmla="*/ 2244533 h 3584970"/>
              <a:gd name="connsiteX11" fmla="*/ 1159434 w 5428339"/>
              <a:gd name="connsiteY11" fmla="*/ 1787333 h 3584970"/>
              <a:gd name="connsiteX12" fmla="*/ 1122722 w 5428339"/>
              <a:gd name="connsiteY12" fmla="*/ 1724152 h 3584970"/>
              <a:gd name="connsiteX13" fmla="*/ 958369 w 5428339"/>
              <a:gd name="connsiteY13" fmla="*/ 1517965 h 3584970"/>
              <a:gd name="connsiteX14" fmla="*/ 703942 w 5428339"/>
              <a:gd name="connsiteY14" fmla="*/ 1447100 h 3584970"/>
              <a:gd name="connsiteX15" fmla="*/ 304800 w 5428339"/>
              <a:gd name="connsiteY15" fmla="*/ 1358307 h 3584970"/>
              <a:gd name="connsiteX16" fmla="*/ 0 w 5428339"/>
              <a:gd name="connsiteY16" fmla="*/ 1361723 h 3584970"/>
              <a:gd name="connsiteX17" fmla="*/ 1818 w 5428339"/>
              <a:gd name="connsiteY17" fmla="*/ 0 h 3584970"/>
              <a:gd name="connsiteX0" fmla="*/ 1818 w 5428339"/>
              <a:gd name="connsiteY0" fmla="*/ 0 h 3584970"/>
              <a:gd name="connsiteX1" fmla="*/ 5428339 w 5428339"/>
              <a:gd name="connsiteY1" fmla="*/ 0 h 3584970"/>
              <a:gd name="connsiteX2" fmla="*/ 3976910 w 5428339"/>
              <a:gd name="connsiteY2" fmla="*/ 1941015 h 3584970"/>
              <a:gd name="connsiteX3" fmla="*/ 2760275 w 5428339"/>
              <a:gd name="connsiteY3" fmla="*/ 3307064 h 3584970"/>
              <a:gd name="connsiteX4" fmla="*/ 2634769 w 5428339"/>
              <a:gd name="connsiteY4" fmla="*/ 3441534 h 3584970"/>
              <a:gd name="connsiteX5" fmla="*/ 2500299 w 5428339"/>
              <a:gd name="connsiteY5" fmla="*/ 3584970 h 3584970"/>
              <a:gd name="connsiteX6" fmla="*/ 2419617 w 5428339"/>
              <a:gd name="connsiteY6" fmla="*/ 3423606 h 3584970"/>
              <a:gd name="connsiteX7" fmla="*/ 2192510 w 5428339"/>
              <a:gd name="connsiteY7" fmla="*/ 3216137 h 3584970"/>
              <a:gd name="connsiteX8" fmla="*/ 1998274 w 5428339"/>
              <a:gd name="connsiteY8" fmla="*/ 2957441 h 3584970"/>
              <a:gd name="connsiteX9" fmla="*/ 1744275 w 5428339"/>
              <a:gd name="connsiteY9" fmla="*/ 2897677 h 3584970"/>
              <a:gd name="connsiteX10" fmla="*/ 1692622 w 5428339"/>
              <a:gd name="connsiteY10" fmla="*/ 2689781 h 3584970"/>
              <a:gd name="connsiteX11" fmla="*/ 1466480 w 5428339"/>
              <a:gd name="connsiteY11" fmla="*/ 2244533 h 3584970"/>
              <a:gd name="connsiteX12" fmla="*/ 1159434 w 5428339"/>
              <a:gd name="connsiteY12" fmla="*/ 1787333 h 3584970"/>
              <a:gd name="connsiteX13" fmla="*/ 1122722 w 5428339"/>
              <a:gd name="connsiteY13" fmla="*/ 1724152 h 3584970"/>
              <a:gd name="connsiteX14" fmla="*/ 958369 w 5428339"/>
              <a:gd name="connsiteY14" fmla="*/ 1517965 h 3584970"/>
              <a:gd name="connsiteX15" fmla="*/ 703942 w 5428339"/>
              <a:gd name="connsiteY15" fmla="*/ 1447100 h 3584970"/>
              <a:gd name="connsiteX16" fmla="*/ 304800 w 5428339"/>
              <a:gd name="connsiteY16" fmla="*/ 1358307 h 3584970"/>
              <a:gd name="connsiteX17" fmla="*/ 0 w 5428339"/>
              <a:gd name="connsiteY17" fmla="*/ 1361723 h 3584970"/>
              <a:gd name="connsiteX18" fmla="*/ 1818 w 5428339"/>
              <a:gd name="connsiteY18" fmla="*/ 0 h 3584970"/>
              <a:gd name="connsiteX0" fmla="*/ 1818 w 5428339"/>
              <a:gd name="connsiteY0" fmla="*/ 0 h 3647722"/>
              <a:gd name="connsiteX1" fmla="*/ 5428339 w 5428339"/>
              <a:gd name="connsiteY1" fmla="*/ 0 h 3647722"/>
              <a:gd name="connsiteX2" fmla="*/ 3976910 w 5428339"/>
              <a:gd name="connsiteY2" fmla="*/ 1941015 h 3647722"/>
              <a:gd name="connsiteX3" fmla="*/ 2760275 w 5428339"/>
              <a:gd name="connsiteY3" fmla="*/ 3307064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2885781 w 5428339"/>
              <a:gd name="connsiteY3" fmla="*/ 3513252 h 3647722"/>
              <a:gd name="connsiteX4" fmla="*/ 2679593 w 5428339"/>
              <a:gd name="connsiteY4" fmla="*/ 3647722 h 3647722"/>
              <a:gd name="connsiteX5" fmla="*/ 2500299 w 5428339"/>
              <a:gd name="connsiteY5" fmla="*/ 3584970 h 3647722"/>
              <a:gd name="connsiteX6" fmla="*/ 2419617 w 5428339"/>
              <a:gd name="connsiteY6" fmla="*/ 3423606 h 3647722"/>
              <a:gd name="connsiteX7" fmla="*/ 2192510 w 5428339"/>
              <a:gd name="connsiteY7" fmla="*/ 3216137 h 3647722"/>
              <a:gd name="connsiteX8" fmla="*/ 1998274 w 5428339"/>
              <a:gd name="connsiteY8" fmla="*/ 2957441 h 3647722"/>
              <a:gd name="connsiteX9" fmla="*/ 1744275 w 5428339"/>
              <a:gd name="connsiteY9" fmla="*/ 2897677 h 3647722"/>
              <a:gd name="connsiteX10" fmla="*/ 1692622 w 5428339"/>
              <a:gd name="connsiteY10" fmla="*/ 2689781 h 3647722"/>
              <a:gd name="connsiteX11" fmla="*/ 1466480 w 5428339"/>
              <a:gd name="connsiteY11" fmla="*/ 2244533 h 3647722"/>
              <a:gd name="connsiteX12" fmla="*/ 1159434 w 5428339"/>
              <a:gd name="connsiteY12" fmla="*/ 1787333 h 3647722"/>
              <a:gd name="connsiteX13" fmla="*/ 1122722 w 5428339"/>
              <a:gd name="connsiteY13" fmla="*/ 1724152 h 3647722"/>
              <a:gd name="connsiteX14" fmla="*/ 958369 w 5428339"/>
              <a:gd name="connsiteY14" fmla="*/ 1517965 h 3647722"/>
              <a:gd name="connsiteX15" fmla="*/ 703942 w 5428339"/>
              <a:gd name="connsiteY15" fmla="*/ 1447100 h 3647722"/>
              <a:gd name="connsiteX16" fmla="*/ 304800 w 5428339"/>
              <a:gd name="connsiteY16" fmla="*/ 1358307 h 3647722"/>
              <a:gd name="connsiteX17" fmla="*/ 0 w 5428339"/>
              <a:gd name="connsiteY17" fmla="*/ 1361723 h 3647722"/>
              <a:gd name="connsiteX18" fmla="*/ 1818 w 5428339"/>
              <a:gd name="connsiteY18"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074040 w 5428339"/>
              <a:gd name="connsiteY3" fmla="*/ 3217417 h 3647722"/>
              <a:gd name="connsiteX4" fmla="*/ 2885781 w 5428339"/>
              <a:gd name="connsiteY4" fmla="*/ 3513252 h 3647722"/>
              <a:gd name="connsiteX5" fmla="*/ 2679593 w 5428339"/>
              <a:gd name="connsiteY5" fmla="*/ 3647722 h 3647722"/>
              <a:gd name="connsiteX6" fmla="*/ 2500299 w 5428339"/>
              <a:gd name="connsiteY6" fmla="*/ 3584970 h 3647722"/>
              <a:gd name="connsiteX7" fmla="*/ 2419617 w 5428339"/>
              <a:gd name="connsiteY7" fmla="*/ 3423606 h 3647722"/>
              <a:gd name="connsiteX8" fmla="*/ 2192510 w 5428339"/>
              <a:gd name="connsiteY8" fmla="*/ 3216137 h 3647722"/>
              <a:gd name="connsiteX9" fmla="*/ 1998274 w 5428339"/>
              <a:gd name="connsiteY9" fmla="*/ 2957441 h 3647722"/>
              <a:gd name="connsiteX10" fmla="*/ 1744275 w 5428339"/>
              <a:gd name="connsiteY10" fmla="*/ 2897677 h 3647722"/>
              <a:gd name="connsiteX11" fmla="*/ 1692622 w 5428339"/>
              <a:gd name="connsiteY11" fmla="*/ 2689781 h 3647722"/>
              <a:gd name="connsiteX12" fmla="*/ 1466480 w 5428339"/>
              <a:gd name="connsiteY12" fmla="*/ 2244533 h 3647722"/>
              <a:gd name="connsiteX13" fmla="*/ 1159434 w 5428339"/>
              <a:gd name="connsiteY13" fmla="*/ 1787333 h 3647722"/>
              <a:gd name="connsiteX14" fmla="*/ 1122722 w 5428339"/>
              <a:gd name="connsiteY14" fmla="*/ 1724152 h 3647722"/>
              <a:gd name="connsiteX15" fmla="*/ 958369 w 5428339"/>
              <a:gd name="connsiteY15" fmla="*/ 1517965 h 3647722"/>
              <a:gd name="connsiteX16" fmla="*/ 703942 w 5428339"/>
              <a:gd name="connsiteY16" fmla="*/ 1447100 h 3647722"/>
              <a:gd name="connsiteX17" fmla="*/ 304800 w 5428339"/>
              <a:gd name="connsiteY17" fmla="*/ 1358307 h 3647722"/>
              <a:gd name="connsiteX18" fmla="*/ 0 w 5428339"/>
              <a:gd name="connsiteY18" fmla="*/ 1361723 h 3647722"/>
              <a:gd name="connsiteX19" fmla="*/ 1818 w 5428339"/>
              <a:gd name="connsiteY19"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271263 w 5428339"/>
              <a:gd name="connsiteY3" fmla="*/ 2966405 h 3647722"/>
              <a:gd name="connsiteX4" fmla="*/ 3074040 w 5428339"/>
              <a:gd name="connsiteY4" fmla="*/ 3217417 h 3647722"/>
              <a:gd name="connsiteX5" fmla="*/ 2885781 w 5428339"/>
              <a:gd name="connsiteY5" fmla="*/ 3513252 h 3647722"/>
              <a:gd name="connsiteX6" fmla="*/ 2679593 w 5428339"/>
              <a:gd name="connsiteY6" fmla="*/ 3647722 h 3647722"/>
              <a:gd name="connsiteX7" fmla="*/ 2500299 w 5428339"/>
              <a:gd name="connsiteY7" fmla="*/ 3584970 h 3647722"/>
              <a:gd name="connsiteX8" fmla="*/ 2419617 w 5428339"/>
              <a:gd name="connsiteY8" fmla="*/ 3423606 h 3647722"/>
              <a:gd name="connsiteX9" fmla="*/ 2192510 w 5428339"/>
              <a:gd name="connsiteY9" fmla="*/ 3216137 h 3647722"/>
              <a:gd name="connsiteX10" fmla="*/ 1998274 w 5428339"/>
              <a:gd name="connsiteY10" fmla="*/ 2957441 h 3647722"/>
              <a:gd name="connsiteX11" fmla="*/ 1744275 w 5428339"/>
              <a:gd name="connsiteY11" fmla="*/ 2897677 h 3647722"/>
              <a:gd name="connsiteX12" fmla="*/ 1692622 w 5428339"/>
              <a:gd name="connsiteY12" fmla="*/ 2689781 h 3647722"/>
              <a:gd name="connsiteX13" fmla="*/ 1466480 w 5428339"/>
              <a:gd name="connsiteY13" fmla="*/ 2244533 h 3647722"/>
              <a:gd name="connsiteX14" fmla="*/ 1159434 w 5428339"/>
              <a:gd name="connsiteY14" fmla="*/ 1787333 h 3647722"/>
              <a:gd name="connsiteX15" fmla="*/ 1122722 w 5428339"/>
              <a:gd name="connsiteY15" fmla="*/ 1724152 h 3647722"/>
              <a:gd name="connsiteX16" fmla="*/ 958369 w 5428339"/>
              <a:gd name="connsiteY16" fmla="*/ 1517965 h 3647722"/>
              <a:gd name="connsiteX17" fmla="*/ 703942 w 5428339"/>
              <a:gd name="connsiteY17" fmla="*/ 1447100 h 3647722"/>
              <a:gd name="connsiteX18" fmla="*/ 304800 w 5428339"/>
              <a:gd name="connsiteY18" fmla="*/ 1358307 h 3647722"/>
              <a:gd name="connsiteX19" fmla="*/ 0 w 5428339"/>
              <a:gd name="connsiteY19" fmla="*/ 1361723 h 3647722"/>
              <a:gd name="connsiteX20" fmla="*/ 1818 w 5428339"/>
              <a:gd name="connsiteY20"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074040 w 5428339"/>
              <a:gd name="connsiteY5" fmla="*/ 321741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96075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405734 w 5428339"/>
              <a:gd name="connsiteY3" fmla="*/ 2742287 h 3647722"/>
              <a:gd name="connsiteX4" fmla="*/ 3271263 w 5428339"/>
              <a:gd name="connsiteY4" fmla="*/ 2966405 h 3647722"/>
              <a:gd name="connsiteX5" fmla="*/ 3118863 w 5428339"/>
              <a:gd name="connsiteY5" fmla="*/ 3235347 h 3647722"/>
              <a:gd name="connsiteX6" fmla="*/ 2885781 w 5428339"/>
              <a:gd name="connsiteY6" fmla="*/ 3513252 h 3647722"/>
              <a:gd name="connsiteX7" fmla="*/ 2679593 w 5428339"/>
              <a:gd name="connsiteY7" fmla="*/ 3647722 h 3647722"/>
              <a:gd name="connsiteX8" fmla="*/ 2500299 w 5428339"/>
              <a:gd name="connsiteY8" fmla="*/ 3584970 h 3647722"/>
              <a:gd name="connsiteX9" fmla="*/ 2419617 w 5428339"/>
              <a:gd name="connsiteY9" fmla="*/ 3423606 h 3647722"/>
              <a:gd name="connsiteX10" fmla="*/ 2192510 w 5428339"/>
              <a:gd name="connsiteY10" fmla="*/ 3216137 h 3647722"/>
              <a:gd name="connsiteX11" fmla="*/ 1998274 w 5428339"/>
              <a:gd name="connsiteY11" fmla="*/ 2957441 h 3647722"/>
              <a:gd name="connsiteX12" fmla="*/ 1744275 w 5428339"/>
              <a:gd name="connsiteY12" fmla="*/ 2897677 h 3647722"/>
              <a:gd name="connsiteX13" fmla="*/ 1692622 w 5428339"/>
              <a:gd name="connsiteY13" fmla="*/ 2689781 h 3647722"/>
              <a:gd name="connsiteX14" fmla="*/ 1466480 w 5428339"/>
              <a:gd name="connsiteY14" fmla="*/ 2244533 h 3647722"/>
              <a:gd name="connsiteX15" fmla="*/ 1159434 w 5428339"/>
              <a:gd name="connsiteY15" fmla="*/ 1787333 h 3647722"/>
              <a:gd name="connsiteX16" fmla="*/ 1122722 w 5428339"/>
              <a:gd name="connsiteY16" fmla="*/ 1724152 h 3647722"/>
              <a:gd name="connsiteX17" fmla="*/ 958369 w 5428339"/>
              <a:gd name="connsiteY17" fmla="*/ 1517965 h 3647722"/>
              <a:gd name="connsiteX18" fmla="*/ 703942 w 5428339"/>
              <a:gd name="connsiteY18" fmla="*/ 1447100 h 3647722"/>
              <a:gd name="connsiteX19" fmla="*/ 304800 w 5428339"/>
              <a:gd name="connsiteY19" fmla="*/ 1358307 h 3647722"/>
              <a:gd name="connsiteX20" fmla="*/ 0 w 5428339"/>
              <a:gd name="connsiteY20" fmla="*/ 1361723 h 3647722"/>
              <a:gd name="connsiteX21" fmla="*/ 1818 w 5428339"/>
              <a:gd name="connsiteY21"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531240 w 5428339"/>
              <a:gd name="connsiteY3" fmla="*/ 2571958 h 3647722"/>
              <a:gd name="connsiteX4" fmla="*/ 3405734 w 5428339"/>
              <a:gd name="connsiteY4" fmla="*/ 2742287 h 3647722"/>
              <a:gd name="connsiteX5" fmla="*/ 3271263 w 5428339"/>
              <a:gd name="connsiteY5" fmla="*/ 2966405 h 3647722"/>
              <a:gd name="connsiteX6" fmla="*/ 3118863 w 5428339"/>
              <a:gd name="connsiteY6" fmla="*/ 3235347 h 3647722"/>
              <a:gd name="connsiteX7" fmla="*/ 2885781 w 5428339"/>
              <a:gd name="connsiteY7" fmla="*/ 3513252 h 3647722"/>
              <a:gd name="connsiteX8" fmla="*/ 2679593 w 5428339"/>
              <a:gd name="connsiteY8" fmla="*/ 3647722 h 3647722"/>
              <a:gd name="connsiteX9" fmla="*/ 2500299 w 5428339"/>
              <a:gd name="connsiteY9" fmla="*/ 3584970 h 3647722"/>
              <a:gd name="connsiteX10" fmla="*/ 2419617 w 5428339"/>
              <a:gd name="connsiteY10" fmla="*/ 3423606 h 3647722"/>
              <a:gd name="connsiteX11" fmla="*/ 2192510 w 5428339"/>
              <a:gd name="connsiteY11" fmla="*/ 3216137 h 3647722"/>
              <a:gd name="connsiteX12" fmla="*/ 1998274 w 5428339"/>
              <a:gd name="connsiteY12" fmla="*/ 2957441 h 3647722"/>
              <a:gd name="connsiteX13" fmla="*/ 1744275 w 5428339"/>
              <a:gd name="connsiteY13" fmla="*/ 2897677 h 3647722"/>
              <a:gd name="connsiteX14" fmla="*/ 1692622 w 5428339"/>
              <a:gd name="connsiteY14" fmla="*/ 2689781 h 3647722"/>
              <a:gd name="connsiteX15" fmla="*/ 1466480 w 5428339"/>
              <a:gd name="connsiteY15" fmla="*/ 2244533 h 3647722"/>
              <a:gd name="connsiteX16" fmla="*/ 1159434 w 5428339"/>
              <a:gd name="connsiteY16" fmla="*/ 1787333 h 3647722"/>
              <a:gd name="connsiteX17" fmla="*/ 1122722 w 5428339"/>
              <a:gd name="connsiteY17" fmla="*/ 1724152 h 3647722"/>
              <a:gd name="connsiteX18" fmla="*/ 958369 w 5428339"/>
              <a:gd name="connsiteY18" fmla="*/ 1517965 h 3647722"/>
              <a:gd name="connsiteX19" fmla="*/ 703942 w 5428339"/>
              <a:gd name="connsiteY19" fmla="*/ 1447100 h 3647722"/>
              <a:gd name="connsiteX20" fmla="*/ 304800 w 5428339"/>
              <a:gd name="connsiteY20" fmla="*/ 1358307 h 3647722"/>
              <a:gd name="connsiteX21" fmla="*/ 0 w 5428339"/>
              <a:gd name="connsiteY21" fmla="*/ 1361723 h 3647722"/>
              <a:gd name="connsiteX22" fmla="*/ 1818 w 5428339"/>
              <a:gd name="connsiteY22" fmla="*/ 0 h 3647722"/>
              <a:gd name="connsiteX0" fmla="*/ 1818 w 5428339"/>
              <a:gd name="connsiteY0" fmla="*/ 0 h 3647722"/>
              <a:gd name="connsiteX1" fmla="*/ 5428339 w 5428339"/>
              <a:gd name="connsiteY1" fmla="*/ 0 h 3647722"/>
              <a:gd name="connsiteX2" fmla="*/ 3976910 w 5428339"/>
              <a:gd name="connsiteY2" fmla="*/ 1941015 h 3647722"/>
              <a:gd name="connsiteX3" fmla="*/ 3791216 w 5428339"/>
              <a:gd name="connsiteY3" fmla="*/ 2213370 h 3647722"/>
              <a:gd name="connsiteX4" fmla="*/ 3531240 w 5428339"/>
              <a:gd name="connsiteY4" fmla="*/ 2571958 h 3647722"/>
              <a:gd name="connsiteX5" fmla="*/ 3405734 w 5428339"/>
              <a:gd name="connsiteY5" fmla="*/ 2742287 h 3647722"/>
              <a:gd name="connsiteX6" fmla="*/ 3271263 w 5428339"/>
              <a:gd name="connsiteY6" fmla="*/ 2966405 h 3647722"/>
              <a:gd name="connsiteX7" fmla="*/ 3118863 w 5428339"/>
              <a:gd name="connsiteY7" fmla="*/ 3235347 h 3647722"/>
              <a:gd name="connsiteX8" fmla="*/ 2885781 w 5428339"/>
              <a:gd name="connsiteY8" fmla="*/ 3513252 h 3647722"/>
              <a:gd name="connsiteX9" fmla="*/ 2679593 w 5428339"/>
              <a:gd name="connsiteY9" fmla="*/ 3647722 h 3647722"/>
              <a:gd name="connsiteX10" fmla="*/ 2500299 w 5428339"/>
              <a:gd name="connsiteY10" fmla="*/ 3584970 h 3647722"/>
              <a:gd name="connsiteX11" fmla="*/ 2419617 w 5428339"/>
              <a:gd name="connsiteY11" fmla="*/ 3423606 h 3647722"/>
              <a:gd name="connsiteX12" fmla="*/ 2192510 w 5428339"/>
              <a:gd name="connsiteY12" fmla="*/ 3216137 h 3647722"/>
              <a:gd name="connsiteX13" fmla="*/ 1998274 w 5428339"/>
              <a:gd name="connsiteY13" fmla="*/ 2957441 h 3647722"/>
              <a:gd name="connsiteX14" fmla="*/ 1744275 w 5428339"/>
              <a:gd name="connsiteY14" fmla="*/ 2897677 h 3647722"/>
              <a:gd name="connsiteX15" fmla="*/ 1692622 w 5428339"/>
              <a:gd name="connsiteY15" fmla="*/ 2689781 h 3647722"/>
              <a:gd name="connsiteX16" fmla="*/ 1466480 w 5428339"/>
              <a:gd name="connsiteY16" fmla="*/ 2244533 h 3647722"/>
              <a:gd name="connsiteX17" fmla="*/ 1159434 w 5428339"/>
              <a:gd name="connsiteY17" fmla="*/ 1787333 h 3647722"/>
              <a:gd name="connsiteX18" fmla="*/ 1122722 w 5428339"/>
              <a:gd name="connsiteY18" fmla="*/ 1724152 h 3647722"/>
              <a:gd name="connsiteX19" fmla="*/ 958369 w 5428339"/>
              <a:gd name="connsiteY19" fmla="*/ 1517965 h 3647722"/>
              <a:gd name="connsiteX20" fmla="*/ 703942 w 5428339"/>
              <a:gd name="connsiteY20" fmla="*/ 1447100 h 3647722"/>
              <a:gd name="connsiteX21" fmla="*/ 304800 w 5428339"/>
              <a:gd name="connsiteY21" fmla="*/ 1358307 h 3647722"/>
              <a:gd name="connsiteX22" fmla="*/ 0 w 5428339"/>
              <a:gd name="connsiteY22" fmla="*/ 1361723 h 3647722"/>
              <a:gd name="connsiteX23" fmla="*/ 1818 w 5428339"/>
              <a:gd name="connsiteY23" fmla="*/ 0 h 3647722"/>
              <a:gd name="connsiteX0" fmla="*/ 1818 w 5428339"/>
              <a:gd name="connsiteY0" fmla="*/ 0 h 3647722"/>
              <a:gd name="connsiteX1" fmla="*/ 5428339 w 5428339"/>
              <a:gd name="connsiteY1" fmla="*/ 0 h 3647722"/>
              <a:gd name="connsiteX2" fmla="*/ 4122910 w 5428339"/>
              <a:gd name="connsiteY2" fmla="*/ 1765134 h 3647722"/>
              <a:gd name="connsiteX3" fmla="*/ 3976910 w 5428339"/>
              <a:gd name="connsiteY3" fmla="*/ 1941015 h 3647722"/>
              <a:gd name="connsiteX4" fmla="*/ 3791216 w 5428339"/>
              <a:gd name="connsiteY4" fmla="*/ 2213370 h 3647722"/>
              <a:gd name="connsiteX5" fmla="*/ 3531240 w 5428339"/>
              <a:gd name="connsiteY5" fmla="*/ 2571958 h 3647722"/>
              <a:gd name="connsiteX6" fmla="*/ 3405734 w 5428339"/>
              <a:gd name="connsiteY6" fmla="*/ 2742287 h 3647722"/>
              <a:gd name="connsiteX7" fmla="*/ 3271263 w 5428339"/>
              <a:gd name="connsiteY7" fmla="*/ 2966405 h 3647722"/>
              <a:gd name="connsiteX8" fmla="*/ 3118863 w 5428339"/>
              <a:gd name="connsiteY8" fmla="*/ 3235347 h 3647722"/>
              <a:gd name="connsiteX9" fmla="*/ 2885781 w 5428339"/>
              <a:gd name="connsiteY9" fmla="*/ 3513252 h 3647722"/>
              <a:gd name="connsiteX10" fmla="*/ 2679593 w 5428339"/>
              <a:gd name="connsiteY10" fmla="*/ 3647722 h 3647722"/>
              <a:gd name="connsiteX11" fmla="*/ 2500299 w 5428339"/>
              <a:gd name="connsiteY11" fmla="*/ 3584970 h 3647722"/>
              <a:gd name="connsiteX12" fmla="*/ 2419617 w 5428339"/>
              <a:gd name="connsiteY12" fmla="*/ 3423606 h 3647722"/>
              <a:gd name="connsiteX13" fmla="*/ 2192510 w 5428339"/>
              <a:gd name="connsiteY13" fmla="*/ 3216137 h 3647722"/>
              <a:gd name="connsiteX14" fmla="*/ 1998274 w 5428339"/>
              <a:gd name="connsiteY14" fmla="*/ 2957441 h 3647722"/>
              <a:gd name="connsiteX15" fmla="*/ 1744275 w 5428339"/>
              <a:gd name="connsiteY15" fmla="*/ 2897677 h 3647722"/>
              <a:gd name="connsiteX16" fmla="*/ 1692622 w 5428339"/>
              <a:gd name="connsiteY16" fmla="*/ 2689781 h 3647722"/>
              <a:gd name="connsiteX17" fmla="*/ 1466480 w 5428339"/>
              <a:gd name="connsiteY17" fmla="*/ 2244533 h 3647722"/>
              <a:gd name="connsiteX18" fmla="*/ 1159434 w 5428339"/>
              <a:gd name="connsiteY18" fmla="*/ 1787333 h 3647722"/>
              <a:gd name="connsiteX19" fmla="*/ 1122722 w 5428339"/>
              <a:gd name="connsiteY19" fmla="*/ 1724152 h 3647722"/>
              <a:gd name="connsiteX20" fmla="*/ 958369 w 5428339"/>
              <a:gd name="connsiteY20" fmla="*/ 1517965 h 3647722"/>
              <a:gd name="connsiteX21" fmla="*/ 703942 w 5428339"/>
              <a:gd name="connsiteY21" fmla="*/ 1447100 h 3647722"/>
              <a:gd name="connsiteX22" fmla="*/ 304800 w 5428339"/>
              <a:gd name="connsiteY22" fmla="*/ 1358307 h 3647722"/>
              <a:gd name="connsiteX23" fmla="*/ 0 w 5428339"/>
              <a:gd name="connsiteY23" fmla="*/ 1361723 h 3647722"/>
              <a:gd name="connsiteX24" fmla="*/ 1818 w 5428339"/>
              <a:gd name="connsiteY24" fmla="*/ 0 h 3647722"/>
              <a:gd name="connsiteX0" fmla="*/ 1818 w 5428339"/>
              <a:gd name="connsiteY0" fmla="*/ 0 h 3647722"/>
              <a:gd name="connsiteX1" fmla="*/ 5428339 w 5428339"/>
              <a:gd name="connsiteY1" fmla="*/ 0 h 3647722"/>
              <a:gd name="connsiteX2" fmla="*/ 4257381 w 5428339"/>
              <a:gd name="connsiteY2" fmla="*/ 1585840 h 3647722"/>
              <a:gd name="connsiteX3" fmla="*/ 4122910 w 5428339"/>
              <a:gd name="connsiteY3" fmla="*/ 1765134 h 3647722"/>
              <a:gd name="connsiteX4" fmla="*/ 3976910 w 5428339"/>
              <a:gd name="connsiteY4" fmla="*/ 1941015 h 3647722"/>
              <a:gd name="connsiteX5" fmla="*/ 3791216 w 5428339"/>
              <a:gd name="connsiteY5" fmla="*/ 2213370 h 3647722"/>
              <a:gd name="connsiteX6" fmla="*/ 3531240 w 5428339"/>
              <a:gd name="connsiteY6" fmla="*/ 2571958 h 3647722"/>
              <a:gd name="connsiteX7" fmla="*/ 3405734 w 5428339"/>
              <a:gd name="connsiteY7" fmla="*/ 2742287 h 3647722"/>
              <a:gd name="connsiteX8" fmla="*/ 3271263 w 5428339"/>
              <a:gd name="connsiteY8" fmla="*/ 2966405 h 3647722"/>
              <a:gd name="connsiteX9" fmla="*/ 3118863 w 5428339"/>
              <a:gd name="connsiteY9" fmla="*/ 3235347 h 3647722"/>
              <a:gd name="connsiteX10" fmla="*/ 2885781 w 5428339"/>
              <a:gd name="connsiteY10" fmla="*/ 3513252 h 3647722"/>
              <a:gd name="connsiteX11" fmla="*/ 2679593 w 5428339"/>
              <a:gd name="connsiteY11" fmla="*/ 3647722 h 3647722"/>
              <a:gd name="connsiteX12" fmla="*/ 2500299 w 5428339"/>
              <a:gd name="connsiteY12" fmla="*/ 3584970 h 3647722"/>
              <a:gd name="connsiteX13" fmla="*/ 2419617 w 5428339"/>
              <a:gd name="connsiteY13" fmla="*/ 3423606 h 3647722"/>
              <a:gd name="connsiteX14" fmla="*/ 2192510 w 5428339"/>
              <a:gd name="connsiteY14" fmla="*/ 3216137 h 3647722"/>
              <a:gd name="connsiteX15" fmla="*/ 1998274 w 5428339"/>
              <a:gd name="connsiteY15" fmla="*/ 2957441 h 3647722"/>
              <a:gd name="connsiteX16" fmla="*/ 1744275 w 5428339"/>
              <a:gd name="connsiteY16" fmla="*/ 2897677 h 3647722"/>
              <a:gd name="connsiteX17" fmla="*/ 1692622 w 5428339"/>
              <a:gd name="connsiteY17" fmla="*/ 2689781 h 3647722"/>
              <a:gd name="connsiteX18" fmla="*/ 1466480 w 5428339"/>
              <a:gd name="connsiteY18" fmla="*/ 2244533 h 3647722"/>
              <a:gd name="connsiteX19" fmla="*/ 1159434 w 5428339"/>
              <a:gd name="connsiteY19" fmla="*/ 1787333 h 3647722"/>
              <a:gd name="connsiteX20" fmla="*/ 1122722 w 5428339"/>
              <a:gd name="connsiteY20" fmla="*/ 1724152 h 3647722"/>
              <a:gd name="connsiteX21" fmla="*/ 958369 w 5428339"/>
              <a:gd name="connsiteY21" fmla="*/ 1517965 h 3647722"/>
              <a:gd name="connsiteX22" fmla="*/ 703942 w 5428339"/>
              <a:gd name="connsiteY22" fmla="*/ 1447100 h 3647722"/>
              <a:gd name="connsiteX23" fmla="*/ 304800 w 5428339"/>
              <a:gd name="connsiteY23" fmla="*/ 1358307 h 3647722"/>
              <a:gd name="connsiteX24" fmla="*/ 0 w 5428339"/>
              <a:gd name="connsiteY24" fmla="*/ 1361723 h 3647722"/>
              <a:gd name="connsiteX25" fmla="*/ 1818 w 5428339"/>
              <a:gd name="connsiteY25" fmla="*/ 0 h 3647722"/>
              <a:gd name="connsiteX0" fmla="*/ 1818 w 5428339"/>
              <a:gd name="connsiteY0" fmla="*/ 0 h 3647722"/>
              <a:gd name="connsiteX1" fmla="*/ 5428339 w 5428339"/>
              <a:gd name="connsiteY1" fmla="*/ 0 h 3647722"/>
              <a:gd name="connsiteX2" fmla="*/ 4454604 w 5428339"/>
              <a:gd name="connsiteY2" fmla="*/ 1334828 h 3647722"/>
              <a:gd name="connsiteX3" fmla="*/ 4257381 w 5428339"/>
              <a:gd name="connsiteY3" fmla="*/ 1585840 h 3647722"/>
              <a:gd name="connsiteX4" fmla="*/ 4122910 w 5428339"/>
              <a:gd name="connsiteY4" fmla="*/ 1765134 h 3647722"/>
              <a:gd name="connsiteX5" fmla="*/ 3976910 w 5428339"/>
              <a:gd name="connsiteY5" fmla="*/ 1941015 h 3647722"/>
              <a:gd name="connsiteX6" fmla="*/ 3791216 w 5428339"/>
              <a:gd name="connsiteY6" fmla="*/ 2213370 h 3647722"/>
              <a:gd name="connsiteX7" fmla="*/ 3531240 w 5428339"/>
              <a:gd name="connsiteY7" fmla="*/ 2571958 h 3647722"/>
              <a:gd name="connsiteX8" fmla="*/ 3405734 w 5428339"/>
              <a:gd name="connsiteY8" fmla="*/ 2742287 h 3647722"/>
              <a:gd name="connsiteX9" fmla="*/ 3271263 w 5428339"/>
              <a:gd name="connsiteY9" fmla="*/ 2966405 h 3647722"/>
              <a:gd name="connsiteX10" fmla="*/ 3118863 w 5428339"/>
              <a:gd name="connsiteY10" fmla="*/ 3235347 h 3647722"/>
              <a:gd name="connsiteX11" fmla="*/ 2885781 w 5428339"/>
              <a:gd name="connsiteY11" fmla="*/ 3513252 h 3647722"/>
              <a:gd name="connsiteX12" fmla="*/ 2679593 w 5428339"/>
              <a:gd name="connsiteY12" fmla="*/ 3647722 h 3647722"/>
              <a:gd name="connsiteX13" fmla="*/ 2500299 w 5428339"/>
              <a:gd name="connsiteY13" fmla="*/ 3584970 h 3647722"/>
              <a:gd name="connsiteX14" fmla="*/ 2419617 w 5428339"/>
              <a:gd name="connsiteY14" fmla="*/ 3423606 h 3647722"/>
              <a:gd name="connsiteX15" fmla="*/ 2192510 w 5428339"/>
              <a:gd name="connsiteY15" fmla="*/ 3216137 h 3647722"/>
              <a:gd name="connsiteX16" fmla="*/ 1998274 w 5428339"/>
              <a:gd name="connsiteY16" fmla="*/ 2957441 h 3647722"/>
              <a:gd name="connsiteX17" fmla="*/ 1744275 w 5428339"/>
              <a:gd name="connsiteY17" fmla="*/ 2897677 h 3647722"/>
              <a:gd name="connsiteX18" fmla="*/ 1692622 w 5428339"/>
              <a:gd name="connsiteY18" fmla="*/ 2689781 h 3647722"/>
              <a:gd name="connsiteX19" fmla="*/ 1466480 w 5428339"/>
              <a:gd name="connsiteY19" fmla="*/ 2244533 h 3647722"/>
              <a:gd name="connsiteX20" fmla="*/ 1159434 w 5428339"/>
              <a:gd name="connsiteY20" fmla="*/ 1787333 h 3647722"/>
              <a:gd name="connsiteX21" fmla="*/ 1122722 w 5428339"/>
              <a:gd name="connsiteY21" fmla="*/ 1724152 h 3647722"/>
              <a:gd name="connsiteX22" fmla="*/ 958369 w 5428339"/>
              <a:gd name="connsiteY22" fmla="*/ 1517965 h 3647722"/>
              <a:gd name="connsiteX23" fmla="*/ 703942 w 5428339"/>
              <a:gd name="connsiteY23" fmla="*/ 1447100 h 3647722"/>
              <a:gd name="connsiteX24" fmla="*/ 304800 w 5428339"/>
              <a:gd name="connsiteY24" fmla="*/ 1358307 h 3647722"/>
              <a:gd name="connsiteX25" fmla="*/ 0 w 5428339"/>
              <a:gd name="connsiteY25" fmla="*/ 1361723 h 3647722"/>
              <a:gd name="connsiteX26" fmla="*/ 1818 w 5428339"/>
              <a:gd name="connsiteY26" fmla="*/ 0 h 3647722"/>
              <a:gd name="connsiteX0" fmla="*/ 1818 w 5428339"/>
              <a:gd name="connsiteY0" fmla="*/ 0 h 3647722"/>
              <a:gd name="connsiteX1" fmla="*/ 5428339 w 5428339"/>
              <a:gd name="connsiteY1" fmla="*/ 0 h 3647722"/>
              <a:gd name="connsiteX2" fmla="*/ 4660793 w 5428339"/>
              <a:gd name="connsiteY2" fmla="*/ 1038993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454604 w 5428339"/>
              <a:gd name="connsiteY3" fmla="*/ 1334828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257381 w 5428339"/>
              <a:gd name="connsiteY4" fmla="*/ 1585840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4122910 w 5428339"/>
              <a:gd name="connsiteY5" fmla="*/ 1765134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976910 w 5428339"/>
              <a:gd name="connsiteY6" fmla="*/ 1941015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91216 w 5428339"/>
              <a:gd name="connsiteY7" fmla="*/ 2213370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05734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71263 w 5428339"/>
              <a:gd name="connsiteY10" fmla="*/ 2966405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607004 w 5428339"/>
              <a:gd name="connsiteY2" fmla="*/ 1083817 h 3647722"/>
              <a:gd name="connsiteX3" fmla="*/ 4284274 w 5428339"/>
              <a:gd name="connsiteY3" fmla="*/ 1128640 h 3647722"/>
              <a:gd name="connsiteX4" fmla="*/ 4122910 w 5428339"/>
              <a:gd name="connsiteY4" fmla="*/ 1370687 h 3647722"/>
              <a:gd name="connsiteX5" fmla="*/ 3988439 w 5428339"/>
              <a:gd name="connsiteY5" fmla="*/ 1711346 h 3647722"/>
              <a:gd name="connsiteX6" fmla="*/ 3887263 w 5428339"/>
              <a:gd name="connsiteY6" fmla="*/ 1860332 h 3647722"/>
              <a:gd name="connsiteX7" fmla="*/ 3755358 w 5428339"/>
              <a:gd name="connsiteY7" fmla="*/ 2168546 h 3647722"/>
              <a:gd name="connsiteX8" fmla="*/ 3531240 w 5428339"/>
              <a:gd name="connsiteY8" fmla="*/ 2571958 h 3647722"/>
              <a:gd name="connsiteX9" fmla="*/ 3450557 w 5428339"/>
              <a:gd name="connsiteY9" fmla="*/ 2742287 h 3647722"/>
              <a:gd name="connsiteX10" fmla="*/ 3298157 w 5428339"/>
              <a:gd name="connsiteY10" fmla="*/ 2984334 h 3647722"/>
              <a:gd name="connsiteX11" fmla="*/ 3118863 w 5428339"/>
              <a:gd name="connsiteY11" fmla="*/ 3235347 h 3647722"/>
              <a:gd name="connsiteX12" fmla="*/ 2885781 w 5428339"/>
              <a:gd name="connsiteY12" fmla="*/ 3513252 h 3647722"/>
              <a:gd name="connsiteX13" fmla="*/ 2679593 w 5428339"/>
              <a:gd name="connsiteY13" fmla="*/ 3647722 h 3647722"/>
              <a:gd name="connsiteX14" fmla="*/ 2500299 w 5428339"/>
              <a:gd name="connsiteY14" fmla="*/ 3584970 h 3647722"/>
              <a:gd name="connsiteX15" fmla="*/ 2419617 w 5428339"/>
              <a:gd name="connsiteY15" fmla="*/ 3423606 h 3647722"/>
              <a:gd name="connsiteX16" fmla="*/ 2192510 w 5428339"/>
              <a:gd name="connsiteY16" fmla="*/ 3216137 h 3647722"/>
              <a:gd name="connsiteX17" fmla="*/ 1998274 w 5428339"/>
              <a:gd name="connsiteY17" fmla="*/ 2957441 h 3647722"/>
              <a:gd name="connsiteX18" fmla="*/ 1744275 w 5428339"/>
              <a:gd name="connsiteY18" fmla="*/ 2897677 h 3647722"/>
              <a:gd name="connsiteX19" fmla="*/ 1692622 w 5428339"/>
              <a:gd name="connsiteY19" fmla="*/ 2689781 h 3647722"/>
              <a:gd name="connsiteX20" fmla="*/ 1466480 w 5428339"/>
              <a:gd name="connsiteY20" fmla="*/ 2244533 h 3647722"/>
              <a:gd name="connsiteX21" fmla="*/ 1159434 w 5428339"/>
              <a:gd name="connsiteY21" fmla="*/ 1787333 h 3647722"/>
              <a:gd name="connsiteX22" fmla="*/ 1122722 w 5428339"/>
              <a:gd name="connsiteY22" fmla="*/ 1724152 h 3647722"/>
              <a:gd name="connsiteX23" fmla="*/ 958369 w 5428339"/>
              <a:gd name="connsiteY23" fmla="*/ 1517965 h 3647722"/>
              <a:gd name="connsiteX24" fmla="*/ 703942 w 5428339"/>
              <a:gd name="connsiteY24" fmla="*/ 1447100 h 3647722"/>
              <a:gd name="connsiteX25" fmla="*/ 304800 w 5428339"/>
              <a:gd name="connsiteY25" fmla="*/ 1358307 h 3647722"/>
              <a:gd name="connsiteX26" fmla="*/ 0 w 5428339"/>
              <a:gd name="connsiteY26" fmla="*/ 1361723 h 3647722"/>
              <a:gd name="connsiteX27" fmla="*/ 1818 w 5428339"/>
              <a:gd name="connsiteY27" fmla="*/ 0 h 3647722"/>
              <a:gd name="connsiteX0" fmla="*/ 1818 w 5428339"/>
              <a:gd name="connsiteY0" fmla="*/ 0 h 3647722"/>
              <a:gd name="connsiteX1" fmla="*/ 5428339 w 5428339"/>
              <a:gd name="connsiteY1" fmla="*/ 0 h 3647722"/>
              <a:gd name="connsiteX2" fmla="*/ 4786299 w 5428339"/>
              <a:gd name="connsiteY2" fmla="*/ 859699 h 3647722"/>
              <a:gd name="connsiteX3" fmla="*/ 4607004 w 5428339"/>
              <a:gd name="connsiteY3" fmla="*/ 1083817 h 3647722"/>
              <a:gd name="connsiteX4" fmla="*/ 4284274 w 5428339"/>
              <a:gd name="connsiteY4" fmla="*/ 1128640 h 3647722"/>
              <a:gd name="connsiteX5" fmla="*/ 4122910 w 5428339"/>
              <a:gd name="connsiteY5" fmla="*/ 1370687 h 3647722"/>
              <a:gd name="connsiteX6" fmla="*/ 3988439 w 5428339"/>
              <a:gd name="connsiteY6" fmla="*/ 1711346 h 3647722"/>
              <a:gd name="connsiteX7" fmla="*/ 3887263 w 5428339"/>
              <a:gd name="connsiteY7" fmla="*/ 1860332 h 3647722"/>
              <a:gd name="connsiteX8" fmla="*/ 3755358 w 5428339"/>
              <a:gd name="connsiteY8" fmla="*/ 2168546 h 3647722"/>
              <a:gd name="connsiteX9" fmla="*/ 3531240 w 5428339"/>
              <a:gd name="connsiteY9" fmla="*/ 2571958 h 3647722"/>
              <a:gd name="connsiteX10" fmla="*/ 3450557 w 5428339"/>
              <a:gd name="connsiteY10" fmla="*/ 2742287 h 3647722"/>
              <a:gd name="connsiteX11" fmla="*/ 3298157 w 5428339"/>
              <a:gd name="connsiteY11" fmla="*/ 2984334 h 3647722"/>
              <a:gd name="connsiteX12" fmla="*/ 3118863 w 5428339"/>
              <a:gd name="connsiteY12" fmla="*/ 3235347 h 3647722"/>
              <a:gd name="connsiteX13" fmla="*/ 2885781 w 5428339"/>
              <a:gd name="connsiteY13" fmla="*/ 3513252 h 3647722"/>
              <a:gd name="connsiteX14" fmla="*/ 2679593 w 5428339"/>
              <a:gd name="connsiteY14" fmla="*/ 3647722 h 3647722"/>
              <a:gd name="connsiteX15" fmla="*/ 2500299 w 5428339"/>
              <a:gd name="connsiteY15" fmla="*/ 3584970 h 3647722"/>
              <a:gd name="connsiteX16" fmla="*/ 2419617 w 5428339"/>
              <a:gd name="connsiteY16" fmla="*/ 3423606 h 3647722"/>
              <a:gd name="connsiteX17" fmla="*/ 2192510 w 5428339"/>
              <a:gd name="connsiteY17" fmla="*/ 3216137 h 3647722"/>
              <a:gd name="connsiteX18" fmla="*/ 1998274 w 5428339"/>
              <a:gd name="connsiteY18" fmla="*/ 2957441 h 3647722"/>
              <a:gd name="connsiteX19" fmla="*/ 1744275 w 5428339"/>
              <a:gd name="connsiteY19" fmla="*/ 2897677 h 3647722"/>
              <a:gd name="connsiteX20" fmla="*/ 1692622 w 5428339"/>
              <a:gd name="connsiteY20" fmla="*/ 2689781 h 3647722"/>
              <a:gd name="connsiteX21" fmla="*/ 1466480 w 5428339"/>
              <a:gd name="connsiteY21" fmla="*/ 2244533 h 3647722"/>
              <a:gd name="connsiteX22" fmla="*/ 1159434 w 5428339"/>
              <a:gd name="connsiteY22" fmla="*/ 1787333 h 3647722"/>
              <a:gd name="connsiteX23" fmla="*/ 1122722 w 5428339"/>
              <a:gd name="connsiteY23" fmla="*/ 1724152 h 3647722"/>
              <a:gd name="connsiteX24" fmla="*/ 958369 w 5428339"/>
              <a:gd name="connsiteY24" fmla="*/ 1517965 h 3647722"/>
              <a:gd name="connsiteX25" fmla="*/ 703942 w 5428339"/>
              <a:gd name="connsiteY25" fmla="*/ 1447100 h 3647722"/>
              <a:gd name="connsiteX26" fmla="*/ 304800 w 5428339"/>
              <a:gd name="connsiteY26" fmla="*/ 1358307 h 3647722"/>
              <a:gd name="connsiteX27" fmla="*/ 0 w 5428339"/>
              <a:gd name="connsiteY27" fmla="*/ 1361723 h 3647722"/>
              <a:gd name="connsiteX28" fmla="*/ 1818 w 5428339"/>
              <a:gd name="connsiteY28" fmla="*/ 0 h 3647722"/>
              <a:gd name="connsiteX0" fmla="*/ 1818 w 5428339"/>
              <a:gd name="connsiteY0" fmla="*/ 0 h 3647722"/>
              <a:gd name="connsiteX1" fmla="*/ 5428339 w 5428339"/>
              <a:gd name="connsiteY1" fmla="*/ 0 h 3647722"/>
              <a:gd name="connsiteX2" fmla="*/ 4786299 w 5428339"/>
              <a:gd name="connsiteY2" fmla="*/ 859699 h 3647722"/>
              <a:gd name="connsiteX3" fmla="*/ 4956628 w 5428339"/>
              <a:gd name="connsiteY3" fmla="*/ 635581 h 3647722"/>
              <a:gd name="connsiteX4" fmla="*/ 4607004 w 5428339"/>
              <a:gd name="connsiteY4" fmla="*/ 1083817 h 3647722"/>
              <a:gd name="connsiteX5" fmla="*/ 4284274 w 5428339"/>
              <a:gd name="connsiteY5" fmla="*/ 1128640 h 3647722"/>
              <a:gd name="connsiteX6" fmla="*/ 4122910 w 5428339"/>
              <a:gd name="connsiteY6" fmla="*/ 1370687 h 3647722"/>
              <a:gd name="connsiteX7" fmla="*/ 3988439 w 5428339"/>
              <a:gd name="connsiteY7" fmla="*/ 1711346 h 3647722"/>
              <a:gd name="connsiteX8" fmla="*/ 3887263 w 5428339"/>
              <a:gd name="connsiteY8" fmla="*/ 1860332 h 3647722"/>
              <a:gd name="connsiteX9" fmla="*/ 3755358 w 5428339"/>
              <a:gd name="connsiteY9" fmla="*/ 2168546 h 3647722"/>
              <a:gd name="connsiteX10" fmla="*/ 3531240 w 5428339"/>
              <a:gd name="connsiteY10" fmla="*/ 2571958 h 3647722"/>
              <a:gd name="connsiteX11" fmla="*/ 3450557 w 5428339"/>
              <a:gd name="connsiteY11" fmla="*/ 2742287 h 3647722"/>
              <a:gd name="connsiteX12" fmla="*/ 3298157 w 5428339"/>
              <a:gd name="connsiteY12" fmla="*/ 2984334 h 3647722"/>
              <a:gd name="connsiteX13" fmla="*/ 3118863 w 5428339"/>
              <a:gd name="connsiteY13" fmla="*/ 3235347 h 3647722"/>
              <a:gd name="connsiteX14" fmla="*/ 2885781 w 5428339"/>
              <a:gd name="connsiteY14" fmla="*/ 3513252 h 3647722"/>
              <a:gd name="connsiteX15" fmla="*/ 2679593 w 5428339"/>
              <a:gd name="connsiteY15" fmla="*/ 3647722 h 3647722"/>
              <a:gd name="connsiteX16" fmla="*/ 2500299 w 5428339"/>
              <a:gd name="connsiteY16" fmla="*/ 3584970 h 3647722"/>
              <a:gd name="connsiteX17" fmla="*/ 2419617 w 5428339"/>
              <a:gd name="connsiteY17" fmla="*/ 3423606 h 3647722"/>
              <a:gd name="connsiteX18" fmla="*/ 2192510 w 5428339"/>
              <a:gd name="connsiteY18" fmla="*/ 3216137 h 3647722"/>
              <a:gd name="connsiteX19" fmla="*/ 1998274 w 5428339"/>
              <a:gd name="connsiteY19" fmla="*/ 2957441 h 3647722"/>
              <a:gd name="connsiteX20" fmla="*/ 1744275 w 5428339"/>
              <a:gd name="connsiteY20" fmla="*/ 2897677 h 3647722"/>
              <a:gd name="connsiteX21" fmla="*/ 1692622 w 5428339"/>
              <a:gd name="connsiteY21" fmla="*/ 2689781 h 3647722"/>
              <a:gd name="connsiteX22" fmla="*/ 1466480 w 5428339"/>
              <a:gd name="connsiteY22" fmla="*/ 2244533 h 3647722"/>
              <a:gd name="connsiteX23" fmla="*/ 1159434 w 5428339"/>
              <a:gd name="connsiteY23" fmla="*/ 1787333 h 3647722"/>
              <a:gd name="connsiteX24" fmla="*/ 1122722 w 5428339"/>
              <a:gd name="connsiteY24" fmla="*/ 1724152 h 3647722"/>
              <a:gd name="connsiteX25" fmla="*/ 958369 w 5428339"/>
              <a:gd name="connsiteY25" fmla="*/ 1517965 h 3647722"/>
              <a:gd name="connsiteX26" fmla="*/ 703942 w 5428339"/>
              <a:gd name="connsiteY26" fmla="*/ 1447100 h 3647722"/>
              <a:gd name="connsiteX27" fmla="*/ 304800 w 5428339"/>
              <a:gd name="connsiteY27" fmla="*/ 1358307 h 3647722"/>
              <a:gd name="connsiteX28" fmla="*/ 0 w 5428339"/>
              <a:gd name="connsiteY28" fmla="*/ 1361723 h 3647722"/>
              <a:gd name="connsiteX29" fmla="*/ 1818 w 5428339"/>
              <a:gd name="connsiteY29" fmla="*/ 0 h 3647722"/>
              <a:gd name="connsiteX0" fmla="*/ 1818 w 5428339"/>
              <a:gd name="connsiteY0" fmla="*/ 0 h 3647722"/>
              <a:gd name="connsiteX1" fmla="*/ 5428339 w 5428339"/>
              <a:gd name="connsiteY1" fmla="*/ 0 h 3647722"/>
              <a:gd name="connsiteX2" fmla="*/ 5117993 w 5428339"/>
              <a:gd name="connsiteY2" fmla="*/ 42939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4786299 w 5428339"/>
              <a:gd name="connsiteY3" fmla="*/ 859699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956628 w 5428339"/>
              <a:gd name="connsiteY4" fmla="*/ 635581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607004 w 5428339"/>
              <a:gd name="connsiteY5" fmla="*/ 1083817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17965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703942 w 5428339"/>
              <a:gd name="connsiteY27" fmla="*/ 1447100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58307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885781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18863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284274 w 5428339"/>
              <a:gd name="connsiteY6" fmla="*/ 1128640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25228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34193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3988439 w 5428339"/>
              <a:gd name="connsiteY8" fmla="*/ 1711346 h 3647722"/>
              <a:gd name="connsiteX9" fmla="*/ 3887263 w 5428339"/>
              <a:gd name="connsiteY9" fmla="*/ 1860332 h 3647722"/>
              <a:gd name="connsiteX10" fmla="*/ 3755358 w 5428339"/>
              <a:gd name="connsiteY10" fmla="*/ 2168546 h 3647722"/>
              <a:gd name="connsiteX11" fmla="*/ 3531240 w 5428339"/>
              <a:gd name="connsiteY11" fmla="*/ 2571958 h 3647722"/>
              <a:gd name="connsiteX12" fmla="*/ 3450557 w 5428339"/>
              <a:gd name="connsiteY12" fmla="*/ 2742287 h 3647722"/>
              <a:gd name="connsiteX13" fmla="*/ 3298157 w 5428339"/>
              <a:gd name="connsiteY13" fmla="*/ 2984334 h 3647722"/>
              <a:gd name="connsiteX14" fmla="*/ 3145757 w 5428339"/>
              <a:gd name="connsiteY14" fmla="*/ 3235347 h 3647722"/>
              <a:gd name="connsiteX15" fmla="*/ 2930605 w 5428339"/>
              <a:gd name="connsiteY15" fmla="*/ 3513252 h 3647722"/>
              <a:gd name="connsiteX16" fmla="*/ 2679593 w 5428339"/>
              <a:gd name="connsiteY16" fmla="*/ 3647722 h 3647722"/>
              <a:gd name="connsiteX17" fmla="*/ 2500299 w 5428339"/>
              <a:gd name="connsiteY17" fmla="*/ 3584970 h 3647722"/>
              <a:gd name="connsiteX18" fmla="*/ 2419617 w 5428339"/>
              <a:gd name="connsiteY18" fmla="*/ 3423606 h 3647722"/>
              <a:gd name="connsiteX19" fmla="*/ 2192510 w 5428339"/>
              <a:gd name="connsiteY19" fmla="*/ 3216137 h 3647722"/>
              <a:gd name="connsiteX20" fmla="*/ 1998274 w 5428339"/>
              <a:gd name="connsiteY20" fmla="*/ 2957441 h 3647722"/>
              <a:gd name="connsiteX21" fmla="*/ 1744275 w 5428339"/>
              <a:gd name="connsiteY21" fmla="*/ 2897677 h 3647722"/>
              <a:gd name="connsiteX22" fmla="*/ 1692622 w 5428339"/>
              <a:gd name="connsiteY22" fmla="*/ 2689781 h 3647722"/>
              <a:gd name="connsiteX23" fmla="*/ 1466480 w 5428339"/>
              <a:gd name="connsiteY23" fmla="*/ 2244533 h 3647722"/>
              <a:gd name="connsiteX24" fmla="*/ 1159434 w 5428339"/>
              <a:gd name="connsiteY24" fmla="*/ 1787333 h 3647722"/>
              <a:gd name="connsiteX25" fmla="*/ 1122722 w 5428339"/>
              <a:gd name="connsiteY25" fmla="*/ 1724152 h 3647722"/>
              <a:gd name="connsiteX26" fmla="*/ 958369 w 5428339"/>
              <a:gd name="connsiteY26" fmla="*/ 1562788 h 3647722"/>
              <a:gd name="connsiteX27" fmla="*/ 668083 w 5428339"/>
              <a:gd name="connsiteY27" fmla="*/ 1473994 h 3647722"/>
              <a:gd name="connsiteX28" fmla="*/ 304800 w 5428339"/>
              <a:gd name="connsiteY28" fmla="*/ 1394165 h 3647722"/>
              <a:gd name="connsiteX29" fmla="*/ 0 w 5428339"/>
              <a:gd name="connsiteY29" fmla="*/ 1361723 h 3647722"/>
              <a:gd name="connsiteX30" fmla="*/ 1818 w 5428339"/>
              <a:gd name="connsiteY30"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16137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419617 w 5428339"/>
              <a:gd name="connsiteY19" fmla="*/ 3423606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466480 w 5428339"/>
              <a:gd name="connsiteY24" fmla="*/ 2244533 h 3647722"/>
              <a:gd name="connsiteX25" fmla="*/ 1159434 w 5428339"/>
              <a:gd name="connsiteY25" fmla="*/ 1787333 h 3647722"/>
              <a:gd name="connsiteX26" fmla="*/ 1122722 w 5428339"/>
              <a:gd name="connsiteY26" fmla="*/ 1724152 h 3647722"/>
              <a:gd name="connsiteX27" fmla="*/ 958369 w 5428339"/>
              <a:gd name="connsiteY27" fmla="*/ 1562788 h 3647722"/>
              <a:gd name="connsiteX28" fmla="*/ 668083 w 5428339"/>
              <a:gd name="connsiteY28" fmla="*/ 1473994 h 3647722"/>
              <a:gd name="connsiteX29" fmla="*/ 304800 w 5428339"/>
              <a:gd name="connsiteY29" fmla="*/ 1394165 h 3647722"/>
              <a:gd name="connsiteX30" fmla="*/ 0 w 5428339"/>
              <a:gd name="connsiteY30" fmla="*/ 1361723 h 3647722"/>
              <a:gd name="connsiteX31" fmla="*/ 1818 w 5428339"/>
              <a:gd name="connsiteY31"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44060 w 5428339"/>
              <a:gd name="connsiteY24" fmla="*/ 2419558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66480 w 5428339"/>
              <a:gd name="connsiteY25" fmla="*/ 2244533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1818 w 5428339"/>
              <a:gd name="connsiteY0" fmla="*/ 0 h 3647722"/>
              <a:gd name="connsiteX1" fmla="*/ 5428339 w 5428339"/>
              <a:gd name="connsiteY1" fmla="*/ 0 h 3647722"/>
              <a:gd name="connsiteX2" fmla="*/ 5404863 w 5428339"/>
              <a:gd name="connsiteY2" fmla="*/ 752123 h 3647722"/>
              <a:gd name="connsiteX3" fmla="*/ 5126958 w 5428339"/>
              <a:gd name="connsiteY3" fmla="*/ 752122 h 3647722"/>
              <a:gd name="connsiteX4" fmla="*/ 4849051 w 5428339"/>
              <a:gd name="connsiteY4" fmla="*/ 770052 h 3647722"/>
              <a:gd name="connsiteX5" fmla="*/ 4562180 w 5428339"/>
              <a:gd name="connsiteY5" fmla="*/ 967276 h 3647722"/>
              <a:gd name="connsiteX6" fmla="*/ 4320133 w 5428339"/>
              <a:gd name="connsiteY6" fmla="*/ 1191393 h 3647722"/>
              <a:gd name="connsiteX7" fmla="*/ 4122910 w 5428339"/>
              <a:gd name="connsiteY7" fmla="*/ 1370687 h 3647722"/>
              <a:gd name="connsiteX8" fmla="*/ 4036248 w 5428339"/>
              <a:gd name="connsiteY8" fmla="*/ 1576875 h 3647722"/>
              <a:gd name="connsiteX9" fmla="*/ 3988439 w 5428339"/>
              <a:gd name="connsiteY9" fmla="*/ 1711346 h 3647722"/>
              <a:gd name="connsiteX10" fmla="*/ 3887263 w 5428339"/>
              <a:gd name="connsiteY10" fmla="*/ 1860332 h 3647722"/>
              <a:gd name="connsiteX11" fmla="*/ 3755358 w 5428339"/>
              <a:gd name="connsiteY11" fmla="*/ 2168546 h 3647722"/>
              <a:gd name="connsiteX12" fmla="*/ 3531240 w 5428339"/>
              <a:gd name="connsiteY12" fmla="*/ 2571958 h 3647722"/>
              <a:gd name="connsiteX13" fmla="*/ 3450557 w 5428339"/>
              <a:gd name="connsiteY13" fmla="*/ 2742287 h 3647722"/>
              <a:gd name="connsiteX14" fmla="*/ 3298157 w 5428339"/>
              <a:gd name="connsiteY14" fmla="*/ 2984334 h 3647722"/>
              <a:gd name="connsiteX15" fmla="*/ 3145757 w 5428339"/>
              <a:gd name="connsiteY15" fmla="*/ 3235347 h 3647722"/>
              <a:gd name="connsiteX16" fmla="*/ 2930605 w 5428339"/>
              <a:gd name="connsiteY16" fmla="*/ 3513252 h 3647722"/>
              <a:gd name="connsiteX17" fmla="*/ 2679593 w 5428339"/>
              <a:gd name="connsiteY17" fmla="*/ 3647722 h 3647722"/>
              <a:gd name="connsiteX18" fmla="*/ 2500299 w 5428339"/>
              <a:gd name="connsiteY18" fmla="*/ 3584970 h 3647722"/>
              <a:gd name="connsiteX19" fmla="*/ 2383759 w 5428339"/>
              <a:gd name="connsiteY19" fmla="*/ 3459465 h 3647722"/>
              <a:gd name="connsiteX20" fmla="*/ 2192510 w 5428339"/>
              <a:gd name="connsiteY20" fmla="*/ 3243031 h 3647722"/>
              <a:gd name="connsiteX21" fmla="*/ 1998274 w 5428339"/>
              <a:gd name="connsiteY21" fmla="*/ 2957441 h 3647722"/>
              <a:gd name="connsiteX22" fmla="*/ 1744275 w 5428339"/>
              <a:gd name="connsiteY22" fmla="*/ 2897677 h 3647722"/>
              <a:gd name="connsiteX23" fmla="*/ 1692622 w 5428339"/>
              <a:gd name="connsiteY23" fmla="*/ 2689781 h 3647722"/>
              <a:gd name="connsiteX24" fmla="*/ 1517165 w 5428339"/>
              <a:gd name="connsiteY24" fmla="*/ 2437487 h 3647722"/>
              <a:gd name="connsiteX25" fmla="*/ 1430621 w 5428339"/>
              <a:gd name="connsiteY25" fmla="*/ 2235569 h 3647722"/>
              <a:gd name="connsiteX26" fmla="*/ 1159434 w 5428339"/>
              <a:gd name="connsiteY26" fmla="*/ 1787333 h 3647722"/>
              <a:gd name="connsiteX27" fmla="*/ 1122722 w 5428339"/>
              <a:gd name="connsiteY27" fmla="*/ 1724152 h 3647722"/>
              <a:gd name="connsiteX28" fmla="*/ 958369 w 5428339"/>
              <a:gd name="connsiteY28" fmla="*/ 1562788 h 3647722"/>
              <a:gd name="connsiteX29" fmla="*/ 668083 w 5428339"/>
              <a:gd name="connsiteY29" fmla="*/ 1473994 h 3647722"/>
              <a:gd name="connsiteX30" fmla="*/ 304800 w 5428339"/>
              <a:gd name="connsiteY30" fmla="*/ 1394165 h 3647722"/>
              <a:gd name="connsiteX31" fmla="*/ 0 w 5428339"/>
              <a:gd name="connsiteY31" fmla="*/ 1361723 h 3647722"/>
              <a:gd name="connsiteX32" fmla="*/ 1818 w 5428339"/>
              <a:gd name="connsiteY32" fmla="*/ 0 h 3647722"/>
              <a:gd name="connsiteX0" fmla="*/ 41574 w 5428339"/>
              <a:gd name="connsiteY0" fmla="*/ 4996070 h 4996070"/>
              <a:gd name="connsiteX1" fmla="*/ 5428339 w 5428339"/>
              <a:gd name="connsiteY1" fmla="*/ 0 h 4996070"/>
              <a:gd name="connsiteX2" fmla="*/ 5404863 w 5428339"/>
              <a:gd name="connsiteY2" fmla="*/ 752123 h 4996070"/>
              <a:gd name="connsiteX3" fmla="*/ 5126958 w 5428339"/>
              <a:gd name="connsiteY3" fmla="*/ 752122 h 4996070"/>
              <a:gd name="connsiteX4" fmla="*/ 4849051 w 5428339"/>
              <a:gd name="connsiteY4" fmla="*/ 770052 h 4996070"/>
              <a:gd name="connsiteX5" fmla="*/ 4562180 w 5428339"/>
              <a:gd name="connsiteY5" fmla="*/ 967276 h 4996070"/>
              <a:gd name="connsiteX6" fmla="*/ 4320133 w 5428339"/>
              <a:gd name="connsiteY6" fmla="*/ 1191393 h 4996070"/>
              <a:gd name="connsiteX7" fmla="*/ 4122910 w 5428339"/>
              <a:gd name="connsiteY7" fmla="*/ 1370687 h 4996070"/>
              <a:gd name="connsiteX8" fmla="*/ 4036248 w 5428339"/>
              <a:gd name="connsiteY8" fmla="*/ 1576875 h 4996070"/>
              <a:gd name="connsiteX9" fmla="*/ 3988439 w 5428339"/>
              <a:gd name="connsiteY9" fmla="*/ 1711346 h 4996070"/>
              <a:gd name="connsiteX10" fmla="*/ 3887263 w 5428339"/>
              <a:gd name="connsiteY10" fmla="*/ 1860332 h 4996070"/>
              <a:gd name="connsiteX11" fmla="*/ 3755358 w 5428339"/>
              <a:gd name="connsiteY11" fmla="*/ 2168546 h 4996070"/>
              <a:gd name="connsiteX12" fmla="*/ 3531240 w 5428339"/>
              <a:gd name="connsiteY12" fmla="*/ 2571958 h 4996070"/>
              <a:gd name="connsiteX13" fmla="*/ 3450557 w 5428339"/>
              <a:gd name="connsiteY13" fmla="*/ 2742287 h 4996070"/>
              <a:gd name="connsiteX14" fmla="*/ 3298157 w 5428339"/>
              <a:gd name="connsiteY14" fmla="*/ 2984334 h 4996070"/>
              <a:gd name="connsiteX15" fmla="*/ 3145757 w 5428339"/>
              <a:gd name="connsiteY15" fmla="*/ 3235347 h 4996070"/>
              <a:gd name="connsiteX16" fmla="*/ 2930605 w 5428339"/>
              <a:gd name="connsiteY16" fmla="*/ 3513252 h 4996070"/>
              <a:gd name="connsiteX17" fmla="*/ 2679593 w 5428339"/>
              <a:gd name="connsiteY17" fmla="*/ 3647722 h 4996070"/>
              <a:gd name="connsiteX18" fmla="*/ 2500299 w 5428339"/>
              <a:gd name="connsiteY18" fmla="*/ 3584970 h 4996070"/>
              <a:gd name="connsiteX19" fmla="*/ 2383759 w 5428339"/>
              <a:gd name="connsiteY19" fmla="*/ 3459465 h 4996070"/>
              <a:gd name="connsiteX20" fmla="*/ 2192510 w 5428339"/>
              <a:gd name="connsiteY20" fmla="*/ 3243031 h 4996070"/>
              <a:gd name="connsiteX21" fmla="*/ 1998274 w 5428339"/>
              <a:gd name="connsiteY21" fmla="*/ 2957441 h 4996070"/>
              <a:gd name="connsiteX22" fmla="*/ 1744275 w 5428339"/>
              <a:gd name="connsiteY22" fmla="*/ 2897677 h 4996070"/>
              <a:gd name="connsiteX23" fmla="*/ 1692622 w 5428339"/>
              <a:gd name="connsiteY23" fmla="*/ 2689781 h 4996070"/>
              <a:gd name="connsiteX24" fmla="*/ 1517165 w 5428339"/>
              <a:gd name="connsiteY24" fmla="*/ 2437487 h 4996070"/>
              <a:gd name="connsiteX25" fmla="*/ 1430621 w 5428339"/>
              <a:gd name="connsiteY25" fmla="*/ 2235569 h 4996070"/>
              <a:gd name="connsiteX26" fmla="*/ 1159434 w 5428339"/>
              <a:gd name="connsiteY26" fmla="*/ 1787333 h 4996070"/>
              <a:gd name="connsiteX27" fmla="*/ 1122722 w 5428339"/>
              <a:gd name="connsiteY27" fmla="*/ 1724152 h 4996070"/>
              <a:gd name="connsiteX28" fmla="*/ 958369 w 5428339"/>
              <a:gd name="connsiteY28" fmla="*/ 1562788 h 4996070"/>
              <a:gd name="connsiteX29" fmla="*/ 668083 w 5428339"/>
              <a:gd name="connsiteY29" fmla="*/ 1473994 h 4996070"/>
              <a:gd name="connsiteX30" fmla="*/ 304800 w 5428339"/>
              <a:gd name="connsiteY30" fmla="*/ 1394165 h 4996070"/>
              <a:gd name="connsiteX31" fmla="*/ 0 w 5428339"/>
              <a:gd name="connsiteY31" fmla="*/ 1361723 h 4996070"/>
              <a:gd name="connsiteX32" fmla="*/ 41574 w 5428339"/>
              <a:gd name="connsiteY32" fmla="*/ 4996070 h 4996070"/>
              <a:gd name="connsiteX0" fmla="*/ 41574 w 5404863"/>
              <a:gd name="connsiteY0" fmla="*/ 4243948 h 4243948"/>
              <a:gd name="connsiteX1" fmla="*/ 5362079 w 5404863"/>
              <a:gd name="connsiteY1" fmla="*/ 4230696 h 4243948"/>
              <a:gd name="connsiteX2" fmla="*/ 5404863 w 5404863"/>
              <a:gd name="connsiteY2" fmla="*/ 1 h 4243948"/>
              <a:gd name="connsiteX3" fmla="*/ 5126958 w 5404863"/>
              <a:gd name="connsiteY3" fmla="*/ 0 h 4243948"/>
              <a:gd name="connsiteX4" fmla="*/ 4849051 w 5404863"/>
              <a:gd name="connsiteY4" fmla="*/ 17930 h 4243948"/>
              <a:gd name="connsiteX5" fmla="*/ 4562180 w 5404863"/>
              <a:gd name="connsiteY5" fmla="*/ 215154 h 4243948"/>
              <a:gd name="connsiteX6" fmla="*/ 4320133 w 5404863"/>
              <a:gd name="connsiteY6" fmla="*/ 439271 h 4243948"/>
              <a:gd name="connsiteX7" fmla="*/ 4122910 w 5404863"/>
              <a:gd name="connsiteY7" fmla="*/ 618565 h 4243948"/>
              <a:gd name="connsiteX8" fmla="*/ 4036248 w 5404863"/>
              <a:gd name="connsiteY8" fmla="*/ 824753 h 4243948"/>
              <a:gd name="connsiteX9" fmla="*/ 3988439 w 5404863"/>
              <a:gd name="connsiteY9" fmla="*/ 959224 h 4243948"/>
              <a:gd name="connsiteX10" fmla="*/ 3887263 w 5404863"/>
              <a:gd name="connsiteY10" fmla="*/ 1108210 h 4243948"/>
              <a:gd name="connsiteX11" fmla="*/ 3755358 w 5404863"/>
              <a:gd name="connsiteY11" fmla="*/ 1416424 h 4243948"/>
              <a:gd name="connsiteX12" fmla="*/ 3531240 w 5404863"/>
              <a:gd name="connsiteY12" fmla="*/ 1819836 h 4243948"/>
              <a:gd name="connsiteX13" fmla="*/ 3450557 w 5404863"/>
              <a:gd name="connsiteY13" fmla="*/ 1990165 h 4243948"/>
              <a:gd name="connsiteX14" fmla="*/ 3298157 w 5404863"/>
              <a:gd name="connsiteY14" fmla="*/ 2232212 h 4243948"/>
              <a:gd name="connsiteX15" fmla="*/ 3145757 w 5404863"/>
              <a:gd name="connsiteY15" fmla="*/ 2483225 h 4243948"/>
              <a:gd name="connsiteX16" fmla="*/ 2930605 w 5404863"/>
              <a:gd name="connsiteY16" fmla="*/ 2761130 h 4243948"/>
              <a:gd name="connsiteX17" fmla="*/ 2679593 w 5404863"/>
              <a:gd name="connsiteY17" fmla="*/ 2895600 h 4243948"/>
              <a:gd name="connsiteX18" fmla="*/ 2500299 w 5404863"/>
              <a:gd name="connsiteY18" fmla="*/ 2832848 h 4243948"/>
              <a:gd name="connsiteX19" fmla="*/ 2383759 w 5404863"/>
              <a:gd name="connsiteY19" fmla="*/ 2707343 h 4243948"/>
              <a:gd name="connsiteX20" fmla="*/ 2192510 w 5404863"/>
              <a:gd name="connsiteY20" fmla="*/ 2490909 h 4243948"/>
              <a:gd name="connsiteX21" fmla="*/ 1998274 w 5404863"/>
              <a:gd name="connsiteY21" fmla="*/ 2205319 h 4243948"/>
              <a:gd name="connsiteX22" fmla="*/ 1744275 w 5404863"/>
              <a:gd name="connsiteY22" fmla="*/ 2145555 h 4243948"/>
              <a:gd name="connsiteX23" fmla="*/ 1692622 w 5404863"/>
              <a:gd name="connsiteY23" fmla="*/ 1937659 h 4243948"/>
              <a:gd name="connsiteX24" fmla="*/ 1517165 w 5404863"/>
              <a:gd name="connsiteY24" fmla="*/ 1685365 h 4243948"/>
              <a:gd name="connsiteX25" fmla="*/ 1430621 w 5404863"/>
              <a:gd name="connsiteY25" fmla="*/ 1483447 h 4243948"/>
              <a:gd name="connsiteX26" fmla="*/ 1159434 w 5404863"/>
              <a:gd name="connsiteY26" fmla="*/ 1035211 h 4243948"/>
              <a:gd name="connsiteX27" fmla="*/ 1122722 w 5404863"/>
              <a:gd name="connsiteY27" fmla="*/ 972030 h 4243948"/>
              <a:gd name="connsiteX28" fmla="*/ 958369 w 5404863"/>
              <a:gd name="connsiteY28" fmla="*/ 810666 h 4243948"/>
              <a:gd name="connsiteX29" fmla="*/ 668083 w 5404863"/>
              <a:gd name="connsiteY29" fmla="*/ 721872 h 4243948"/>
              <a:gd name="connsiteX30" fmla="*/ 304800 w 5404863"/>
              <a:gd name="connsiteY30" fmla="*/ 642043 h 4243948"/>
              <a:gd name="connsiteX31" fmla="*/ 0 w 5404863"/>
              <a:gd name="connsiteY31" fmla="*/ 609601 h 4243948"/>
              <a:gd name="connsiteX32" fmla="*/ 41574 w 5404863"/>
              <a:gd name="connsiteY32" fmla="*/ 4243948 h 4243948"/>
              <a:gd name="connsiteX0" fmla="*/ 41574 w 5404863"/>
              <a:gd name="connsiteY0" fmla="*/ 3700609 h 4230696"/>
              <a:gd name="connsiteX1" fmla="*/ 5362079 w 5404863"/>
              <a:gd name="connsiteY1" fmla="*/ 4230696 h 4230696"/>
              <a:gd name="connsiteX2" fmla="*/ 5404863 w 5404863"/>
              <a:gd name="connsiteY2" fmla="*/ 1 h 4230696"/>
              <a:gd name="connsiteX3" fmla="*/ 5126958 w 5404863"/>
              <a:gd name="connsiteY3" fmla="*/ 0 h 4230696"/>
              <a:gd name="connsiteX4" fmla="*/ 4849051 w 5404863"/>
              <a:gd name="connsiteY4" fmla="*/ 17930 h 4230696"/>
              <a:gd name="connsiteX5" fmla="*/ 4562180 w 5404863"/>
              <a:gd name="connsiteY5" fmla="*/ 215154 h 4230696"/>
              <a:gd name="connsiteX6" fmla="*/ 4320133 w 5404863"/>
              <a:gd name="connsiteY6" fmla="*/ 439271 h 4230696"/>
              <a:gd name="connsiteX7" fmla="*/ 4122910 w 5404863"/>
              <a:gd name="connsiteY7" fmla="*/ 618565 h 4230696"/>
              <a:gd name="connsiteX8" fmla="*/ 4036248 w 5404863"/>
              <a:gd name="connsiteY8" fmla="*/ 824753 h 4230696"/>
              <a:gd name="connsiteX9" fmla="*/ 3988439 w 5404863"/>
              <a:gd name="connsiteY9" fmla="*/ 959224 h 4230696"/>
              <a:gd name="connsiteX10" fmla="*/ 3887263 w 5404863"/>
              <a:gd name="connsiteY10" fmla="*/ 1108210 h 4230696"/>
              <a:gd name="connsiteX11" fmla="*/ 3755358 w 5404863"/>
              <a:gd name="connsiteY11" fmla="*/ 1416424 h 4230696"/>
              <a:gd name="connsiteX12" fmla="*/ 3531240 w 5404863"/>
              <a:gd name="connsiteY12" fmla="*/ 1819836 h 4230696"/>
              <a:gd name="connsiteX13" fmla="*/ 3450557 w 5404863"/>
              <a:gd name="connsiteY13" fmla="*/ 1990165 h 4230696"/>
              <a:gd name="connsiteX14" fmla="*/ 3298157 w 5404863"/>
              <a:gd name="connsiteY14" fmla="*/ 2232212 h 4230696"/>
              <a:gd name="connsiteX15" fmla="*/ 3145757 w 5404863"/>
              <a:gd name="connsiteY15" fmla="*/ 2483225 h 4230696"/>
              <a:gd name="connsiteX16" fmla="*/ 2930605 w 5404863"/>
              <a:gd name="connsiteY16" fmla="*/ 2761130 h 4230696"/>
              <a:gd name="connsiteX17" fmla="*/ 2679593 w 5404863"/>
              <a:gd name="connsiteY17" fmla="*/ 2895600 h 4230696"/>
              <a:gd name="connsiteX18" fmla="*/ 2500299 w 5404863"/>
              <a:gd name="connsiteY18" fmla="*/ 2832848 h 4230696"/>
              <a:gd name="connsiteX19" fmla="*/ 2383759 w 5404863"/>
              <a:gd name="connsiteY19" fmla="*/ 2707343 h 4230696"/>
              <a:gd name="connsiteX20" fmla="*/ 2192510 w 5404863"/>
              <a:gd name="connsiteY20" fmla="*/ 2490909 h 4230696"/>
              <a:gd name="connsiteX21" fmla="*/ 1998274 w 5404863"/>
              <a:gd name="connsiteY21" fmla="*/ 2205319 h 4230696"/>
              <a:gd name="connsiteX22" fmla="*/ 1744275 w 5404863"/>
              <a:gd name="connsiteY22" fmla="*/ 2145555 h 4230696"/>
              <a:gd name="connsiteX23" fmla="*/ 1692622 w 5404863"/>
              <a:gd name="connsiteY23" fmla="*/ 1937659 h 4230696"/>
              <a:gd name="connsiteX24" fmla="*/ 1517165 w 5404863"/>
              <a:gd name="connsiteY24" fmla="*/ 1685365 h 4230696"/>
              <a:gd name="connsiteX25" fmla="*/ 1430621 w 5404863"/>
              <a:gd name="connsiteY25" fmla="*/ 1483447 h 4230696"/>
              <a:gd name="connsiteX26" fmla="*/ 1159434 w 5404863"/>
              <a:gd name="connsiteY26" fmla="*/ 1035211 h 4230696"/>
              <a:gd name="connsiteX27" fmla="*/ 1122722 w 5404863"/>
              <a:gd name="connsiteY27" fmla="*/ 972030 h 4230696"/>
              <a:gd name="connsiteX28" fmla="*/ 958369 w 5404863"/>
              <a:gd name="connsiteY28" fmla="*/ 810666 h 4230696"/>
              <a:gd name="connsiteX29" fmla="*/ 668083 w 5404863"/>
              <a:gd name="connsiteY29" fmla="*/ 721872 h 4230696"/>
              <a:gd name="connsiteX30" fmla="*/ 304800 w 5404863"/>
              <a:gd name="connsiteY30" fmla="*/ 642043 h 4230696"/>
              <a:gd name="connsiteX31" fmla="*/ 0 w 5404863"/>
              <a:gd name="connsiteY31" fmla="*/ 609601 h 4230696"/>
              <a:gd name="connsiteX32" fmla="*/ 41574 w 5404863"/>
              <a:gd name="connsiteY32" fmla="*/ 3700609 h 4230696"/>
              <a:gd name="connsiteX0" fmla="*/ 41574 w 5404863"/>
              <a:gd name="connsiteY0" fmla="*/ 3700609 h 3727114"/>
              <a:gd name="connsiteX1" fmla="*/ 5401835 w 5404863"/>
              <a:gd name="connsiteY1" fmla="*/ 3727114 h 3727114"/>
              <a:gd name="connsiteX2" fmla="*/ 5404863 w 5404863"/>
              <a:gd name="connsiteY2" fmla="*/ 1 h 3727114"/>
              <a:gd name="connsiteX3" fmla="*/ 5126958 w 5404863"/>
              <a:gd name="connsiteY3" fmla="*/ 0 h 3727114"/>
              <a:gd name="connsiteX4" fmla="*/ 4849051 w 5404863"/>
              <a:gd name="connsiteY4" fmla="*/ 17930 h 3727114"/>
              <a:gd name="connsiteX5" fmla="*/ 4562180 w 5404863"/>
              <a:gd name="connsiteY5" fmla="*/ 215154 h 3727114"/>
              <a:gd name="connsiteX6" fmla="*/ 4320133 w 5404863"/>
              <a:gd name="connsiteY6" fmla="*/ 439271 h 3727114"/>
              <a:gd name="connsiteX7" fmla="*/ 4122910 w 5404863"/>
              <a:gd name="connsiteY7" fmla="*/ 618565 h 3727114"/>
              <a:gd name="connsiteX8" fmla="*/ 4036248 w 5404863"/>
              <a:gd name="connsiteY8" fmla="*/ 824753 h 3727114"/>
              <a:gd name="connsiteX9" fmla="*/ 3988439 w 5404863"/>
              <a:gd name="connsiteY9" fmla="*/ 959224 h 3727114"/>
              <a:gd name="connsiteX10" fmla="*/ 3887263 w 5404863"/>
              <a:gd name="connsiteY10" fmla="*/ 1108210 h 3727114"/>
              <a:gd name="connsiteX11" fmla="*/ 3755358 w 5404863"/>
              <a:gd name="connsiteY11" fmla="*/ 1416424 h 3727114"/>
              <a:gd name="connsiteX12" fmla="*/ 3531240 w 5404863"/>
              <a:gd name="connsiteY12" fmla="*/ 1819836 h 3727114"/>
              <a:gd name="connsiteX13" fmla="*/ 3450557 w 5404863"/>
              <a:gd name="connsiteY13" fmla="*/ 1990165 h 3727114"/>
              <a:gd name="connsiteX14" fmla="*/ 3298157 w 5404863"/>
              <a:gd name="connsiteY14" fmla="*/ 2232212 h 3727114"/>
              <a:gd name="connsiteX15" fmla="*/ 3145757 w 5404863"/>
              <a:gd name="connsiteY15" fmla="*/ 2483225 h 3727114"/>
              <a:gd name="connsiteX16" fmla="*/ 2930605 w 5404863"/>
              <a:gd name="connsiteY16" fmla="*/ 2761130 h 3727114"/>
              <a:gd name="connsiteX17" fmla="*/ 2679593 w 5404863"/>
              <a:gd name="connsiteY17" fmla="*/ 2895600 h 3727114"/>
              <a:gd name="connsiteX18" fmla="*/ 2500299 w 5404863"/>
              <a:gd name="connsiteY18" fmla="*/ 2832848 h 3727114"/>
              <a:gd name="connsiteX19" fmla="*/ 2383759 w 5404863"/>
              <a:gd name="connsiteY19" fmla="*/ 2707343 h 3727114"/>
              <a:gd name="connsiteX20" fmla="*/ 2192510 w 5404863"/>
              <a:gd name="connsiteY20" fmla="*/ 2490909 h 3727114"/>
              <a:gd name="connsiteX21" fmla="*/ 1998274 w 5404863"/>
              <a:gd name="connsiteY21" fmla="*/ 2205319 h 3727114"/>
              <a:gd name="connsiteX22" fmla="*/ 1744275 w 5404863"/>
              <a:gd name="connsiteY22" fmla="*/ 2145555 h 3727114"/>
              <a:gd name="connsiteX23" fmla="*/ 1692622 w 5404863"/>
              <a:gd name="connsiteY23" fmla="*/ 1937659 h 3727114"/>
              <a:gd name="connsiteX24" fmla="*/ 1517165 w 5404863"/>
              <a:gd name="connsiteY24" fmla="*/ 1685365 h 3727114"/>
              <a:gd name="connsiteX25" fmla="*/ 1430621 w 5404863"/>
              <a:gd name="connsiteY25" fmla="*/ 1483447 h 3727114"/>
              <a:gd name="connsiteX26" fmla="*/ 1159434 w 5404863"/>
              <a:gd name="connsiteY26" fmla="*/ 1035211 h 3727114"/>
              <a:gd name="connsiteX27" fmla="*/ 1122722 w 5404863"/>
              <a:gd name="connsiteY27" fmla="*/ 972030 h 3727114"/>
              <a:gd name="connsiteX28" fmla="*/ 958369 w 5404863"/>
              <a:gd name="connsiteY28" fmla="*/ 810666 h 3727114"/>
              <a:gd name="connsiteX29" fmla="*/ 668083 w 5404863"/>
              <a:gd name="connsiteY29" fmla="*/ 721872 h 3727114"/>
              <a:gd name="connsiteX30" fmla="*/ 304800 w 5404863"/>
              <a:gd name="connsiteY30" fmla="*/ 642043 h 3727114"/>
              <a:gd name="connsiteX31" fmla="*/ 0 w 5404863"/>
              <a:gd name="connsiteY31" fmla="*/ 609601 h 3727114"/>
              <a:gd name="connsiteX32" fmla="*/ 41574 w 5404863"/>
              <a:gd name="connsiteY32" fmla="*/ 3700609 h 372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04863" h="3727114">
                <a:moveTo>
                  <a:pt x="41574" y="3700609"/>
                </a:moveTo>
                <a:lnTo>
                  <a:pt x="5401835" y="3727114"/>
                </a:lnTo>
                <a:cubicBezTo>
                  <a:pt x="5402844" y="2484743"/>
                  <a:pt x="5403854" y="1242372"/>
                  <a:pt x="5404863" y="1"/>
                </a:cubicBezTo>
                <a:lnTo>
                  <a:pt x="5126958" y="0"/>
                </a:lnTo>
                <a:lnTo>
                  <a:pt x="4849051" y="17930"/>
                </a:lnTo>
                <a:lnTo>
                  <a:pt x="4562180" y="215154"/>
                </a:lnTo>
                <a:lnTo>
                  <a:pt x="4320133" y="439271"/>
                </a:lnTo>
                <a:lnTo>
                  <a:pt x="4122910" y="618565"/>
                </a:lnTo>
                <a:lnTo>
                  <a:pt x="4036248" y="824753"/>
                </a:lnTo>
                <a:lnTo>
                  <a:pt x="3988439" y="959224"/>
                </a:lnTo>
                <a:lnTo>
                  <a:pt x="3887263" y="1108210"/>
                </a:lnTo>
                <a:lnTo>
                  <a:pt x="3755358" y="1416424"/>
                </a:lnTo>
                <a:lnTo>
                  <a:pt x="3531240" y="1819836"/>
                </a:lnTo>
                <a:lnTo>
                  <a:pt x="3450557" y="1990165"/>
                </a:lnTo>
                <a:lnTo>
                  <a:pt x="3298157" y="2232212"/>
                </a:lnTo>
                <a:lnTo>
                  <a:pt x="3145757" y="2483225"/>
                </a:lnTo>
                <a:lnTo>
                  <a:pt x="2930605" y="2761130"/>
                </a:lnTo>
                <a:lnTo>
                  <a:pt x="2679593" y="2895600"/>
                </a:lnTo>
                <a:lnTo>
                  <a:pt x="2500299" y="2832848"/>
                </a:lnTo>
                <a:lnTo>
                  <a:pt x="2383759" y="2707343"/>
                </a:lnTo>
                <a:lnTo>
                  <a:pt x="2192510" y="2490909"/>
                </a:lnTo>
                <a:lnTo>
                  <a:pt x="1998274" y="2205319"/>
                </a:lnTo>
                <a:lnTo>
                  <a:pt x="1744275" y="2145555"/>
                </a:lnTo>
                <a:lnTo>
                  <a:pt x="1692622" y="1937659"/>
                </a:lnTo>
                <a:lnTo>
                  <a:pt x="1517165" y="1685365"/>
                </a:lnTo>
                <a:lnTo>
                  <a:pt x="1430621" y="1483447"/>
                </a:lnTo>
                <a:lnTo>
                  <a:pt x="1159434" y="1035211"/>
                </a:lnTo>
                <a:lnTo>
                  <a:pt x="1122722" y="972030"/>
                </a:lnTo>
                <a:lnTo>
                  <a:pt x="958369" y="810666"/>
                </a:lnTo>
                <a:lnTo>
                  <a:pt x="668083" y="721872"/>
                </a:lnTo>
                <a:lnTo>
                  <a:pt x="304800" y="642043"/>
                </a:lnTo>
                <a:lnTo>
                  <a:pt x="0" y="609601"/>
                </a:lnTo>
                <a:lnTo>
                  <a:pt x="41574" y="3700609"/>
                </a:lnTo>
                <a:close/>
              </a:path>
            </a:pathLst>
          </a:custGeom>
          <a:solidFill>
            <a:srgbClr val="9A4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1456BFD-BC7F-42F4-A76A-82E2268E7C73}"/>
              </a:ext>
            </a:extLst>
          </p:cNvPr>
          <p:cNvSpPr txBox="1"/>
          <p:nvPr/>
        </p:nvSpPr>
        <p:spPr>
          <a:xfrm>
            <a:off x="5496374" y="4922451"/>
            <a:ext cx="1427757" cy="430470"/>
          </a:xfrm>
          <a:prstGeom prst="rect">
            <a:avLst/>
          </a:prstGeom>
          <a:noFill/>
        </p:spPr>
        <p:txBody>
          <a:bodyPr wrap="square" rtlCol="0">
            <a:spAutoFit/>
          </a:bodyPr>
          <a:lstStyle/>
          <a:p>
            <a:r>
              <a:rPr lang="en-US" sz="2200" b="1" dirty="0">
                <a:solidFill>
                  <a:schemeClr val="tx1">
                    <a:lumMod val="95000"/>
                    <a:lumOff val="5000"/>
                  </a:schemeClr>
                </a:solidFill>
              </a:rPr>
              <a:t>45</a:t>
            </a:r>
            <a:r>
              <a:rPr lang="en-US" sz="2200" b="1" baseline="30000" dirty="0">
                <a:solidFill>
                  <a:schemeClr val="tx1">
                    <a:lumMod val="95000"/>
                    <a:lumOff val="5000"/>
                  </a:schemeClr>
                </a:solidFill>
              </a:rPr>
              <a:t>o</a:t>
            </a:r>
          </a:p>
        </p:txBody>
      </p:sp>
      <p:sp>
        <p:nvSpPr>
          <p:cNvPr id="26" name="TextBox 25">
            <a:extLst>
              <a:ext uri="{FF2B5EF4-FFF2-40B4-BE49-F238E27FC236}">
                <a16:creationId xmlns:a16="http://schemas.microsoft.com/office/drawing/2014/main" id="{DB07EC68-BBD7-4499-86D2-27D0A67F8236}"/>
              </a:ext>
            </a:extLst>
          </p:cNvPr>
          <p:cNvSpPr txBox="1"/>
          <p:nvPr/>
        </p:nvSpPr>
        <p:spPr>
          <a:xfrm>
            <a:off x="8893599" y="1769494"/>
            <a:ext cx="1427757" cy="515494"/>
          </a:xfrm>
          <a:prstGeom prst="rect">
            <a:avLst/>
          </a:prstGeom>
          <a:noFill/>
        </p:spPr>
        <p:txBody>
          <a:bodyPr wrap="square" rtlCol="0">
            <a:spAutoFit/>
          </a:bodyPr>
          <a:lstStyle/>
          <a:p>
            <a:r>
              <a:rPr lang="en-US" sz="2200" b="1" dirty="0">
                <a:solidFill>
                  <a:schemeClr val="tx1">
                    <a:lumMod val="95000"/>
                    <a:lumOff val="5000"/>
                  </a:schemeClr>
                </a:solidFill>
              </a:rPr>
              <a:t>45</a:t>
            </a:r>
            <a:r>
              <a:rPr lang="en-US" sz="2200" b="1" baseline="30000" dirty="0">
                <a:solidFill>
                  <a:schemeClr val="tx1">
                    <a:lumMod val="95000"/>
                    <a:lumOff val="5000"/>
                  </a:schemeClr>
                </a:solidFill>
              </a:rPr>
              <a:t>o</a:t>
            </a:r>
          </a:p>
        </p:txBody>
      </p:sp>
      <p:sp>
        <p:nvSpPr>
          <p:cNvPr id="27" name="TextBox 26">
            <a:extLst>
              <a:ext uri="{FF2B5EF4-FFF2-40B4-BE49-F238E27FC236}">
                <a16:creationId xmlns:a16="http://schemas.microsoft.com/office/drawing/2014/main" id="{1DF42C1B-6A76-48BB-A666-E3D1A67CC35E}"/>
              </a:ext>
            </a:extLst>
          </p:cNvPr>
          <p:cNvSpPr txBox="1"/>
          <p:nvPr/>
        </p:nvSpPr>
        <p:spPr>
          <a:xfrm>
            <a:off x="9565850" y="1398382"/>
            <a:ext cx="1427757" cy="430470"/>
          </a:xfrm>
          <a:prstGeom prst="rect">
            <a:avLst/>
          </a:prstGeom>
          <a:noFill/>
        </p:spPr>
        <p:txBody>
          <a:bodyPr wrap="square" rtlCol="0">
            <a:spAutoFit/>
          </a:bodyPr>
          <a:lstStyle/>
          <a:p>
            <a:r>
              <a:rPr lang="en-US" sz="2200" b="1" dirty="0">
                <a:solidFill>
                  <a:schemeClr val="tx1">
                    <a:lumMod val="95000"/>
                    <a:lumOff val="5000"/>
                  </a:schemeClr>
                </a:solidFill>
              </a:rPr>
              <a:t>40</a:t>
            </a:r>
            <a:r>
              <a:rPr lang="en-US" sz="2200" b="1" baseline="30000" dirty="0">
                <a:solidFill>
                  <a:schemeClr val="tx1">
                    <a:lumMod val="95000"/>
                    <a:lumOff val="5000"/>
                  </a:schemeClr>
                </a:solidFill>
              </a:rPr>
              <a:t>o</a:t>
            </a:r>
          </a:p>
        </p:txBody>
      </p:sp>
      <p:sp>
        <p:nvSpPr>
          <p:cNvPr id="28" name="TextBox 27">
            <a:extLst>
              <a:ext uri="{FF2B5EF4-FFF2-40B4-BE49-F238E27FC236}">
                <a16:creationId xmlns:a16="http://schemas.microsoft.com/office/drawing/2014/main" id="{5349EE5B-B4A5-4341-8DDC-19104A9AD19C}"/>
              </a:ext>
            </a:extLst>
          </p:cNvPr>
          <p:cNvSpPr txBox="1"/>
          <p:nvPr/>
        </p:nvSpPr>
        <p:spPr>
          <a:xfrm>
            <a:off x="9724950" y="865868"/>
            <a:ext cx="1427757" cy="430470"/>
          </a:xfrm>
          <a:prstGeom prst="rect">
            <a:avLst/>
          </a:prstGeom>
          <a:noFill/>
        </p:spPr>
        <p:txBody>
          <a:bodyPr wrap="square" rtlCol="0">
            <a:spAutoFit/>
          </a:bodyPr>
          <a:lstStyle/>
          <a:p>
            <a:r>
              <a:rPr lang="en-US" sz="2200" b="1" dirty="0">
                <a:solidFill>
                  <a:schemeClr val="tx1">
                    <a:lumMod val="95000"/>
                    <a:lumOff val="5000"/>
                  </a:schemeClr>
                </a:solidFill>
              </a:rPr>
              <a:t>35</a:t>
            </a:r>
            <a:r>
              <a:rPr lang="en-US" sz="2200" b="1" baseline="30000" dirty="0">
                <a:solidFill>
                  <a:schemeClr val="tx1">
                    <a:lumMod val="95000"/>
                    <a:lumOff val="5000"/>
                  </a:schemeClr>
                </a:solidFill>
              </a:rPr>
              <a:t>o</a:t>
            </a:r>
          </a:p>
        </p:txBody>
      </p:sp>
      <p:sp>
        <p:nvSpPr>
          <p:cNvPr id="32" name="TextBox 31">
            <a:extLst>
              <a:ext uri="{FF2B5EF4-FFF2-40B4-BE49-F238E27FC236}">
                <a16:creationId xmlns:a16="http://schemas.microsoft.com/office/drawing/2014/main" id="{69552137-B65D-4CD1-807A-53E02D0D71B6}"/>
              </a:ext>
            </a:extLst>
          </p:cNvPr>
          <p:cNvSpPr txBox="1"/>
          <p:nvPr/>
        </p:nvSpPr>
        <p:spPr>
          <a:xfrm>
            <a:off x="8316389" y="2187566"/>
            <a:ext cx="1408561" cy="430469"/>
          </a:xfrm>
          <a:prstGeom prst="rect">
            <a:avLst/>
          </a:prstGeom>
          <a:noFill/>
        </p:spPr>
        <p:txBody>
          <a:bodyPr wrap="square" rtlCol="0">
            <a:spAutoFit/>
          </a:bodyPr>
          <a:lstStyle/>
          <a:p>
            <a:r>
              <a:rPr lang="en-US" sz="2200" b="1" dirty="0">
                <a:solidFill>
                  <a:schemeClr val="tx1">
                    <a:lumMod val="95000"/>
                    <a:lumOff val="5000"/>
                  </a:schemeClr>
                </a:solidFill>
              </a:rPr>
              <a:t>50</a:t>
            </a:r>
            <a:r>
              <a:rPr lang="en-US" sz="2200" b="1" baseline="30000" dirty="0">
                <a:solidFill>
                  <a:schemeClr val="tx1">
                    <a:lumMod val="95000"/>
                    <a:lumOff val="5000"/>
                  </a:schemeClr>
                </a:solidFill>
              </a:rPr>
              <a:t>o</a:t>
            </a:r>
          </a:p>
        </p:txBody>
      </p:sp>
      <p:sp>
        <p:nvSpPr>
          <p:cNvPr id="25" name="TextBox 24">
            <a:extLst>
              <a:ext uri="{FF2B5EF4-FFF2-40B4-BE49-F238E27FC236}">
                <a16:creationId xmlns:a16="http://schemas.microsoft.com/office/drawing/2014/main" id="{6CADCB82-8B31-4476-9BDF-8EAB174A8033}"/>
              </a:ext>
            </a:extLst>
          </p:cNvPr>
          <p:cNvSpPr txBox="1"/>
          <p:nvPr/>
        </p:nvSpPr>
        <p:spPr>
          <a:xfrm>
            <a:off x="6297858" y="4383358"/>
            <a:ext cx="1427757" cy="430470"/>
          </a:xfrm>
          <a:prstGeom prst="rect">
            <a:avLst/>
          </a:prstGeom>
          <a:noFill/>
        </p:spPr>
        <p:txBody>
          <a:bodyPr wrap="square" rtlCol="0">
            <a:spAutoFit/>
          </a:bodyPr>
          <a:lstStyle/>
          <a:p>
            <a:r>
              <a:rPr lang="en-US" sz="2200" b="1" dirty="0">
                <a:solidFill>
                  <a:schemeClr val="tx1">
                    <a:lumMod val="95000"/>
                    <a:lumOff val="5000"/>
                  </a:schemeClr>
                </a:solidFill>
              </a:rPr>
              <a:t>50</a:t>
            </a:r>
            <a:r>
              <a:rPr lang="en-US" sz="2200" b="1" baseline="30000" dirty="0">
                <a:solidFill>
                  <a:schemeClr val="tx1">
                    <a:lumMod val="95000"/>
                    <a:lumOff val="5000"/>
                  </a:schemeClr>
                </a:solidFill>
              </a:rPr>
              <a:t>o</a:t>
            </a:r>
          </a:p>
        </p:txBody>
      </p:sp>
      <p:sp>
        <p:nvSpPr>
          <p:cNvPr id="30" name="TextBox 29">
            <a:extLst>
              <a:ext uri="{FF2B5EF4-FFF2-40B4-BE49-F238E27FC236}">
                <a16:creationId xmlns:a16="http://schemas.microsoft.com/office/drawing/2014/main" id="{BDF5CE0E-AC64-4A0C-9C8D-2AF1219D5038}"/>
              </a:ext>
            </a:extLst>
          </p:cNvPr>
          <p:cNvSpPr txBox="1"/>
          <p:nvPr/>
        </p:nvSpPr>
        <p:spPr>
          <a:xfrm>
            <a:off x="7672019" y="2720081"/>
            <a:ext cx="1408561" cy="430469"/>
          </a:xfrm>
          <a:prstGeom prst="rect">
            <a:avLst/>
          </a:prstGeom>
          <a:noFill/>
        </p:spPr>
        <p:txBody>
          <a:bodyPr wrap="square" rtlCol="0">
            <a:spAutoFit/>
          </a:bodyPr>
          <a:lstStyle/>
          <a:p>
            <a:r>
              <a:rPr lang="en-US" sz="2200" b="1" dirty="0">
                <a:solidFill>
                  <a:schemeClr val="tx1">
                    <a:lumMod val="95000"/>
                    <a:lumOff val="5000"/>
                  </a:schemeClr>
                </a:solidFill>
              </a:rPr>
              <a:t>60</a:t>
            </a:r>
            <a:r>
              <a:rPr lang="en-US" sz="2200" b="1" baseline="30000" dirty="0">
                <a:solidFill>
                  <a:schemeClr val="tx1">
                    <a:lumMod val="95000"/>
                    <a:lumOff val="5000"/>
                  </a:schemeClr>
                </a:solidFill>
              </a:rPr>
              <a:t>o</a:t>
            </a:r>
          </a:p>
        </p:txBody>
      </p:sp>
      <p:sp>
        <p:nvSpPr>
          <p:cNvPr id="20" name="Arrow: Down 19">
            <a:extLst>
              <a:ext uri="{FF2B5EF4-FFF2-40B4-BE49-F238E27FC236}">
                <a16:creationId xmlns:a16="http://schemas.microsoft.com/office/drawing/2014/main" id="{19FD68E6-E456-4372-A180-BEA5941CB0E8}"/>
              </a:ext>
            </a:extLst>
          </p:cNvPr>
          <p:cNvSpPr/>
          <p:nvPr/>
        </p:nvSpPr>
        <p:spPr>
          <a:xfrm rot="10800000">
            <a:off x="5514975" y="4476748"/>
            <a:ext cx="409574" cy="276226"/>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7EE8BABB-A403-48AF-B53F-670058110E3F}"/>
              </a:ext>
            </a:extLst>
          </p:cNvPr>
          <p:cNvSpPr/>
          <p:nvPr/>
        </p:nvSpPr>
        <p:spPr>
          <a:xfrm rot="18661629">
            <a:off x="3568124" y="2435964"/>
            <a:ext cx="504191" cy="2457450"/>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A0460463-34EF-4CB7-8B59-670956694274}"/>
              </a:ext>
            </a:extLst>
          </p:cNvPr>
          <p:cNvSpPr/>
          <p:nvPr/>
        </p:nvSpPr>
        <p:spPr>
          <a:xfrm rot="2507035">
            <a:off x="7456669" y="2497720"/>
            <a:ext cx="410704" cy="2457450"/>
          </a:xfrm>
          <a:prstGeom prst="down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4DD8389F-3D6B-4F11-8D20-F651E55FA908}"/>
              </a:ext>
            </a:extLst>
          </p:cNvPr>
          <p:cNvSpPr/>
          <p:nvPr/>
        </p:nvSpPr>
        <p:spPr>
          <a:xfrm rot="20593282">
            <a:off x="1635716" y="1079849"/>
            <a:ext cx="537882" cy="740765"/>
          </a:xfrm>
          <a:prstGeom prst="moon">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68BB547-1B53-46B2-9441-E3C6590D0253}"/>
              </a:ext>
            </a:extLst>
          </p:cNvPr>
          <p:cNvSpPr txBox="1"/>
          <p:nvPr/>
        </p:nvSpPr>
        <p:spPr>
          <a:xfrm>
            <a:off x="7270600" y="3217474"/>
            <a:ext cx="1408561" cy="430469"/>
          </a:xfrm>
          <a:prstGeom prst="rect">
            <a:avLst/>
          </a:prstGeom>
          <a:noFill/>
        </p:spPr>
        <p:txBody>
          <a:bodyPr wrap="square" rtlCol="0">
            <a:spAutoFit/>
          </a:bodyPr>
          <a:lstStyle/>
          <a:p>
            <a:r>
              <a:rPr lang="en-US" sz="2200" b="1" dirty="0">
                <a:solidFill>
                  <a:schemeClr val="tx1">
                    <a:lumMod val="95000"/>
                    <a:lumOff val="5000"/>
                  </a:schemeClr>
                </a:solidFill>
              </a:rPr>
              <a:t>70</a:t>
            </a:r>
            <a:r>
              <a:rPr lang="en-US" sz="2200" b="1" baseline="30000" dirty="0">
                <a:solidFill>
                  <a:schemeClr val="tx1">
                    <a:lumMod val="95000"/>
                    <a:lumOff val="5000"/>
                  </a:schemeClr>
                </a:solidFill>
              </a:rPr>
              <a:t>o</a:t>
            </a:r>
          </a:p>
        </p:txBody>
      </p:sp>
      <p:sp>
        <p:nvSpPr>
          <p:cNvPr id="31" name="TextBox 30">
            <a:extLst>
              <a:ext uri="{FF2B5EF4-FFF2-40B4-BE49-F238E27FC236}">
                <a16:creationId xmlns:a16="http://schemas.microsoft.com/office/drawing/2014/main" id="{26B194D4-F6F0-46AF-9639-CB4646987FDB}"/>
              </a:ext>
            </a:extLst>
          </p:cNvPr>
          <p:cNvSpPr txBox="1"/>
          <p:nvPr/>
        </p:nvSpPr>
        <p:spPr>
          <a:xfrm>
            <a:off x="6780758" y="3828461"/>
            <a:ext cx="1408561" cy="430469"/>
          </a:xfrm>
          <a:prstGeom prst="rect">
            <a:avLst/>
          </a:prstGeom>
          <a:noFill/>
        </p:spPr>
        <p:txBody>
          <a:bodyPr wrap="square" rtlCol="0">
            <a:spAutoFit/>
          </a:bodyPr>
          <a:lstStyle/>
          <a:p>
            <a:r>
              <a:rPr lang="en-US" sz="2200" b="1" dirty="0">
                <a:solidFill>
                  <a:schemeClr val="tx1">
                    <a:lumMod val="95000"/>
                    <a:lumOff val="5000"/>
                  </a:schemeClr>
                </a:solidFill>
              </a:rPr>
              <a:t>60</a:t>
            </a:r>
            <a:r>
              <a:rPr lang="en-US" sz="2200" b="1" baseline="30000" dirty="0">
                <a:solidFill>
                  <a:schemeClr val="tx1">
                    <a:lumMod val="95000"/>
                    <a:lumOff val="5000"/>
                  </a:schemeClr>
                </a:solidFill>
              </a:rPr>
              <a:t>o</a:t>
            </a:r>
          </a:p>
        </p:txBody>
      </p:sp>
      <p:grpSp>
        <p:nvGrpSpPr>
          <p:cNvPr id="17" name="Group 16">
            <a:extLst>
              <a:ext uri="{FF2B5EF4-FFF2-40B4-BE49-F238E27FC236}">
                <a16:creationId xmlns:a16="http://schemas.microsoft.com/office/drawing/2014/main" id="{CD76A85D-61DE-4F3B-851F-4FCE93CC9B21}"/>
              </a:ext>
            </a:extLst>
          </p:cNvPr>
          <p:cNvGrpSpPr/>
          <p:nvPr/>
        </p:nvGrpSpPr>
        <p:grpSpPr>
          <a:xfrm>
            <a:off x="4391025" y="2400300"/>
            <a:ext cx="847724" cy="1209675"/>
            <a:chOff x="4676775" y="3543300"/>
            <a:chExt cx="847724" cy="1209675"/>
          </a:xfrm>
        </p:grpSpPr>
        <p:sp>
          <p:nvSpPr>
            <p:cNvPr id="18" name="Arrow: Curved Left 17">
              <a:extLst>
                <a:ext uri="{FF2B5EF4-FFF2-40B4-BE49-F238E27FC236}">
                  <a16:creationId xmlns:a16="http://schemas.microsoft.com/office/drawing/2014/main" id="{68395478-E5C4-40C7-832A-D85BD62F7C95}"/>
                </a:ext>
              </a:extLst>
            </p:cNvPr>
            <p:cNvSpPr/>
            <p:nvPr/>
          </p:nvSpPr>
          <p:spPr>
            <a:xfrm rot="9165648">
              <a:off x="4895849" y="3876675"/>
              <a:ext cx="628650"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urved Left 32">
              <a:extLst>
                <a:ext uri="{FF2B5EF4-FFF2-40B4-BE49-F238E27FC236}">
                  <a16:creationId xmlns:a16="http://schemas.microsoft.com/office/drawing/2014/main" id="{2513DE53-ED4F-4774-BC7B-57BA4BF0286B}"/>
                </a:ext>
              </a:extLst>
            </p:cNvPr>
            <p:cNvSpPr/>
            <p:nvPr/>
          </p:nvSpPr>
          <p:spPr>
            <a:xfrm rot="9165648">
              <a:off x="4676775" y="3543300"/>
              <a:ext cx="628650"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 name="Group 36">
            <a:extLst>
              <a:ext uri="{FF2B5EF4-FFF2-40B4-BE49-F238E27FC236}">
                <a16:creationId xmlns:a16="http://schemas.microsoft.com/office/drawing/2014/main" id="{65990912-22A1-47BE-8AFE-25C3134E4E6F}"/>
              </a:ext>
            </a:extLst>
          </p:cNvPr>
          <p:cNvGrpSpPr/>
          <p:nvPr/>
        </p:nvGrpSpPr>
        <p:grpSpPr>
          <a:xfrm>
            <a:off x="6409089" y="2449330"/>
            <a:ext cx="852028" cy="1185160"/>
            <a:chOff x="6380514" y="2897005"/>
            <a:chExt cx="852028" cy="1185160"/>
          </a:xfrm>
        </p:grpSpPr>
        <p:sp>
          <p:nvSpPr>
            <p:cNvPr id="38" name="Arrow: Curved Left 37">
              <a:extLst>
                <a:ext uri="{FF2B5EF4-FFF2-40B4-BE49-F238E27FC236}">
                  <a16:creationId xmlns:a16="http://schemas.microsoft.com/office/drawing/2014/main" id="{C32D8F19-6FA7-493D-B53C-84CF9A335462}"/>
                </a:ext>
              </a:extLst>
            </p:cNvPr>
            <p:cNvSpPr/>
            <p:nvPr/>
          </p:nvSpPr>
          <p:spPr>
            <a:xfrm rot="13125956" flipH="1">
              <a:off x="6380514" y="3205865"/>
              <a:ext cx="596088"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urved Left 38">
              <a:extLst>
                <a:ext uri="{FF2B5EF4-FFF2-40B4-BE49-F238E27FC236}">
                  <a16:creationId xmlns:a16="http://schemas.microsoft.com/office/drawing/2014/main" id="{BE3EA4C6-CE34-485C-B734-3C79814B69BC}"/>
                </a:ext>
              </a:extLst>
            </p:cNvPr>
            <p:cNvSpPr/>
            <p:nvPr/>
          </p:nvSpPr>
          <p:spPr>
            <a:xfrm rot="13125956" flipH="1">
              <a:off x="6636454" y="2897005"/>
              <a:ext cx="596088" cy="876300"/>
            </a:xfrm>
            <a:prstGeom prst="curved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82243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685F6-AFE3-46F9-9FE4-2B524321A096}"/>
              </a:ext>
            </a:extLst>
          </p:cNvPr>
          <p:cNvPicPr>
            <a:picLocks noChangeAspect="1"/>
          </p:cNvPicPr>
          <p:nvPr/>
        </p:nvPicPr>
        <p:blipFill>
          <a:blip r:embed="rId3"/>
          <a:stretch>
            <a:fillRect/>
          </a:stretch>
        </p:blipFill>
        <p:spPr>
          <a:xfrm>
            <a:off x="1219993" y="0"/>
            <a:ext cx="4584589" cy="3285460"/>
          </a:xfrm>
          <a:prstGeom prst="rect">
            <a:avLst/>
          </a:prstGeom>
        </p:spPr>
      </p:pic>
      <p:pic>
        <p:nvPicPr>
          <p:cNvPr id="3" name="Picture 2">
            <a:extLst>
              <a:ext uri="{FF2B5EF4-FFF2-40B4-BE49-F238E27FC236}">
                <a16:creationId xmlns:a16="http://schemas.microsoft.com/office/drawing/2014/main" id="{14047A27-7A6E-48D2-A82A-80C8E1793A31}"/>
              </a:ext>
            </a:extLst>
          </p:cNvPr>
          <p:cNvPicPr>
            <a:picLocks noChangeAspect="1"/>
          </p:cNvPicPr>
          <p:nvPr/>
        </p:nvPicPr>
        <p:blipFill>
          <a:blip r:embed="rId4"/>
          <a:stretch>
            <a:fillRect/>
          </a:stretch>
        </p:blipFill>
        <p:spPr>
          <a:xfrm>
            <a:off x="1170547" y="1586401"/>
            <a:ext cx="4578493" cy="3506594"/>
          </a:xfrm>
          <a:prstGeom prst="rect">
            <a:avLst/>
          </a:prstGeom>
        </p:spPr>
      </p:pic>
      <p:pic>
        <p:nvPicPr>
          <p:cNvPr id="4" name="Picture 3">
            <a:extLst>
              <a:ext uri="{FF2B5EF4-FFF2-40B4-BE49-F238E27FC236}">
                <a16:creationId xmlns:a16="http://schemas.microsoft.com/office/drawing/2014/main" id="{EFE1AD44-D070-4307-83CF-953BB285B079}"/>
              </a:ext>
            </a:extLst>
          </p:cNvPr>
          <p:cNvPicPr>
            <a:picLocks noChangeAspect="1"/>
          </p:cNvPicPr>
          <p:nvPr/>
        </p:nvPicPr>
        <p:blipFill>
          <a:blip r:embed="rId5"/>
          <a:stretch>
            <a:fillRect/>
          </a:stretch>
        </p:blipFill>
        <p:spPr>
          <a:xfrm>
            <a:off x="1128984" y="3551274"/>
            <a:ext cx="4578493" cy="3306726"/>
          </a:xfrm>
          <a:prstGeom prst="rect">
            <a:avLst/>
          </a:prstGeom>
        </p:spPr>
      </p:pic>
      <p:sp>
        <p:nvSpPr>
          <p:cNvPr id="5" name="TextBox 4">
            <a:extLst>
              <a:ext uri="{FF2B5EF4-FFF2-40B4-BE49-F238E27FC236}">
                <a16:creationId xmlns:a16="http://schemas.microsoft.com/office/drawing/2014/main" id="{BA1C4167-9198-470B-9718-4C02E13815F6}"/>
              </a:ext>
            </a:extLst>
          </p:cNvPr>
          <p:cNvSpPr txBox="1"/>
          <p:nvPr/>
        </p:nvSpPr>
        <p:spPr>
          <a:xfrm>
            <a:off x="148856" y="106326"/>
            <a:ext cx="1594883" cy="923330"/>
          </a:xfrm>
          <a:prstGeom prst="rect">
            <a:avLst/>
          </a:prstGeom>
          <a:noFill/>
          <a:ln>
            <a:noFill/>
          </a:ln>
        </p:spPr>
        <p:txBody>
          <a:bodyPr wrap="square" rtlCol="0">
            <a:spAutoFit/>
          </a:bodyPr>
          <a:lstStyle/>
          <a:p>
            <a:r>
              <a:rPr lang="en-US" dirty="0"/>
              <a:t>Wind gusts at </a:t>
            </a:r>
          </a:p>
          <a:p>
            <a:r>
              <a:rPr lang="en-US" dirty="0"/>
              <a:t>Seeley Lake</a:t>
            </a:r>
          </a:p>
          <a:p>
            <a:r>
              <a:rPr lang="en-US" dirty="0"/>
              <a:t>Airport</a:t>
            </a:r>
          </a:p>
        </p:txBody>
      </p:sp>
      <p:pic>
        <p:nvPicPr>
          <p:cNvPr id="15" name="Picture 14">
            <a:extLst>
              <a:ext uri="{FF2B5EF4-FFF2-40B4-BE49-F238E27FC236}">
                <a16:creationId xmlns:a16="http://schemas.microsoft.com/office/drawing/2014/main" id="{996BC806-99D2-48B1-B599-AC7A4F383273}"/>
              </a:ext>
            </a:extLst>
          </p:cNvPr>
          <p:cNvPicPr>
            <a:picLocks noChangeAspect="1"/>
          </p:cNvPicPr>
          <p:nvPr/>
        </p:nvPicPr>
        <p:blipFill>
          <a:blip r:embed="rId6"/>
          <a:stretch>
            <a:fillRect/>
          </a:stretch>
        </p:blipFill>
        <p:spPr>
          <a:xfrm>
            <a:off x="6286711" y="0"/>
            <a:ext cx="4730906" cy="3283527"/>
          </a:xfrm>
          <a:prstGeom prst="rect">
            <a:avLst/>
          </a:prstGeom>
        </p:spPr>
      </p:pic>
      <p:pic>
        <p:nvPicPr>
          <p:cNvPr id="16" name="Picture 15">
            <a:extLst>
              <a:ext uri="{FF2B5EF4-FFF2-40B4-BE49-F238E27FC236}">
                <a16:creationId xmlns:a16="http://schemas.microsoft.com/office/drawing/2014/main" id="{CE5EBE3A-6288-4211-BAF6-EE8EDF2A2B00}"/>
              </a:ext>
            </a:extLst>
          </p:cNvPr>
          <p:cNvPicPr>
            <a:picLocks noChangeAspect="1"/>
          </p:cNvPicPr>
          <p:nvPr/>
        </p:nvPicPr>
        <p:blipFill>
          <a:blip r:embed="rId7"/>
          <a:stretch>
            <a:fillRect/>
          </a:stretch>
        </p:blipFill>
        <p:spPr>
          <a:xfrm>
            <a:off x="6286711" y="1589928"/>
            <a:ext cx="4730906" cy="3501617"/>
          </a:xfrm>
          <a:prstGeom prst="rect">
            <a:avLst/>
          </a:prstGeom>
        </p:spPr>
      </p:pic>
      <p:pic>
        <p:nvPicPr>
          <p:cNvPr id="17" name="Picture 16">
            <a:extLst>
              <a:ext uri="{FF2B5EF4-FFF2-40B4-BE49-F238E27FC236}">
                <a16:creationId xmlns:a16="http://schemas.microsoft.com/office/drawing/2014/main" id="{0D9424A0-CA97-4FBB-A026-BEC7EF69DD2E}"/>
              </a:ext>
            </a:extLst>
          </p:cNvPr>
          <p:cNvPicPr>
            <a:picLocks noChangeAspect="1"/>
          </p:cNvPicPr>
          <p:nvPr/>
        </p:nvPicPr>
        <p:blipFill>
          <a:blip r:embed="rId8"/>
          <a:stretch>
            <a:fillRect/>
          </a:stretch>
        </p:blipFill>
        <p:spPr>
          <a:xfrm>
            <a:off x="6293638" y="3425655"/>
            <a:ext cx="4730906" cy="3432345"/>
          </a:xfrm>
          <a:prstGeom prst="rect">
            <a:avLst/>
          </a:prstGeom>
        </p:spPr>
      </p:pic>
    </p:spTree>
    <p:extLst>
      <p:ext uri="{BB962C8B-B14F-4D97-AF65-F5344CB8AC3E}">
        <p14:creationId xmlns:p14="http://schemas.microsoft.com/office/powerpoint/2010/main" val="9551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5B567-E1B5-4E05-A5BB-B68EACAEB367}"/>
              </a:ext>
            </a:extLst>
          </p:cNvPr>
          <p:cNvPicPr>
            <a:picLocks noChangeAspect="1"/>
          </p:cNvPicPr>
          <p:nvPr/>
        </p:nvPicPr>
        <p:blipFill>
          <a:blip r:embed="rId3"/>
          <a:stretch>
            <a:fillRect/>
          </a:stretch>
        </p:blipFill>
        <p:spPr>
          <a:xfrm>
            <a:off x="4887408" y="-1"/>
            <a:ext cx="4578493" cy="3283527"/>
          </a:xfrm>
          <a:prstGeom prst="rect">
            <a:avLst/>
          </a:prstGeom>
        </p:spPr>
      </p:pic>
      <p:pic>
        <p:nvPicPr>
          <p:cNvPr id="12" name="Picture 11">
            <a:extLst>
              <a:ext uri="{FF2B5EF4-FFF2-40B4-BE49-F238E27FC236}">
                <a16:creationId xmlns:a16="http://schemas.microsoft.com/office/drawing/2014/main" id="{5A6F647B-6F3A-49C2-BEE5-DCD437E6B3B5}"/>
              </a:ext>
            </a:extLst>
          </p:cNvPr>
          <p:cNvPicPr>
            <a:picLocks noChangeAspect="1"/>
          </p:cNvPicPr>
          <p:nvPr/>
        </p:nvPicPr>
        <p:blipFill>
          <a:blip r:embed="rId4"/>
          <a:stretch>
            <a:fillRect/>
          </a:stretch>
        </p:blipFill>
        <p:spPr>
          <a:xfrm>
            <a:off x="209900" y="0"/>
            <a:ext cx="4584589" cy="3285460"/>
          </a:xfrm>
          <a:prstGeom prst="rect">
            <a:avLst/>
          </a:prstGeom>
        </p:spPr>
      </p:pic>
      <p:pic>
        <p:nvPicPr>
          <p:cNvPr id="14" name="Picture 13">
            <a:extLst>
              <a:ext uri="{FF2B5EF4-FFF2-40B4-BE49-F238E27FC236}">
                <a16:creationId xmlns:a16="http://schemas.microsoft.com/office/drawing/2014/main" id="{F34156BF-E5A5-424E-ACB3-69E0829EAE33}"/>
              </a:ext>
            </a:extLst>
          </p:cNvPr>
          <p:cNvPicPr>
            <a:picLocks noChangeAspect="1"/>
          </p:cNvPicPr>
          <p:nvPr/>
        </p:nvPicPr>
        <p:blipFill>
          <a:blip r:embed="rId5"/>
          <a:stretch>
            <a:fillRect/>
          </a:stretch>
        </p:blipFill>
        <p:spPr>
          <a:xfrm>
            <a:off x="200373" y="1602443"/>
            <a:ext cx="4578493" cy="3506594"/>
          </a:xfrm>
          <a:prstGeom prst="rect">
            <a:avLst/>
          </a:prstGeom>
        </p:spPr>
      </p:pic>
      <p:pic>
        <p:nvPicPr>
          <p:cNvPr id="15" name="Picture 14">
            <a:extLst>
              <a:ext uri="{FF2B5EF4-FFF2-40B4-BE49-F238E27FC236}">
                <a16:creationId xmlns:a16="http://schemas.microsoft.com/office/drawing/2014/main" id="{C10AF9B3-9AC7-46D3-BBF1-9CFA3EB91640}"/>
              </a:ext>
            </a:extLst>
          </p:cNvPr>
          <p:cNvPicPr>
            <a:picLocks noChangeAspect="1"/>
          </p:cNvPicPr>
          <p:nvPr/>
        </p:nvPicPr>
        <p:blipFill>
          <a:blip r:embed="rId6"/>
          <a:stretch>
            <a:fillRect/>
          </a:stretch>
        </p:blipFill>
        <p:spPr>
          <a:xfrm>
            <a:off x="179595" y="3551274"/>
            <a:ext cx="4578493" cy="3306726"/>
          </a:xfrm>
          <a:prstGeom prst="rect">
            <a:avLst/>
          </a:prstGeom>
        </p:spPr>
      </p:pic>
      <p:sp>
        <p:nvSpPr>
          <p:cNvPr id="16" name="TextBox 15">
            <a:extLst>
              <a:ext uri="{FF2B5EF4-FFF2-40B4-BE49-F238E27FC236}">
                <a16:creationId xmlns:a16="http://schemas.microsoft.com/office/drawing/2014/main" id="{C10DCF51-DEBB-4D46-BB46-6C328520C3CC}"/>
              </a:ext>
            </a:extLst>
          </p:cNvPr>
          <p:cNvSpPr txBox="1"/>
          <p:nvPr/>
        </p:nvSpPr>
        <p:spPr>
          <a:xfrm>
            <a:off x="148856" y="355710"/>
            <a:ext cx="3591871" cy="369332"/>
          </a:xfrm>
          <a:prstGeom prst="rect">
            <a:avLst/>
          </a:prstGeom>
          <a:solidFill>
            <a:schemeClr val="bg1"/>
          </a:solidFill>
          <a:ln>
            <a:noFill/>
          </a:ln>
        </p:spPr>
        <p:txBody>
          <a:bodyPr wrap="square" rtlCol="0">
            <a:spAutoFit/>
          </a:bodyPr>
          <a:lstStyle/>
          <a:p>
            <a:r>
              <a:rPr lang="en-US" dirty="0"/>
              <a:t>Wind gusts at Seeley Lake Airport</a:t>
            </a:r>
          </a:p>
        </p:txBody>
      </p:sp>
      <p:sp>
        <p:nvSpPr>
          <p:cNvPr id="17" name="TextBox 16">
            <a:extLst>
              <a:ext uri="{FF2B5EF4-FFF2-40B4-BE49-F238E27FC236}">
                <a16:creationId xmlns:a16="http://schemas.microsoft.com/office/drawing/2014/main" id="{380DF577-7330-4C30-A1CD-DC22C3E19CC6}"/>
              </a:ext>
            </a:extLst>
          </p:cNvPr>
          <p:cNvSpPr txBox="1"/>
          <p:nvPr/>
        </p:nvSpPr>
        <p:spPr>
          <a:xfrm>
            <a:off x="4628708" y="298359"/>
            <a:ext cx="2516372" cy="369332"/>
          </a:xfrm>
          <a:prstGeom prst="rect">
            <a:avLst/>
          </a:prstGeom>
          <a:solidFill>
            <a:schemeClr val="bg1"/>
          </a:solidFill>
          <a:ln>
            <a:noFill/>
          </a:ln>
        </p:spPr>
        <p:txBody>
          <a:bodyPr wrap="square" rtlCol="0">
            <a:spAutoFit/>
          </a:bodyPr>
          <a:lstStyle/>
          <a:p>
            <a:r>
              <a:rPr lang="en-US" dirty="0"/>
              <a:t>Wind gusts at Point 6</a:t>
            </a:r>
          </a:p>
        </p:txBody>
      </p:sp>
      <p:pic>
        <p:nvPicPr>
          <p:cNvPr id="18" name="Picture 17">
            <a:extLst>
              <a:ext uri="{FF2B5EF4-FFF2-40B4-BE49-F238E27FC236}">
                <a16:creationId xmlns:a16="http://schemas.microsoft.com/office/drawing/2014/main" id="{AD06CE2A-BE00-4E31-9699-43A23D2FEEB5}"/>
              </a:ext>
            </a:extLst>
          </p:cNvPr>
          <p:cNvPicPr>
            <a:picLocks noChangeAspect="1"/>
          </p:cNvPicPr>
          <p:nvPr/>
        </p:nvPicPr>
        <p:blipFill>
          <a:blip r:embed="rId7"/>
          <a:stretch>
            <a:fillRect/>
          </a:stretch>
        </p:blipFill>
        <p:spPr>
          <a:xfrm>
            <a:off x="9397541" y="0"/>
            <a:ext cx="2794459" cy="2277364"/>
          </a:xfrm>
          <a:prstGeom prst="rect">
            <a:avLst/>
          </a:prstGeom>
        </p:spPr>
      </p:pic>
      <p:pic>
        <p:nvPicPr>
          <p:cNvPr id="5" name="Picture 4">
            <a:extLst>
              <a:ext uri="{FF2B5EF4-FFF2-40B4-BE49-F238E27FC236}">
                <a16:creationId xmlns:a16="http://schemas.microsoft.com/office/drawing/2014/main" id="{F0CA30F2-14D2-4FDD-AE46-BB4B15BD202A}"/>
              </a:ext>
            </a:extLst>
          </p:cNvPr>
          <p:cNvPicPr>
            <a:picLocks noChangeAspect="1"/>
          </p:cNvPicPr>
          <p:nvPr/>
        </p:nvPicPr>
        <p:blipFill>
          <a:blip r:embed="rId8"/>
          <a:stretch>
            <a:fillRect/>
          </a:stretch>
        </p:blipFill>
        <p:spPr>
          <a:xfrm>
            <a:off x="4830881" y="1615321"/>
            <a:ext cx="4578493" cy="3505319"/>
          </a:xfrm>
          <a:prstGeom prst="rect">
            <a:avLst/>
          </a:prstGeom>
        </p:spPr>
      </p:pic>
      <p:pic>
        <p:nvPicPr>
          <p:cNvPr id="4" name="Picture 3">
            <a:extLst>
              <a:ext uri="{FF2B5EF4-FFF2-40B4-BE49-F238E27FC236}">
                <a16:creationId xmlns:a16="http://schemas.microsoft.com/office/drawing/2014/main" id="{1CD4312C-E7F6-40B3-9E8E-D99D3CEDE0E1}"/>
              </a:ext>
            </a:extLst>
          </p:cNvPr>
          <p:cNvPicPr>
            <a:picLocks noChangeAspect="1"/>
          </p:cNvPicPr>
          <p:nvPr/>
        </p:nvPicPr>
        <p:blipFill>
          <a:blip r:embed="rId9"/>
          <a:stretch>
            <a:fillRect/>
          </a:stretch>
        </p:blipFill>
        <p:spPr>
          <a:xfrm>
            <a:off x="4887408" y="3612868"/>
            <a:ext cx="4578493" cy="3245131"/>
          </a:xfrm>
          <a:prstGeom prst="rect">
            <a:avLst/>
          </a:prstGeom>
        </p:spPr>
      </p:pic>
    </p:spTree>
    <p:extLst>
      <p:ext uri="{BB962C8B-B14F-4D97-AF65-F5344CB8AC3E}">
        <p14:creationId xmlns:p14="http://schemas.microsoft.com/office/powerpoint/2010/main" val="42390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7D695-963E-4CB0-BC81-5FCD0DD81742}"/>
              </a:ext>
            </a:extLst>
          </p:cNvPr>
          <p:cNvPicPr>
            <a:picLocks noChangeAspect="1"/>
          </p:cNvPicPr>
          <p:nvPr/>
        </p:nvPicPr>
        <p:blipFill>
          <a:blip r:embed="rId3"/>
          <a:stretch>
            <a:fillRect/>
          </a:stretch>
        </p:blipFill>
        <p:spPr>
          <a:xfrm>
            <a:off x="0" y="-1"/>
            <a:ext cx="7329959" cy="4401879"/>
          </a:xfrm>
          <a:prstGeom prst="rect">
            <a:avLst/>
          </a:prstGeom>
        </p:spPr>
      </p:pic>
      <p:pic>
        <p:nvPicPr>
          <p:cNvPr id="4" name="Picture 3">
            <a:extLst>
              <a:ext uri="{FF2B5EF4-FFF2-40B4-BE49-F238E27FC236}">
                <a16:creationId xmlns:a16="http://schemas.microsoft.com/office/drawing/2014/main" id="{4F6595A2-9355-479F-B95B-2D67828404D7}"/>
              </a:ext>
            </a:extLst>
          </p:cNvPr>
          <p:cNvPicPr>
            <a:picLocks noChangeAspect="1"/>
          </p:cNvPicPr>
          <p:nvPr/>
        </p:nvPicPr>
        <p:blipFill>
          <a:blip r:embed="rId4"/>
          <a:stretch>
            <a:fillRect/>
          </a:stretch>
        </p:blipFill>
        <p:spPr>
          <a:xfrm>
            <a:off x="5797943" y="2945219"/>
            <a:ext cx="6394057" cy="3912781"/>
          </a:xfrm>
          <a:prstGeom prst="rect">
            <a:avLst/>
          </a:prstGeom>
        </p:spPr>
      </p:pic>
    </p:spTree>
    <p:extLst>
      <p:ext uri="{BB962C8B-B14F-4D97-AF65-F5344CB8AC3E}">
        <p14:creationId xmlns:p14="http://schemas.microsoft.com/office/powerpoint/2010/main" val="60310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C4685F-D696-4D28-B8B1-046BAD724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85" y="570338"/>
            <a:ext cx="11668125" cy="5962650"/>
          </a:xfrm>
          <a:prstGeom prst="rect">
            <a:avLst/>
          </a:prstGeom>
        </p:spPr>
      </p:pic>
      <p:grpSp>
        <p:nvGrpSpPr>
          <p:cNvPr id="3" name="Group 2">
            <a:extLst>
              <a:ext uri="{FF2B5EF4-FFF2-40B4-BE49-F238E27FC236}">
                <a16:creationId xmlns:a16="http://schemas.microsoft.com/office/drawing/2014/main" id="{510EF0FE-537D-410F-AD7C-91099D9710AF}"/>
              </a:ext>
            </a:extLst>
          </p:cNvPr>
          <p:cNvGrpSpPr/>
          <p:nvPr/>
        </p:nvGrpSpPr>
        <p:grpSpPr>
          <a:xfrm>
            <a:off x="7766634" y="109376"/>
            <a:ext cx="6057840" cy="2625082"/>
            <a:chOff x="44450" y="0"/>
            <a:chExt cx="4404074" cy="2146300"/>
          </a:xfrm>
        </p:grpSpPr>
        <p:pic>
          <p:nvPicPr>
            <p:cNvPr id="4" name="Picture 3" descr="Smoke in Seeley Lake">
              <a:extLst>
                <a:ext uri="{FF2B5EF4-FFF2-40B4-BE49-F238E27FC236}">
                  <a16:creationId xmlns:a16="http://schemas.microsoft.com/office/drawing/2014/main" id="{6761E645-14AE-4D12-96DE-AEC71FC180B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0" y="0"/>
              <a:ext cx="3112770" cy="2146300"/>
            </a:xfrm>
            <a:prstGeom prst="rect">
              <a:avLst/>
            </a:prstGeom>
            <a:noFill/>
            <a:ln>
              <a:noFill/>
            </a:ln>
          </p:spPr>
        </p:pic>
        <p:sp>
          <p:nvSpPr>
            <p:cNvPr id="5" name="Text Box 2">
              <a:extLst>
                <a:ext uri="{FF2B5EF4-FFF2-40B4-BE49-F238E27FC236}">
                  <a16:creationId xmlns:a16="http://schemas.microsoft.com/office/drawing/2014/main" id="{22C7300E-9BA9-4B67-A70B-B3DA06BF97BC}"/>
                </a:ext>
              </a:extLst>
            </p:cNvPr>
            <p:cNvSpPr txBox="1">
              <a:spLocks noChangeArrowheads="1"/>
            </p:cNvSpPr>
            <p:nvPr/>
          </p:nvSpPr>
          <p:spPr bwMode="auto">
            <a:xfrm>
              <a:off x="2074894" y="1764"/>
              <a:ext cx="2373630" cy="255270"/>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KURT WILSON, Missoulian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Rectangle 7">
            <a:extLst>
              <a:ext uri="{FF2B5EF4-FFF2-40B4-BE49-F238E27FC236}">
                <a16:creationId xmlns:a16="http://schemas.microsoft.com/office/drawing/2014/main" id="{988FD944-B335-4659-BC86-B774936416D9}"/>
              </a:ext>
            </a:extLst>
          </p:cNvPr>
          <p:cNvSpPr/>
          <p:nvPr/>
        </p:nvSpPr>
        <p:spPr>
          <a:xfrm>
            <a:off x="2274849" y="6601522"/>
            <a:ext cx="10682867" cy="246221"/>
          </a:xfrm>
          <a:prstGeom prst="rect">
            <a:avLst/>
          </a:prstGeom>
        </p:spPr>
        <p:txBody>
          <a:bodyPr wrap="square">
            <a:spAutoFit/>
          </a:bodyPr>
          <a:lstStyle/>
          <a:p>
            <a:r>
              <a:rPr lang="en-US" sz="1000" dirty="0"/>
              <a:t>NASA image courtesy Jeff Schmaltz LANCE/EOSDIS MODIS Rapid Response Team, GSFC</a:t>
            </a:r>
            <a:r>
              <a:rPr lang="en-US" sz="1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 https://www.nasa.gov/image-feature/goddard/2017/smoke-and-fires-light-up-pacific-northwest</a:t>
            </a:r>
            <a:endParaRPr lang="en-US" sz="1000" dirty="0"/>
          </a:p>
        </p:txBody>
      </p:sp>
      <p:sp>
        <p:nvSpPr>
          <p:cNvPr id="9" name="TextBox 8">
            <a:extLst>
              <a:ext uri="{FF2B5EF4-FFF2-40B4-BE49-F238E27FC236}">
                <a16:creationId xmlns:a16="http://schemas.microsoft.com/office/drawing/2014/main" id="{89A02460-623B-444A-B389-8CD5FA53AFFB}"/>
              </a:ext>
            </a:extLst>
          </p:cNvPr>
          <p:cNvSpPr txBox="1"/>
          <p:nvPr/>
        </p:nvSpPr>
        <p:spPr>
          <a:xfrm>
            <a:off x="9232838" y="3398520"/>
            <a:ext cx="2419815" cy="523220"/>
          </a:xfrm>
          <a:prstGeom prst="rect">
            <a:avLst/>
          </a:prstGeom>
          <a:noFill/>
        </p:spPr>
        <p:txBody>
          <a:bodyPr wrap="square" rtlCol="0">
            <a:spAutoFit/>
          </a:bodyPr>
          <a:lstStyle/>
          <a:p>
            <a:r>
              <a:rPr lang="en-US" sz="2800" dirty="0">
                <a:solidFill>
                  <a:schemeClr val="accent4">
                    <a:lumMod val="40000"/>
                    <a:lumOff val="60000"/>
                  </a:schemeClr>
                </a:solidFill>
              </a:rPr>
              <a:t>Montana</a:t>
            </a:r>
          </a:p>
        </p:txBody>
      </p:sp>
      <p:sp>
        <p:nvSpPr>
          <p:cNvPr id="10" name="TextBox 9">
            <a:extLst>
              <a:ext uri="{FF2B5EF4-FFF2-40B4-BE49-F238E27FC236}">
                <a16:creationId xmlns:a16="http://schemas.microsoft.com/office/drawing/2014/main" id="{D6E5421B-0E1D-4900-B5C5-CD971CF39705}"/>
              </a:ext>
            </a:extLst>
          </p:cNvPr>
          <p:cNvSpPr txBox="1"/>
          <p:nvPr/>
        </p:nvSpPr>
        <p:spPr>
          <a:xfrm>
            <a:off x="5761463" y="5360019"/>
            <a:ext cx="2419815" cy="523220"/>
          </a:xfrm>
          <a:prstGeom prst="rect">
            <a:avLst/>
          </a:prstGeom>
          <a:noFill/>
        </p:spPr>
        <p:txBody>
          <a:bodyPr wrap="square" rtlCol="0">
            <a:spAutoFit/>
          </a:bodyPr>
          <a:lstStyle/>
          <a:p>
            <a:r>
              <a:rPr lang="en-US" sz="2800" dirty="0">
                <a:solidFill>
                  <a:schemeClr val="accent4">
                    <a:lumMod val="40000"/>
                    <a:lumOff val="60000"/>
                  </a:schemeClr>
                </a:solidFill>
              </a:rPr>
              <a:t>Idaho</a:t>
            </a:r>
          </a:p>
        </p:txBody>
      </p:sp>
      <p:sp>
        <p:nvSpPr>
          <p:cNvPr id="15" name="TextBox 14">
            <a:extLst>
              <a:ext uri="{FF2B5EF4-FFF2-40B4-BE49-F238E27FC236}">
                <a16:creationId xmlns:a16="http://schemas.microsoft.com/office/drawing/2014/main" id="{73D804EF-BFA8-4CF8-8A81-302F7018C569}"/>
              </a:ext>
            </a:extLst>
          </p:cNvPr>
          <p:cNvSpPr txBox="1"/>
          <p:nvPr/>
        </p:nvSpPr>
        <p:spPr>
          <a:xfrm>
            <a:off x="3092604" y="5077521"/>
            <a:ext cx="2419815" cy="523220"/>
          </a:xfrm>
          <a:prstGeom prst="rect">
            <a:avLst/>
          </a:prstGeom>
          <a:noFill/>
        </p:spPr>
        <p:txBody>
          <a:bodyPr wrap="square" rtlCol="0">
            <a:spAutoFit/>
          </a:bodyPr>
          <a:lstStyle/>
          <a:p>
            <a:r>
              <a:rPr lang="en-US" sz="2800" dirty="0">
                <a:solidFill>
                  <a:schemeClr val="accent4">
                    <a:lumMod val="40000"/>
                    <a:lumOff val="60000"/>
                  </a:schemeClr>
                </a:solidFill>
              </a:rPr>
              <a:t>Oregon</a:t>
            </a:r>
          </a:p>
        </p:txBody>
      </p:sp>
      <p:sp>
        <p:nvSpPr>
          <p:cNvPr id="16" name="TextBox 15">
            <a:extLst>
              <a:ext uri="{FF2B5EF4-FFF2-40B4-BE49-F238E27FC236}">
                <a16:creationId xmlns:a16="http://schemas.microsoft.com/office/drawing/2014/main" id="{7527DACA-F80F-48E1-AC39-BB678F556651}"/>
              </a:ext>
            </a:extLst>
          </p:cNvPr>
          <p:cNvSpPr txBox="1"/>
          <p:nvPr/>
        </p:nvSpPr>
        <p:spPr>
          <a:xfrm>
            <a:off x="2776652" y="2765501"/>
            <a:ext cx="2419815" cy="523220"/>
          </a:xfrm>
          <a:prstGeom prst="rect">
            <a:avLst/>
          </a:prstGeom>
          <a:noFill/>
        </p:spPr>
        <p:txBody>
          <a:bodyPr wrap="square" rtlCol="0">
            <a:spAutoFit/>
          </a:bodyPr>
          <a:lstStyle/>
          <a:p>
            <a:r>
              <a:rPr lang="en-US" sz="2800" dirty="0">
                <a:solidFill>
                  <a:schemeClr val="accent4">
                    <a:lumMod val="40000"/>
                    <a:lumOff val="60000"/>
                  </a:schemeClr>
                </a:solidFill>
              </a:rPr>
              <a:t>Washington</a:t>
            </a:r>
          </a:p>
        </p:txBody>
      </p:sp>
      <p:sp>
        <p:nvSpPr>
          <p:cNvPr id="17" name="TextBox 16">
            <a:extLst>
              <a:ext uri="{FF2B5EF4-FFF2-40B4-BE49-F238E27FC236}">
                <a16:creationId xmlns:a16="http://schemas.microsoft.com/office/drawing/2014/main" id="{E6CBCC00-3C48-469D-A428-86A2184B99EE}"/>
              </a:ext>
            </a:extLst>
          </p:cNvPr>
          <p:cNvSpPr txBox="1"/>
          <p:nvPr/>
        </p:nvSpPr>
        <p:spPr>
          <a:xfrm>
            <a:off x="8794592" y="4668642"/>
            <a:ext cx="2419815" cy="523220"/>
          </a:xfrm>
          <a:prstGeom prst="rect">
            <a:avLst/>
          </a:prstGeom>
          <a:noFill/>
        </p:spPr>
        <p:txBody>
          <a:bodyPr wrap="square" rtlCol="0">
            <a:spAutoFit/>
          </a:bodyPr>
          <a:lstStyle/>
          <a:p>
            <a:r>
              <a:rPr lang="en-US" sz="2800" dirty="0">
                <a:solidFill>
                  <a:schemeClr val="accent4">
                    <a:lumMod val="40000"/>
                    <a:lumOff val="60000"/>
                  </a:schemeClr>
                </a:solidFill>
              </a:rPr>
              <a:t>Wyoming</a:t>
            </a:r>
          </a:p>
        </p:txBody>
      </p:sp>
      <p:sp>
        <p:nvSpPr>
          <p:cNvPr id="18" name="TextBox 17">
            <a:extLst>
              <a:ext uri="{FF2B5EF4-FFF2-40B4-BE49-F238E27FC236}">
                <a16:creationId xmlns:a16="http://schemas.microsoft.com/office/drawing/2014/main" id="{FB8F6FF3-9B16-4D9B-B55D-E7A191F57C06}"/>
              </a:ext>
            </a:extLst>
          </p:cNvPr>
          <p:cNvSpPr txBox="1"/>
          <p:nvPr/>
        </p:nvSpPr>
        <p:spPr>
          <a:xfrm>
            <a:off x="4166092" y="1542583"/>
            <a:ext cx="241981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Seeley Lake</a:t>
            </a:r>
          </a:p>
        </p:txBody>
      </p:sp>
      <p:cxnSp>
        <p:nvCxnSpPr>
          <p:cNvPr id="20" name="Straight Arrow Connector 19">
            <a:extLst>
              <a:ext uri="{FF2B5EF4-FFF2-40B4-BE49-F238E27FC236}">
                <a16:creationId xmlns:a16="http://schemas.microsoft.com/office/drawing/2014/main" id="{778F8588-C37E-4234-BE43-98544B813637}"/>
              </a:ext>
            </a:extLst>
          </p:cNvPr>
          <p:cNvCxnSpPr/>
          <p:nvPr/>
        </p:nvCxnSpPr>
        <p:spPr>
          <a:xfrm>
            <a:off x="6034157" y="1908313"/>
            <a:ext cx="512417" cy="7067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05147B3-D7EF-42C2-870A-4389D635F193}"/>
              </a:ext>
            </a:extLst>
          </p:cNvPr>
          <p:cNvSpPr txBox="1"/>
          <p:nvPr/>
        </p:nvSpPr>
        <p:spPr>
          <a:xfrm>
            <a:off x="7701772" y="2746543"/>
            <a:ext cx="2419815"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Rice Ridge Fire</a:t>
            </a:r>
          </a:p>
        </p:txBody>
      </p:sp>
      <p:cxnSp>
        <p:nvCxnSpPr>
          <p:cNvPr id="22" name="Straight Arrow Connector 21">
            <a:extLst>
              <a:ext uri="{FF2B5EF4-FFF2-40B4-BE49-F238E27FC236}">
                <a16:creationId xmlns:a16="http://schemas.microsoft.com/office/drawing/2014/main" id="{03812212-C9E2-4ABC-B697-B4FEA7ED1910}"/>
              </a:ext>
            </a:extLst>
          </p:cNvPr>
          <p:cNvCxnSpPr>
            <a:cxnSpLocks/>
          </p:cNvCxnSpPr>
          <p:nvPr/>
        </p:nvCxnSpPr>
        <p:spPr>
          <a:xfrm flipH="1" flipV="1">
            <a:off x="6720840" y="2545080"/>
            <a:ext cx="944880" cy="41148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FC76796-F4F6-4466-B194-E0BD5B95D36C}"/>
              </a:ext>
            </a:extLst>
          </p:cNvPr>
          <p:cNvGrpSpPr/>
          <p:nvPr/>
        </p:nvGrpSpPr>
        <p:grpSpPr>
          <a:xfrm>
            <a:off x="233082" y="2008096"/>
            <a:ext cx="3675530" cy="584775"/>
            <a:chOff x="233082" y="2008096"/>
            <a:chExt cx="3675530" cy="584775"/>
          </a:xfrm>
        </p:grpSpPr>
        <p:cxnSp>
          <p:nvCxnSpPr>
            <p:cNvPr id="11" name="Straight Arrow Connector 10">
              <a:extLst>
                <a:ext uri="{FF2B5EF4-FFF2-40B4-BE49-F238E27FC236}">
                  <a16:creationId xmlns:a16="http://schemas.microsoft.com/office/drawing/2014/main" id="{16EEF73C-F3DF-46DA-8D31-855DB6087BC7}"/>
                </a:ext>
              </a:extLst>
            </p:cNvPr>
            <p:cNvCxnSpPr/>
            <p:nvPr/>
          </p:nvCxnSpPr>
          <p:spPr>
            <a:xfrm>
              <a:off x="233082" y="2312894"/>
              <a:ext cx="3675530" cy="0"/>
            </a:xfrm>
            <a:prstGeom prst="straightConnector1">
              <a:avLst/>
            </a:prstGeom>
            <a:ln w="5080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F801D0B-3326-4290-9602-B2CA69A6AC1D}"/>
                </a:ext>
              </a:extLst>
            </p:cNvPr>
            <p:cNvSpPr txBox="1"/>
            <p:nvPr/>
          </p:nvSpPr>
          <p:spPr>
            <a:xfrm>
              <a:off x="322729" y="2008096"/>
              <a:ext cx="2958353" cy="584775"/>
            </a:xfrm>
            <a:prstGeom prst="rect">
              <a:avLst/>
            </a:prstGeom>
            <a:noFill/>
          </p:spPr>
          <p:txBody>
            <a:bodyPr wrap="square" rtlCol="0">
              <a:spAutoFit/>
            </a:bodyPr>
            <a:lstStyle/>
            <a:p>
              <a:r>
                <a:rPr lang="en-US" sz="3200" dirty="0">
                  <a:solidFill>
                    <a:schemeClr val="accent1">
                      <a:lumMod val="20000"/>
                      <a:lumOff val="80000"/>
                    </a:schemeClr>
                  </a:solidFill>
                </a:rPr>
                <a:t>Prevailing winds</a:t>
              </a:r>
            </a:p>
          </p:txBody>
        </p:sp>
      </p:grpSp>
    </p:spTree>
    <p:extLst>
      <p:ext uri="{BB962C8B-B14F-4D97-AF65-F5344CB8AC3E}">
        <p14:creationId xmlns:p14="http://schemas.microsoft.com/office/powerpoint/2010/main" val="25333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23FCF-35C5-4024-8148-0EE8B9038E46}"/>
              </a:ext>
            </a:extLst>
          </p:cNvPr>
          <p:cNvPicPr>
            <a:picLocks noChangeAspect="1"/>
          </p:cNvPicPr>
          <p:nvPr/>
        </p:nvPicPr>
        <p:blipFill>
          <a:blip r:embed="rId3"/>
          <a:stretch>
            <a:fillRect/>
          </a:stretch>
        </p:blipFill>
        <p:spPr>
          <a:xfrm>
            <a:off x="1512044" y="0"/>
            <a:ext cx="9375031" cy="6858000"/>
          </a:xfrm>
          <a:prstGeom prst="rect">
            <a:avLst/>
          </a:prstGeom>
        </p:spPr>
      </p:pic>
      <p:grpSp>
        <p:nvGrpSpPr>
          <p:cNvPr id="3" name="Group 2">
            <a:extLst>
              <a:ext uri="{FF2B5EF4-FFF2-40B4-BE49-F238E27FC236}">
                <a16:creationId xmlns:a16="http://schemas.microsoft.com/office/drawing/2014/main" id="{70580B1D-F087-47B9-8D2E-50DC238D790C}"/>
              </a:ext>
            </a:extLst>
          </p:cNvPr>
          <p:cNvGrpSpPr/>
          <p:nvPr/>
        </p:nvGrpSpPr>
        <p:grpSpPr>
          <a:xfrm>
            <a:off x="1533524" y="1598861"/>
            <a:ext cx="1311461" cy="4542632"/>
            <a:chOff x="1136464" y="1608386"/>
            <a:chExt cx="1365622" cy="4439989"/>
          </a:xfrm>
          <a:solidFill>
            <a:schemeClr val="accent1">
              <a:lumMod val="20000"/>
              <a:lumOff val="80000"/>
            </a:schemeClr>
          </a:solidFill>
        </p:grpSpPr>
        <p:pic>
          <p:nvPicPr>
            <p:cNvPr id="4" name="Picture 3">
              <a:extLst>
                <a:ext uri="{FF2B5EF4-FFF2-40B4-BE49-F238E27FC236}">
                  <a16:creationId xmlns:a16="http://schemas.microsoft.com/office/drawing/2014/main" id="{38F0189E-BE9A-462A-8710-9ACD8DA08A9A}"/>
                </a:ext>
              </a:extLst>
            </p:cNvPr>
            <p:cNvPicPr>
              <a:picLocks noChangeAspect="1"/>
            </p:cNvPicPr>
            <p:nvPr/>
          </p:nvPicPr>
          <p:blipFill>
            <a:blip r:embed="rId4"/>
            <a:stretch>
              <a:fillRect/>
            </a:stretch>
          </p:blipFill>
          <p:spPr>
            <a:xfrm>
              <a:off x="1136464" y="1608386"/>
              <a:ext cx="1365622" cy="4439989"/>
            </a:xfrm>
            <a:prstGeom prst="rect">
              <a:avLst/>
            </a:prstGeom>
            <a:solidFill>
              <a:schemeClr val="bg1"/>
            </a:solidFill>
          </p:spPr>
        </p:pic>
        <p:sp>
          <p:nvSpPr>
            <p:cNvPr id="6" name="TextBox 5">
              <a:extLst>
                <a:ext uri="{FF2B5EF4-FFF2-40B4-BE49-F238E27FC236}">
                  <a16:creationId xmlns:a16="http://schemas.microsoft.com/office/drawing/2014/main" id="{9455C39E-D5C8-4950-A4AA-D95314B84EF2}"/>
                </a:ext>
              </a:extLst>
            </p:cNvPr>
            <p:cNvSpPr txBox="1"/>
            <p:nvPr/>
          </p:nvSpPr>
          <p:spPr>
            <a:xfrm rot="16200000">
              <a:off x="107617" y="3088280"/>
              <a:ext cx="2784991" cy="448682"/>
            </a:xfrm>
            <a:prstGeom prst="rect">
              <a:avLst/>
            </a:prstGeom>
            <a:solidFill>
              <a:schemeClr val="bg1"/>
            </a:solidFill>
          </p:spPr>
          <p:txBody>
            <a:bodyPr wrap="square" rtlCol="0">
              <a:spAutoFit/>
            </a:bodyPr>
            <a:lstStyle/>
            <a:p>
              <a:r>
                <a:rPr lang="en-US" sz="2200" dirty="0"/>
                <a:t>PM2.5 (</a:t>
              </a:r>
              <a:r>
                <a:rPr lang="en-US" sz="2200" dirty="0">
                  <a:latin typeface="Symbol" panose="05050102010706020507" pitchFamily="18" charset="2"/>
                </a:rPr>
                <a:t>m</a:t>
              </a:r>
              <a:r>
                <a:rPr lang="en-US" sz="2200" dirty="0"/>
                <a:t>g/m</a:t>
              </a:r>
              <a:r>
                <a:rPr lang="en-US" sz="2200" baseline="30000" dirty="0"/>
                <a:t>3</a:t>
              </a:r>
              <a:r>
                <a:rPr lang="en-US" sz="2200" dirty="0"/>
                <a:t>)</a:t>
              </a:r>
            </a:p>
          </p:txBody>
        </p:sp>
      </p:grpSp>
    </p:spTree>
    <p:extLst>
      <p:ext uri="{BB962C8B-B14F-4D97-AF65-F5344CB8AC3E}">
        <p14:creationId xmlns:p14="http://schemas.microsoft.com/office/powerpoint/2010/main" val="2575286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4E0518-86EF-4EDE-B95D-D2B0A5B99885}"/>
              </a:ext>
            </a:extLst>
          </p:cNvPr>
          <p:cNvPicPr>
            <a:picLocks noChangeAspect="1"/>
          </p:cNvPicPr>
          <p:nvPr/>
        </p:nvPicPr>
        <p:blipFill rotWithShape="1">
          <a:blip r:embed="rId3"/>
          <a:srcRect t="24415" b="13886"/>
          <a:stretch/>
        </p:blipFill>
        <p:spPr>
          <a:xfrm>
            <a:off x="4726380" y="0"/>
            <a:ext cx="6400799" cy="2921330"/>
          </a:xfrm>
          <a:prstGeom prst="rect">
            <a:avLst/>
          </a:prstGeom>
        </p:spPr>
      </p:pic>
      <p:sp>
        <p:nvSpPr>
          <p:cNvPr id="11" name="Rectangle 10">
            <a:extLst>
              <a:ext uri="{FF2B5EF4-FFF2-40B4-BE49-F238E27FC236}">
                <a16:creationId xmlns:a16="http://schemas.microsoft.com/office/drawing/2014/main" id="{5A25C697-CEA7-48DD-811D-8A382BBC6902}"/>
              </a:ext>
            </a:extLst>
          </p:cNvPr>
          <p:cNvSpPr/>
          <p:nvPr/>
        </p:nvSpPr>
        <p:spPr>
          <a:xfrm>
            <a:off x="4524499" y="0"/>
            <a:ext cx="249382" cy="6994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FFAD09-D089-4CB4-BA18-7748EBAC51E2}"/>
              </a:ext>
            </a:extLst>
          </p:cNvPr>
          <p:cNvSpPr/>
          <p:nvPr/>
        </p:nvSpPr>
        <p:spPr>
          <a:xfrm>
            <a:off x="10970821" y="-136566"/>
            <a:ext cx="249382" cy="6994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CC46987-9865-4C7D-9228-E7FEC08BEABA}"/>
              </a:ext>
            </a:extLst>
          </p:cNvPr>
          <p:cNvSpPr txBox="1"/>
          <p:nvPr/>
        </p:nvSpPr>
        <p:spPr>
          <a:xfrm>
            <a:off x="581892" y="1235034"/>
            <a:ext cx="4108862" cy="523220"/>
          </a:xfrm>
          <a:prstGeom prst="rect">
            <a:avLst/>
          </a:prstGeom>
          <a:noFill/>
        </p:spPr>
        <p:txBody>
          <a:bodyPr wrap="square" rtlCol="0">
            <a:spAutoFit/>
          </a:bodyPr>
          <a:lstStyle/>
          <a:p>
            <a:r>
              <a:rPr lang="en-US" sz="2800" dirty="0"/>
              <a:t>Air quality in Seeley Lake</a:t>
            </a:r>
          </a:p>
        </p:txBody>
      </p:sp>
      <p:sp>
        <p:nvSpPr>
          <p:cNvPr id="14" name="TextBox 13">
            <a:extLst>
              <a:ext uri="{FF2B5EF4-FFF2-40B4-BE49-F238E27FC236}">
                <a16:creationId xmlns:a16="http://schemas.microsoft.com/office/drawing/2014/main" id="{B7957BCC-4F4E-41D7-B509-F0902A239745}"/>
              </a:ext>
            </a:extLst>
          </p:cNvPr>
          <p:cNvSpPr txBox="1"/>
          <p:nvPr/>
        </p:nvSpPr>
        <p:spPr>
          <a:xfrm>
            <a:off x="603661" y="3168732"/>
            <a:ext cx="4108862" cy="1384995"/>
          </a:xfrm>
          <a:prstGeom prst="rect">
            <a:avLst/>
          </a:prstGeom>
          <a:noFill/>
        </p:spPr>
        <p:txBody>
          <a:bodyPr wrap="square" rtlCol="0">
            <a:spAutoFit/>
          </a:bodyPr>
          <a:lstStyle/>
          <a:p>
            <a:r>
              <a:rPr lang="en-US" sz="2800" dirty="0"/>
              <a:t>Temperature in the valley (Airport) and on a mountain top (Point 6)</a:t>
            </a:r>
          </a:p>
        </p:txBody>
      </p:sp>
      <p:sp>
        <p:nvSpPr>
          <p:cNvPr id="15" name="TextBox 14">
            <a:extLst>
              <a:ext uri="{FF2B5EF4-FFF2-40B4-BE49-F238E27FC236}">
                <a16:creationId xmlns:a16="http://schemas.microsoft.com/office/drawing/2014/main" id="{19A64882-4245-4A52-9DC9-4DB49A73F66F}"/>
              </a:ext>
            </a:extLst>
          </p:cNvPr>
          <p:cNvSpPr txBox="1"/>
          <p:nvPr/>
        </p:nvSpPr>
        <p:spPr>
          <a:xfrm>
            <a:off x="568037" y="128650"/>
            <a:ext cx="4108862" cy="646331"/>
          </a:xfrm>
          <a:prstGeom prst="rect">
            <a:avLst/>
          </a:prstGeom>
          <a:noFill/>
        </p:spPr>
        <p:txBody>
          <a:bodyPr wrap="square" rtlCol="0">
            <a:spAutoFit/>
          </a:bodyPr>
          <a:lstStyle/>
          <a:p>
            <a:r>
              <a:rPr lang="en-US" sz="3600" dirty="0">
                <a:solidFill>
                  <a:srgbClr val="C00000"/>
                </a:solidFill>
              </a:rPr>
              <a:t>September 7, 2017</a:t>
            </a:r>
          </a:p>
        </p:txBody>
      </p:sp>
      <p:pic>
        <p:nvPicPr>
          <p:cNvPr id="3" name="Picture 2">
            <a:extLst>
              <a:ext uri="{FF2B5EF4-FFF2-40B4-BE49-F238E27FC236}">
                <a16:creationId xmlns:a16="http://schemas.microsoft.com/office/drawing/2014/main" id="{9FC7F46C-213B-4E3B-9A2F-01ACDBF15D8F}"/>
              </a:ext>
            </a:extLst>
          </p:cNvPr>
          <p:cNvPicPr>
            <a:picLocks noChangeAspect="1"/>
          </p:cNvPicPr>
          <p:nvPr/>
        </p:nvPicPr>
        <p:blipFill rotWithShape="1">
          <a:blip r:embed="rId4"/>
          <a:srcRect l="1930" t="3434" r="1930" b="3653"/>
          <a:stretch/>
        </p:blipFill>
        <p:spPr>
          <a:xfrm>
            <a:off x="4759036" y="3013364"/>
            <a:ext cx="6213764" cy="3699164"/>
          </a:xfrm>
          <a:prstGeom prst="rect">
            <a:avLst/>
          </a:prstGeom>
        </p:spPr>
      </p:pic>
    </p:spTree>
    <p:extLst>
      <p:ext uri="{BB962C8B-B14F-4D97-AF65-F5344CB8AC3E}">
        <p14:creationId xmlns:p14="http://schemas.microsoft.com/office/powerpoint/2010/main" val="131493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43F7E83-4F07-4747-8746-A6627B5E026E}"/>
              </a:ext>
            </a:extLst>
          </p:cNvPr>
          <p:cNvGrpSpPr/>
          <p:nvPr/>
        </p:nvGrpSpPr>
        <p:grpSpPr>
          <a:xfrm>
            <a:off x="211031" y="165131"/>
            <a:ext cx="5681770" cy="3771869"/>
            <a:chOff x="0" y="0"/>
            <a:chExt cx="3157220" cy="2426970"/>
          </a:xfrm>
        </p:grpSpPr>
        <p:pic>
          <p:nvPicPr>
            <p:cNvPr id="19" name="Picture 18" descr="Smoke in Seeley Lake">
              <a:extLst>
                <a:ext uri="{FF2B5EF4-FFF2-40B4-BE49-F238E27FC236}">
                  <a16:creationId xmlns:a16="http://schemas.microsoft.com/office/drawing/2014/main" id="{8BACF774-7D88-467F-82A1-AF5A92A98D2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 y="0"/>
              <a:ext cx="3112770" cy="2146300"/>
            </a:xfrm>
            <a:prstGeom prst="rect">
              <a:avLst/>
            </a:prstGeom>
            <a:noFill/>
            <a:ln>
              <a:noFill/>
            </a:ln>
          </p:spPr>
        </p:pic>
        <p:sp>
          <p:nvSpPr>
            <p:cNvPr id="20" name="Text Box 2">
              <a:extLst>
                <a:ext uri="{FF2B5EF4-FFF2-40B4-BE49-F238E27FC236}">
                  <a16:creationId xmlns:a16="http://schemas.microsoft.com/office/drawing/2014/main" id="{A797DF32-682C-4574-976C-C1B5879FF360}"/>
                </a:ext>
              </a:extLst>
            </p:cNvPr>
            <p:cNvSpPr txBox="1">
              <a:spLocks noChangeArrowheads="1"/>
            </p:cNvSpPr>
            <p:nvPr/>
          </p:nvSpPr>
          <p:spPr bwMode="auto">
            <a:xfrm>
              <a:off x="0" y="2171700"/>
              <a:ext cx="2373630" cy="25527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KURT WILSON, Missoulian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0E1C627E-8457-41D5-B2EC-7C6B78A3B7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699" y="155658"/>
            <a:ext cx="4837545" cy="2700886"/>
          </a:xfrm>
          <a:prstGeom prst="rect">
            <a:avLst/>
          </a:prstGeom>
        </p:spPr>
      </p:pic>
      <p:grpSp>
        <p:nvGrpSpPr>
          <p:cNvPr id="5" name="Group 4">
            <a:extLst>
              <a:ext uri="{FF2B5EF4-FFF2-40B4-BE49-F238E27FC236}">
                <a16:creationId xmlns:a16="http://schemas.microsoft.com/office/drawing/2014/main" id="{6BCC448E-A374-4CDB-BABE-5AB13B445187}"/>
              </a:ext>
            </a:extLst>
          </p:cNvPr>
          <p:cNvGrpSpPr/>
          <p:nvPr/>
        </p:nvGrpSpPr>
        <p:grpSpPr>
          <a:xfrm>
            <a:off x="977900" y="3782218"/>
            <a:ext cx="4445000" cy="2961482"/>
            <a:chOff x="393700" y="3782218"/>
            <a:chExt cx="4445000" cy="2961482"/>
          </a:xfrm>
        </p:grpSpPr>
        <p:pic>
          <p:nvPicPr>
            <p:cNvPr id="8" name="Picture 7">
              <a:extLst>
                <a:ext uri="{FF2B5EF4-FFF2-40B4-BE49-F238E27FC236}">
                  <a16:creationId xmlns:a16="http://schemas.microsoft.com/office/drawing/2014/main" id="{E1120D88-8EA4-4936-91BC-E038E4CB5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0" y="3782218"/>
              <a:ext cx="4445000" cy="2961482"/>
            </a:xfrm>
            <a:prstGeom prst="rect">
              <a:avLst/>
            </a:prstGeom>
          </p:spPr>
        </p:pic>
        <p:sp>
          <p:nvSpPr>
            <p:cNvPr id="4" name="TextBox 3">
              <a:extLst>
                <a:ext uri="{FF2B5EF4-FFF2-40B4-BE49-F238E27FC236}">
                  <a16:creationId xmlns:a16="http://schemas.microsoft.com/office/drawing/2014/main" id="{4F5483FA-7481-43FA-BF5D-FA2E75F310C8}"/>
                </a:ext>
              </a:extLst>
            </p:cNvPr>
            <p:cNvSpPr txBox="1"/>
            <p:nvPr/>
          </p:nvSpPr>
          <p:spPr>
            <a:xfrm>
              <a:off x="457200" y="6337300"/>
              <a:ext cx="3086100" cy="246221"/>
            </a:xfrm>
            <a:prstGeom prst="rect">
              <a:avLst/>
            </a:prstGeom>
            <a:noFill/>
          </p:spPr>
          <p:txBody>
            <a:bodyPr wrap="square" rtlCol="0">
              <a:spAutoFit/>
            </a:bodyPr>
            <a:lstStyle/>
            <a:p>
              <a:r>
                <a:rPr lang="en-US" sz="1000" dirty="0">
                  <a:solidFill>
                    <a:schemeClr val="bg1">
                      <a:lumMod val="95000"/>
                    </a:schemeClr>
                  </a:solidFill>
                </a:rPr>
                <a:t>NASA_CA_Wildfires_ISS_2018.</a:t>
              </a:r>
            </a:p>
          </p:txBody>
        </p:sp>
      </p:grpSp>
      <p:grpSp>
        <p:nvGrpSpPr>
          <p:cNvPr id="7" name="Group 6">
            <a:extLst>
              <a:ext uri="{FF2B5EF4-FFF2-40B4-BE49-F238E27FC236}">
                <a16:creationId xmlns:a16="http://schemas.microsoft.com/office/drawing/2014/main" id="{2C40F5DC-7967-459A-9672-0EB3EF6597B7}"/>
              </a:ext>
            </a:extLst>
          </p:cNvPr>
          <p:cNvGrpSpPr/>
          <p:nvPr/>
        </p:nvGrpSpPr>
        <p:grpSpPr>
          <a:xfrm>
            <a:off x="5994400" y="3200400"/>
            <a:ext cx="5816600" cy="3467100"/>
            <a:chOff x="5569871" y="2283644"/>
            <a:chExt cx="6444329" cy="3939356"/>
          </a:xfrm>
        </p:grpSpPr>
        <p:pic>
          <p:nvPicPr>
            <p:cNvPr id="9" name="Picture 8">
              <a:extLst>
                <a:ext uri="{FF2B5EF4-FFF2-40B4-BE49-F238E27FC236}">
                  <a16:creationId xmlns:a16="http://schemas.microsoft.com/office/drawing/2014/main" id="{D137DAF7-C469-4D81-B2D1-42B47D0289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9871" y="2283644"/>
              <a:ext cx="6444329" cy="3939356"/>
            </a:xfrm>
            <a:prstGeom prst="rect">
              <a:avLst/>
            </a:prstGeom>
          </p:spPr>
        </p:pic>
        <p:sp>
          <p:nvSpPr>
            <p:cNvPr id="6" name="TextBox 5">
              <a:extLst>
                <a:ext uri="{FF2B5EF4-FFF2-40B4-BE49-F238E27FC236}">
                  <a16:creationId xmlns:a16="http://schemas.microsoft.com/office/drawing/2014/main" id="{227BE13B-3F49-4239-97AB-A12A6BE4FA67}"/>
                </a:ext>
              </a:extLst>
            </p:cNvPr>
            <p:cNvSpPr txBox="1"/>
            <p:nvPr/>
          </p:nvSpPr>
          <p:spPr>
            <a:xfrm>
              <a:off x="5803900" y="5943600"/>
              <a:ext cx="3086100" cy="246221"/>
            </a:xfrm>
            <a:prstGeom prst="rect">
              <a:avLst/>
            </a:prstGeom>
            <a:noFill/>
          </p:spPr>
          <p:txBody>
            <a:bodyPr wrap="square" rtlCol="0">
              <a:spAutoFit/>
            </a:bodyPr>
            <a:lstStyle/>
            <a:p>
              <a:r>
                <a:rPr lang="en-US" sz="1000" dirty="0">
                  <a:solidFill>
                    <a:schemeClr val="bg1">
                      <a:lumMod val="95000"/>
                    </a:schemeClr>
                  </a:solidFill>
                </a:rPr>
                <a:t>NASA_Smoke-FilledValleys_MODIS_13Sept2012</a:t>
              </a:r>
            </a:p>
          </p:txBody>
        </p:sp>
      </p:grpSp>
    </p:spTree>
    <p:extLst>
      <p:ext uri="{BB962C8B-B14F-4D97-AF65-F5344CB8AC3E}">
        <p14:creationId xmlns:p14="http://schemas.microsoft.com/office/powerpoint/2010/main" val="133008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5B91F5-BE33-498C-A2D9-0E58B2490FDE}"/>
              </a:ext>
            </a:extLst>
          </p:cNvPr>
          <p:cNvPicPr>
            <a:picLocks noChangeAspect="1"/>
          </p:cNvPicPr>
          <p:nvPr/>
        </p:nvPicPr>
        <p:blipFill>
          <a:blip r:embed="rId3"/>
          <a:stretch>
            <a:fillRect/>
          </a:stretch>
        </p:blipFill>
        <p:spPr>
          <a:xfrm>
            <a:off x="7037800" y="0"/>
            <a:ext cx="3444088" cy="2812422"/>
          </a:xfrm>
          <a:prstGeom prst="rect">
            <a:avLst/>
          </a:prstGeom>
        </p:spPr>
      </p:pic>
      <p:sp>
        <p:nvSpPr>
          <p:cNvPr id="5" name="Left Brace 4">
            <a:extLst>
              <a:ext uri="{FF2B5EF4-FFF2-40B4-BE49-F238E27FC236}">
                <a16:creationId xmlns:a16="http://schemas.microsoft.com/office/drawing/2014/main" id="{26D7CC85-D0F8-4C0D-B685-F4BD03EEDF85}"/>
              </a:ext>
            </a:extLst>
          </p:cNvPr>
          <p:cNvSpPr/>
          <p:nvPr/>
        </p:nvSpPr>
        <p:spPr>
          <a:xfrm>
            <a:off x="6688476" y="0"/>
            <a:ext cx="184935" cy="2815119"/>
          </a:xfrm>
          <a:prstGeom prst="leftBrace">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84077D72-E450-4269-89BB-844012EA27DD}"/>
              </a:ext>
            </a:extLst>
          </p:cNvPr>
          <p:cNvPicPr>
            <a:picLocks noChangeAspect="1"/>
          </p:cNvPicPr>
          <p:nvPr/>
        </p:nvPicPr>
        <p:blipFill rotWithShape="1">
          <a:blip r:embed="rId4"/>
          <a:srcRect l="1737" t="25125" r="20155" b="2494"/>
          <a:stretch/>
        </p:blipFill>
        <p:spPr>
          <a:xfrm>
            <a:off x="167880" y="491743"/>
            <a:ext cx="6415800" cy="3876829"/>
          </a:xfrm>
          <a:prstGeom prst="rect">
            <a:avLst/>
          </a:prstGeom>
        </p:spPr>
      </p:pic>
      <p:pic>
        <p:nvPicPr>
          <p:cNvPr id="6" name="Picture 5">
            <a:extLst>
              <a:ext uri="{FF2B5EF4-FFF2-40B4-BE49-F238E27FC236}">
                <a16:creationId xmlns:a16="http://schemas.microsoft.com/office/drawing/2014/main" id="{DF4E5090-59C2-4EA8-A1AF-5AA24A5EDF9F}"/>
              </a:ext>
            </a:extLst>
          </p:cNvPr>
          <p:cNvPicPr>
            <a:picLocks noChangeAspect="1"/>
          </p:cNvPicPr>
          <p:nvPr/>
        </p:nvPicPr>
        <p:blipFill rotWithShape="1">
          <a:blip r:embed="rId4"/>
          <a:srcRect l="78490" t="24120" r="706" b="19399"/>
          <a:stretch/>
        </p:blipFill>
        <p:spPr>
          <a:xfrm>
            <a:off x="420624" y="3847153"/>
            <a:ext cx="1308220" cy="2315903"/>
          </a:xfrm>
          <a:prstGeom prst="rect">
            <a:avLst/>
          </a:prstGeom>
        </p:spPr>
      </p:pic>
      <p:sp>
        <p:nvSpPr>
          <p:cNvPr id="3" name="TextBox 2">
            <a:extLst>
              <a:ext uri="{FF2B5EF4-FFF2-40B4-BE49-F238E27FC236}">
                <a16:creationId xmlns:a16="http://schemas.microsoft.com/office/drawing/2014/main" id="{46BFE503-EB01-49E7-AFB7-4342B5A328DB}"/>
              </a:ext>
            </a:extLst>
          </p:cNvPr>
          <p:cNvSpPr txBox="1"/>
          <p:nvPr/>
        </p:nvSpPr>
        <p:spPr>
          <a:xfrm>
            <a:off x="457200" y="0"/>
            <a:ext cx="5230368" cy="369332"/>
          </a:xfrm>
          <a:prstGeom prst="rect">
            <a:avLst/>
          </a:prstGeom>
          <a:noFill/>
        </p:spPr>
        <p:txBody>
          <a:bodyPr wrap="square" rtlCol="0">
            <a:spAutoFit/>
          </a:bodyPr>
          <a:lstStyle/>
          <a:p>
            <a:r>
              <a:rPr lang="en-US" dirty="0"/>
              <a:t>Temperature difference: Point 6 minus Seeley Airport</a:t>
            </a:r>
          </a:p>
        </p:txBody>
      </p:sp>
      <p:pic>
        <p:nvPicPr>
          <p:cNvPr id="2" name="Picture 1">
            <a:extLst>
              <a:ext uri="{FF2B5EF4-FFF2-40B4-BE49-F238E27FC236}">
                <a16:creationId xmlns:a16="http://schemas.microsoft.com/office/drawing/2014/main" id="{A6E36438-82C1-4753-9152-0DE4DBA1C552}"/>
              </a:ext>
            </a:extLst>
          </p:cNvPr>
          <p:cNvPicPr>
            <a:picLocks noChangeAspect="1"/>
          </p:cNvPicPr>
          <p:nvPr/>
        </p:nvPicPr>
        <p:blipFill rotWithShape="1">
          <a:blip r:embed="rId5"/>
          <a:srcRect l="8966" t="2327" r="10556" b="23660"/>
          <a:stretch/>
        </p:blipFill>
        <p:spPr>
          <a:xfrm>
            <a:off x="5550799" y="3069096"/>
            <a:ext cx="6641201" cy="3624312"/>
          </a:xfrm>
          <a:prstGeom prst="rect">
            <a:avLst/>
          </a:prstGeom>
        </p:spPr>
      </p:pic>
      <p:pic>
        <p:nvPicPr>
          <p:cNvPr id="8" name="Picture 7">
            <a:extLst>
              <a:ext uri="{FF2B5EF4-FFF2-40B4-BE49-F238E27FC236}">
                <a16:creationId xmlns:a16="http://schemas.microsoft.com/office/drawing/2014/main" id="{442317BD-448A-48CB-B18D-9436EDD1C007}"/>
              </a:ext>
            </a:extLst>
          </p:cNvPr>
          <p:cNvPicPr>
            <a:picLocks noChangeAspect="1"/>
          </p:cNvPicPr>
          <p:nvPr/>
        </p:nvPicPr>
        <p:blipFill rotWithShape="1">
          <a:blip r:embed="rId6">
            <a:extLst>
              <a:ext uri="{28A0092B-C50C-407E-A947-70E740481C1C}">
                <a14:useLocalDpi xmlns:a14="http://schemas.microsoft.com/office/drawing/2010/main" val="0"/>
              </a:ext>
            </a:extLst>
          </a:blip>
          <a:srcRect l="7944" t="22361" r="26653" b="12992"/>
          <a:stretch/>
        </p:blipFill>
        <p:spPr>
          <a:xfrm>
            <a:off x="2697417" y="4718304"/>
            <a:ext cx="2990151" cy="1963409"/>
          </a:xfrm>
          <a:prstGeom prst="rect">
            <a:avLst/>
          </a:prstGeom>
        </p:spPr>
      </p:pic>
    </p:spTree>
    <p:extLst>
      <p:ext uri="{BB962C8B-B14F-4D97-AF65-F5344CB8AC3E}">
        <p14:creationId xmlns:p14="http://schemas.microsoft.com/office/powerpoint/2010/main" val="377225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40687-AD43-4304-8924-5CDD413F5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3336" cy="6858000"/>
          </a:xfrm>
          <a:prstGeom prst="rect">
            <a:avLst/>
          </a:prstGeom>
        </p:spPr>
      </p:pic>
    </p:spTree>
    <p:extLst>
      <p:ext uri="{BB962C8B-B14F-4D97-AF65-F5344CB8AC3E}">
        <p14:creationId xmlns:p14="http://schemas.microsoft.com/office/powerpoint/2010/main" val="2926711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8DC7C-733A-4005-854D-08A8D507950E}"/>
              </a:ext>
            </a:extLst>
          </p:cNvPr>
          <p:cNvPicPr>
            <a:picLocks noChangeAspect="1"/>
          </p:cNvPicPr>
          <p:nvPr/>
        </p:nvPicPr>
        <p:blipFill>
          <a:blip r:embed="rId3"/>
          <a:stretch>
            <a:fillRect/>
          </a:stretch>
        </p:blipFill>
        <p:spPr>
          <a:xfrm>
            <a:off x="5941792" y="0"/>
            <a:ext cx="4060851" cy="2765502"/>
          </a:xfrm>
          <a:prstGeom prst="rect">
            <a:avLst/>
          </a:prstGeom>
        </p:spPr>
      </p:pic>
      <p:pic>
        <p:nvPicPr>
          <p:cNvPr id="6" name="Picture 5">
            <a:extLst>
              <a:ext uri="{FF2B5EF4-FFF2-40B4-BE49-F238E27FC236}">
                <a16:creationId xmlns:a16="http://schemas.microsoft.com/office/drawing/2014/main" id="{7C3FF0D0-FBC5-475B-92ED-81C9B4AB0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89736" cy="4115647"/>
          </a:xfrm>
          <a:prstGeom prst="rect">
            <a:avLst/>
          </a:prstGeom>
        </p:spPr>
      </p:pic>
      <p:pic>
        <p:nvPicPr>
          <p:cNvPr id="7" name="Picture 6">
            <a:extLst>
              <a:ext uri="{FF2B5EF4-FFF2-40B4-BE49-F238E27FC236}">
                <a16:creationId xmlns:a16="http://schemas.microsoft.com/office/drawing/2014/main" id="{C91DCF44-2631-4D6C-A061-F8681CCD5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157" y="2777067"/>
            <a:ext cx="6409843" cy="4080933"/>
          </a:xfrm>
          <a:prstGeom prst="rect">
            <a:avLst/>
          </a:prstGeom>
        </p:spPr>
      </p:pic>
      <p:pic>
        <p:nvPicPr>
          <p:cNvPr id="8" name="Picture 7">
            <a:extLst>
              <a:ext uri="{FF2B5EF4-FFF2-40B4-BE49-F238E27FC236}">
                <a16:creationId xmlns:a16="http://schemas.microsoft.com/office/drawing/2014/main" id="{85EFA938-ED77-4785-83EB-7BD9A7BE7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789" y="3861194"/>
            <a:ext cx="4461744" cy="2996805"/>
          </a:xfrm>
          <a:prstGeom prst="rect">
            <a:avLst/>
          </a:prstGeom>
        </p:spPr>
      </p:pic>
      <p:sp>
        <p:nvSpPr>
          <p:cNvPr id="16" name="TextBox 15">
            <a:extLst>
              <a:ext uri="{FF2B5EF4-FFF2-40B4-BE49-F238E27FC236}">
                <a16:creationId xmlns:a16="http://schemas.microsoft.com/office/drawing/2014/main" id="{40717B78-03D6-49E1-AECA-9E8C9F123BC2}"/>
              </a:ext>
            </a:extLst>
          </p:cNvPr>
          <p:cNvSpPr txBox="1"/>
          <p:nvPr/>
        </p:nvSpPr>
        <p:spPr>
          <a:xfrm>
            <a:off x="5797761" y="2746950"/>
            <a:ext cx="6394239" cy="400110"/>
          </a:xfrm>
          <a:prstGeom prst="rect">
            <a:avLst/>
          </a:prstGeom>
          <a:noFill/>
        </p:spPr>
        <p:txBody>
          <a:bodyPr wrap="square" rtlCol="0">
            <a:spAutoFit/>
          </a:bodyPr>
          <a:lstStyle/>
          <a:p>
            <a:r>
              <a:rPr lang="en-US" sz="1000" dirty="0"/>
              <a:t>Photo by Kurt Wilson, courtesy of The Missoulian. </a:t>
            </a:r>
            <a:r>
              <a:rPr lang="en-US" sz="1000" dirty="0">
                <a:hlinkClick r:id="rId7">
                  <a:extLst>
                    <a:ext uri="{A12FA001-AC4F-418D-AE19-62706E023703}">
                      <ahyp:hlinkClr xmlns:ahyp="http://schemas.microsoft.com/office/drawing/2018/hyperlinkcolor" val="tx"/>
                    </a:ext>
                  </a:extLst>
                </a:hlinkClick>
              </a:rPr>
              <a:t>https://missoulian.com/news/state-and-regional/summer-of-fire-and-smoke/article_bd3838b6-a2da-11e7-aa62-37df81b34987.html</a:t>
            </a:r>
            <a:endParaRPr lang="en-US" sz="1000" dirty="0"/>
          </a:p>
        </p:txBody>
      </p:sp>
      <p:sp>
        <p:nvSpPr>
          <p:cNvPr id="17" name="TextBox 16">
            <a:extLst>
              <a:ext uri="{FF2B5EF4-FFF2-40B4-BE49-F238E27FC236}">
                <a16:creationId xmlns:a16="http://schemas.microsoft.com/office/drawing/2014/main" id="{D5CBC484-7ECB-4867-9FDE-4CE751FC3E75}"/>
              </a:ext>
            </a:extLst>
          </p:cNvPr>
          <p:cNvSpPr txBox="1"/>
          <p:nvPr/>
        </p:nvSpPr>
        <p:spPr>
          <a:xfrm>
            <a:off x="1009648" y="3829586"/>
            <a:ext cx="4408172" cy="338554"/>
          </a:xfrm>
          <a:prstGeom prst="rect">
            <a:avLst/>
          </a:prstGeom>
          <a:noFill/>
        </p:spPr>
        <p:txBody>
          <a:bodyPr wrap="square" rtlCol="0">
            <a:spAutoFit/>
          </a:bodyPr>
          <a:lstStyle/>
          <a:p>
            <a:r>
              <a:rPr lang="en-US" sz="800" dirty="0"/>
              <a:t>Photo by Tommy Martino, courtesy of The Missoulian. </a:t>
            </a:r>
            <a:r>
              <a:rPr lang="en-US" sz="800" dirty="0">
                <a:hlinkClick r:id="rId7">
                  <a:extLst>
                    <a:ext uri="{A12FA001-AC4F-418D-AE19-62706E023703}">
                      <ahyp:hlinkClr xmlns:ahyp="http://schemas.microsoft.com/office/drawing/2018/hyperlinkcolor" val="tx"/>
                    </a:ext>
                  </a:extLst>
                </a:hlinkClick>
              </a:rPr>
              <a:t>https://missoulian.com/news/state-and-regional/summer-of-fire-and-smoke/article_bd3838b6-a2da-11e7-aa62-37df81b34987.html</a:t>
            </a:r>
            <a:endParaRPr lang="en-US" sz="800" dirty="0"/>
          </a:p>
        </p:txBody>
      </p:sp>
      <p:sp>
        <p:nvSpPr>
          <p:cNvPr id="18" name="TextBox 17">
            <a:extLst>
              <a:ext uri="{FF2B5EF4-FFF2-40B4-BE49-F238E27FC236}">
                <a16:creationId xmlns:a16="http://schemas.microsoft.com/office/drawing/2014/main" id="{57D9D3AB-2170-4641-9DF6-D87100BBDD20}"/>
              </a:ext>
            </a:extLst>
          </p:cNvPr>
          <p:cNvSpPr txBox="1"/>
          <p:nvPr/>
        </p:nvSpPr>
        <p:spPr>
          <a:xfrm>
            <a:off x="0" y="3438525"/>
            <a:ext cx="6035040" cy="400110"/>
          </a:xfrm>
          <a:prstGeom prst="rect">
            <a:avLst/>
          </a:prstGeom>
          <a:noFill/>
        </p:spPr>
        <p:txBody>
          <a:bodyPr wrap="square" rtlCol="0">
            <a:spAutoFit/>
          </a:bodyPr>
          <a:lstStyle/>
          <a:p>
            <a:r>
              <a:rPr lang="en-US" sz="1000" dirty="0"/>
              <a:t>Photo by Tom Bauer, courtesy of The Missoulian. </a:t>
            </a:r>
            <a:r>
              <a:rPr lang="en-US" sz="1000" dirty="0">
                <a:hlinkClick r:id="rId7">
                  <a:extLst>
                    <a:ext uri="{A12FA001-AC4F-418D-AE19-62706E023703}">
                      <ahyp:hlinkClr xmlns:ahyp="http://schemas.microsoft.com/office/drawing/2018/hyperlinkcolor" val="tx"/>
                    </a:ext>
                  </a:extLst>
                </a:hlinkClick>
              </a:rPr>
              <a:t>https://missoulian.com/news/state-and-regional/summer-of-fire-and-smoke/article_bd3838b6-a2da-11e7-aa62-37df81b34987.html</a:t>
            </a:r>
            <a:endParaRPr lang="en-US"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FDD55-9424-46E1-A2B7-A4CAC061B670}"/>
              </a:ext>
            </a:extLst>
          </p:cNvPr>
          <p:cNvPicPr>
            <a:picLocks noChangeAspect="1"/>
          </p:cNvPicPr>
          <p:nvPr/>
        </p:nvPicPr>
        <p:blipFill>
          <a:blip r:embed="rId3"/>
          <a:stretch>
            <a:fillRect/>
          </a:stretch>
        </p:blipFill>
        <p:spPr>
          <a:xfrm>
            <a:off x="941195" y="234955"/>
            <a:ext cx="9742781" cy="6623045"/>
          </a:xfrm>
          <a:prstGeom prst="rect">
            <a:avLst/>
          </a:prstGeom>
        </p:spPr>
      </p:pic>
    </p:spTree>
    <p:extLst>
      <p:ext uri="{BB962C8B-B14F-4D97-AF65-F5344CB8AC3E}">
        <p14:creationId xmlns:p14="http://schemas.microsoft.com/office/powerpoint/2010/main" val="1345868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909438-6B91-41B9-B20A-B1616E95A3FE}"/>
              </a:ext>
            </a:extLst>
          </p:cNvPr>
          <p:cNvGrpSpPr/>
          <p:nvPr/>
        </p:nvGrpSpPr>
        <p:grpSpPr>
          <a:xfrm>
            <a:off x="2583872" y="0"/>
            <a:ext cx="6858000" cy="6858000"/>
            <a:chOff x="873826" y="0"/>
            <a:chExt cx="6858000" cy="6858000"/>
          </a:xfrm>
        </p:grpSpPr>
        <p:pic>
          <p:nvPicPr>
            <p:cNvPr id="6" name="Picture 5">
              <a:extLst>
                <a:ext uri="{FF2B5EF4-FFF2-40B4-BE49-F238E27FC236}">
                  <a16:creationId xmlns:a16="http://schemas.microsoft.com/office/drawing/2014/main" id="{4DEA8DCD-F308-46A0-9BD8-15B0BEA02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26" y="0"/>
              <a:ext cx="6858000" cy="6858000"/>
            </a:xfrm>
            <a:prstGeom prst="rect">
              <a:avLst/>
            </a:prstGeom>
          </p:spPr>
        </p:pic>
        <p:sp>
          <p:nvSpPr>
            <p:cNvPr id="4" name="TextBox 3">
              <a:extLst>
                <a:ext uri="{FF2B5EF4-FFF2-40B4-BE49-F238E27FC236}">
                  <a16:creationId xmlns:a16="http://schemas.microsoft.com/office/drawing/2014/main" id="{7513E0ED-DE4D-4DB0-B559-E0D975BEE0A8}"/>
                </a:ext>
              </a:extLst>
            </p:cNvPr>
            <p:cNvSpPr txBox="1"/>
            <p:nvPr/>
          </p:nvSpPr>
          <p:spPr>
            <a:xfrm>
              <a:off x="961901" y="6396335"/>
              <a:ext cx="6709558" cy="461665"/>
            </a:xfrm>
            <a:prstGeom prst="rect">
              <a:avLst/>
            </a:prstGeom>
            <a:noFill/>
          </p:spPr>
          <p:txBody>
            <a:bodyPr wrap="square" rtlCol="0">
              <a:spAutoFit/>
            </a:bodyPr>
            <a:lstStyle/>
            <a:p>
              <a:r>
                <a:rPr lang="en-US" sz="1200" dirty="0">
                  <a:solidFill>
                    <a:schemeClr val="bg2"/>
                  </a:solidFill>
                </a:rPr>
                <a:t>Swirling embers in the smoke column lofted by group tree torching on the Pioneer Fire, Idaho, 2016. Photo by Kari Greer/U.S. Forest Service. </a:t>
              </a:r>
              <a:r>
                <a:rPr lang="en-US" sz="1200" dirty="0">
                  <a:solidFill>
                    <a:schemeClr val="bg2"/>
                  </a:solidFill>
                  <a:hlinkClick r:id="rId4">
                    <a:extLst>
                      <a:ext uri="{A12FA001-AC4F-418D-AE19-62706E023703}">
                        <ahyp:hlinkClr xmlns:ahyp="http://schemas.microsoft.com/office/drawing/2018/hyperlinkcolor" val="tx"/>
                      </a:ext>
                    </a:extLst>
                  </a:hlinkClick>
                </a:rPr>
                <a:t>https://www.uidaho.edu/news/climate-change/wildfire</a:t>
              </a:r>
              <a:r>
                <a:rPr lang="en-US" sz="1200" dirty="0">
                  <a:solidFill>
                    <a:schemeClr val="bg2"/>
                  </a:solidFill>
                </a:rPr>
                <a:t>.</a:t>
              </a:r>
            </a:p>
          </p:txBody>
        </p:sp>
      </p:grpSp>
    </p:spTree>
    <p:extLst>
      <p:ext uri="{BB962C8B-B14F-4D97-AF65-F5344CB8AC3E}">
        <p14:creationId xmlns:p14="http://schemas.microsoft.com/office/powerpoint/2010/main" val="3354921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79032D-1DBE-48AF-9254-8989965D6EE7}"/>
              </a:ext>
            </a:extLst>
          </p:cNvPr>
          <p:cNvPicPr>
            <a:picLocks noChangeAspect="1"/>
          </p:cNvPicPr>
          <p:nvPr/>
        </p:nvPicPr>
        <p:blipFill rotWithShape="1">
          <a:blip r:embed="rId3"/>
          <a:srcRect l="9297" t="32500" r="34765" b="43750"/>
          <a:stretch/>
        </p:blipFill>
        <p:spPr>
          <a:xfrm>
            <a:off x="763891" y="631038"/>
            <a:ext cx="7028482" cy="1678590"/>
          </a:xfrm>
          <a:prstGeom prst="rect">
            <a:avLst/>
          </a:prstGeom>
          <a:ln w="19050">
            <a:solidFill>
              <a:schemeClr val="accent1">
                <a:lumMod val="50000"/>
              </a:schemeClr>
            </a:solidFill>
          </a:ln>
        </p:spPr>
      </p:pic>
      <p:pic>
        <p:nvPicPr>
          <p:cNvPr id="4" name="Picture 3">
            <a:extLst>
              <a:ext uri="{FF2B5EF4-FFF2-40B4-BE49-F238E27FC236}">
                <a16:creationId xmlns:a16="http://schemas.microsoft.com/office/drawing/2014/main" id="{6EFA4787-1304-4F21-96A7-823C09D68C3D}"/>
              </a:ext>
            </a:extLst>
          </p:cNvPr>
          <p:cNvPicPr>
            <a:picLocks noChangeAspect="1"/>
          </p:cNvPicPr>
          <p:nvPr/>
        </p:nvPicPr>
        <p:blipFill rotWithShape="1">
          <a:blip r:embed="rId4"/>
          <a:srcRect l="9309" t="47069" r="38138" b="9591"/>
          <a:stretch/>
        </p:blipFill>
        <p:spPr>
          <a:xfrm>
            <a:off x="5021898" y="1278456"/>
            <a:ext cx="5940269" cy="2760811"/>
          </a:xfrm>
          <a:prstGeom prst="rect">
            <a:avLst/>
          </a:prstGeom>
          <a:ln w="19050">
            <a:solidFill>
              <a:schemeClr val="accent1">
                <a:lumMod val="50000"/>
              </a:schemeClr>
            </a:solidFill>
          </a:ln>
        </p:spPr>
      </p:pic>
      <p:pic>
        <p:nvPicPr>
          <p:cNvPr id="8" name="Picture 7">
            <a:extLst>
              <a:ext uri="{FF2B5EF4-FFF2-40B4-BE49-F238E27FC236}">
                <a16:creationId xmlns:a16="http://schemas.microsoft.com/office/drawing/2014/main" id="{2C6B2759-0FC5-4492-B0CF-31DCA6407EB6}"/>
              </a:ext>
            </a:extLst>
          </p:cNvPr>
          <p:cNvPicPr>
            <a:picLocks noChangeAspect="1"/>
          </p:cNvPicPr>
          <p:nvPr/>
        </p:nvPicPr>
        <p:blipFill rotWithShape="1">
          <a:blip r:embed="rId5"/>
          <a:srcRect l="9553" t="39718" r="38026" b="7790"/>
          <a:stretch/>
        </p:blipFill>
        <p:spPr>
          <a:xfrm>
            <a:off x="2165154" y="1911968"/>
            <a:ext cx="5616360" cy="3163432"/>
          </a:xfrm>
          <a:prstGeom prst="rect">
            <a:avLst/>
          </a:prstGeom>
          <a:ln w="19050">
            <a:solidFill>
              <a:schemeClr val="accent1">
                <a:lumMod val="50000"/>
              </a:schemeClr>
            </a:solidFill>
          </a:ln>
        </p:spPr>
      </p:pic>
      <p:pic>
        <p:nvPicPr>
          <p:cNvPr id="6" name="Picture 5">
            <a:extLst>
              <a:ext uri="{FF2B5EF4-FFF2-40B4-BE49-F238E27FC236}">
                <a16:creationId xmlns:a16="http://schemas.microsoft.com/office/drawing/2014/main" id="{55644FAD-49E3-411A-8E67-BB3EC923E090}"/>
              </a:ext>
            </a:extLst>
          </p:cNvPr>
          <p:cNvPicPr>
            <a:picLocks noChangeAspect="1"/>
          </p:cNvPicPr>
          <p:nvPr/>
        </p:nvPicPr>
        <p:blipFill rotWithShape="1">
          <a:blip r:embed="rId6"/>
          <a:srcRect l="9687" t="33194" r="30860" b="39722"/>
          <a:stretch/>
        </p:blipFill>
        <p:spPr>
          <a:xfrm>
            <a:off x="4212394" y="3976577"/>
            <a:ext cx="7577855" cy="1941764"/>
          </a:xfrm>
          <a:prstGeom prst="rect">
            <a:avLst/>
          </a:prstGeom>
          <a:ln w="19050">
            <a:solidFill>
              <a:schemeClr val="accent1">
                <a:lumMod val="50000"/>
              </a:schemeClr>
            </a:solidFill>
          </a:ln>
        </p:spPr>
      </p:pic>
      <p:pic>
        <p:nvPicPr>
          <p:cNvPr id="7" name="Picture 6">
            <a:extLst>
              <a:ext uri="{FF2B5EF4-FFF2-40B4-BE49-F238E27FC236}">
                <a16:creationId xmlns:a16="http://schemas.microsoft.com/office/drawing/2014/main" id="{C0727C0D-91A0-4712-90DD-8E9F6B0D818C}"/>
              </a:ext>
            </a:extLst>
          </p:cNvPr>
          <p:cNvPicPr>
            <a:picLocks noChangeAspect="1"/>
          </p:cNvPicPr>
          <p:nvPr/>
        </p:nvPicPr>
        <p:blipFill rotWithShape="1">
          <a:blip r:embed="rId7"/>
          <a:srcRect l="9765" t="38333" r="36843" b="7930"/>
          <a:stretch/>
        </p:blipFill>
        <p:spPr>
          <a:xfrm>
            <a:off x="875072" y="2844800"/>
            <a:ext cx="6404658" cy="3625870"/>
          </a:xfrm>
          <a:prstGeom prst="rect">
            <a:avLst/>
          </a:prstGeom>
          <a:ln w="19050">
            <a:solidFill>
              <a:schemeClr val="accent1">
                <a:lumMod val="50000"/>
              </a:schemeClr>
            </a:solidFill>
          </a:ln>
        </p:spPr>
      </p:pic>
    </p:spTree>
    <p:extLst>
      <p:ext uri="{BB962C8B-B14F-4D97-AF65-F5344CB8AC3E}">
        <p14:creationId xmlns:p14="http://schemas.microsoft.com/office/powerpoint/2010/main" val="13563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23FCF-35C5-4024-8148-0EE8B9038E46}"/>
              </a:ext>
            </a:extLst>
          </p:cNvPr>
          <p:cNvPicPr>
            <a:picLocks noChangeAspect="1"/>
          </p:cNvPicPr>
          <p:nvPr/>
        </p:nvPicPr>
        <p:blipFill>
          <a:blip r:embed="rId3"/>
          <a:stretch>
            <a:fillRect/>
          </a:stretch>
        </p:blipFill>
        <p:spPr>
          <a:xfrm>
            <a:off x="1512044" y="0"/>
            <a:ext cx="9375031" cy="6858000"/>
          </a:xfrm>
          <a:prstGeom prst="rect">
            <a:avLst/>
          </a:prstGeom>
        </p:spPr>
      </p:pic>
      <p:grpSp>
        <p:nvGrpSpPr>
          <p:cNvPr id="3" name="Group 2">
            <a:extLst>
              <a:ext uri="{FF2B5EF4-FFF2-40B4-BE49-F238E27FC236}">
                <a16:creationId xmlns:a16="http://schemas.microsoft.com/office/drawing/2014/main" id="{70580B1D-F087-47B9-8D2E-50DC238D790C}"/>
              </a:ext>
            </a:extLst>
          </p:cNvPr>
          <p:cNvGrpSpPr/>
          <p:nvPr/>
        </p:nvGrpSpPr>
        <p:grpSpPr>
          <a:xfrm>
            <a:off x="1533524" y="1598861"/>
            <a:ext cx="1311461" cy="4542632"/>
            <a:chOff x="1136464" y="1608386"/>
            <a:chExt cx="1365622" cy="4439989"/>
          </a:xfrm>
          <a:solidFill>
            <a:schemeClr val="accent1">
              <a:lumMod val="20000"/>
              <a:lumOff val="80000"/>
            </a:schemeClr>
          </a:solidFill>
        </p:grpSpPr>
        <p:pic>
          <p:nvPicPr>
            <p:cNvPr id="4" name="Picture 3">
              <a:extLst>
                <a:ext uri="{FF2B5EF4-FFF2-40B4-BE49-F238E27FC236}">
                  <a16:creationId xmlns:a16="http://schemas.microsoft.com/office/drawing/2014/main" id="{38F0189E-BE9A-462A-8710-9ACD8DA08A9A}"/>
                </a:ext>
              </a:extLst>
            </p:cNvPr>
            <p:cNvPicPr>
              <a:picLocks noChangeAspect="1"/>
            </p:cNvPicPr>
            <p:nvPr/>
          </p:nvPicPr>
          <p:blipFill>
            <a:blip r:embed="rId4"/>
            <a:stretch>
              <a:fillRect/>
            </a:stretch>
          </p:blipFill>
          <p:spPr>
            <a:xfrm>
              <a:off x="1136464" y="1608386"/>
              <a:ext cx="1365622" cy="4439989"/>
            </a:xfrm>
            <a:prstGeom prst="rect">
              <a:avLst/>
            </a:prstGeom>
            <a:solidFill>
              <a:schemeClr val="bg1"/>
            </a:solidFill>
          </p:spPr>
        </p:pic>
        <p:sp>
          <p:nvSpPr>
            <p:cNvPr id="6" name="TextBox 5">
              <a:extLst>
                <a:ext uri="{FF2B5EF4-FFF2-40B4-BE49-F238E27FC236}">
                  <a16:creationId xmlns:a16="http://schemas.microsoft.com/office/drawing/2014/main" id="{9455C39E-D5C8-4950-A4AA-D95314B84EF2}"/>
                </a:ext>
              </a:extLst>
            </p:cNvPr>
            <p:cNvSpPr txBox="1"/>
            <p:nvPr/>
          </p:nvSpPr>
          <p:spPr>
            <a:xfrm rot="16200000">
              <a:off x="107617" y="3088280"/>
              <a:ext cx="2784991" cy="448682"/>
            </a:xfrm>
            <a:prstGeom prst="rect">
              <a:avLst/>
            </a:prstGeom>
            <a:solidFill>
              <a:schemeClr val="bg1"/>
            </a:solidFill>
          </p:spPr>
          <p:txBody>
            <a:bodyPr wrap="square" rtlCol="0">
              <a:spAutoFit/>
            </a:bodyPr>
            <a:lstStyle/>
            <a:p>
              <a:r>
                <a:rPr lang="en-US" sz="2200" dirty="0"/>
                <a:t>PM2.5 (</a:t>
              </a:r>
              <a:r>
                <a:rPr lang="en-US" sz="2200" dirty="0">
                  <a:latin typeface="Symbol" panose="05050102010706020507" pitchFamily="18" charset="2"/>
                </a:rPr>
                <a:t>m</a:t>
              </a:r>
              <a:r>
                <a:rPr lang="en-US" sz="2200" dirty="0"/>
                <a:t>g/m</a:t>
              </a:r>
              <a:r>
                <a:rPr lang="en-US" sz="2200" baseline="30000" dirty="0"/>
                <a:t>3</a:t>
              </a:r>
              <a:r>
                <a:rPr lang="en-US" sz="2200" dirty="0"/>
                <a:t>)</a:t>
              </a:r>
            </a:p>
          </p:txBody>
        </p:sp>
      </p:grpSp>
      <p:cxnSp>
        <p:nvCxnSpPr>
          <p:cNvPr id="7" name="Straight Connector 6">
            <a:extLst>
              <a:ext uri="{FF2B5EF4-FFF2-40B4-BE49-F238E27FC236}">
                <a16:creationId xmlns:a16="http://schemas.microsoft.com/office/drawing/2014/main" id="{D69D8F0E-D0CA-4490-83AF-96C00702B332}"/>
              </a:ext>
            </a:extLst>
          </p:cNvPr>
          <p:cNvCxnSpPr>
            <a:cxnSpLocks/>
          </p:cNvCxnSpPr>
          <p:nvPr/>
        </p:nvCxnSpPr>
        <p:spPr>
          <a:xfrm flipV="1">
            <a:off x="6832121" y="1846054"/>
            <a:ext cx="0" cy="4623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404C90-1C23-4BC6-9528-CAC2FB7BD849}"/>
              </a:ext>
            </a:extLst>
          </p:cNvPr>
          <p:cNvCxnSpPr>
            <a:cxnSpLocks/>
          </p:cNvCxnSpPr>
          <p:nvPr/>
        </p:nvCxnSpPr>
        <p:spPr>
          <a:xfrm flipV="1">
            <a:off x="2843842" y="1860433"/>
            <a:ext cx="0" cy="4488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DEAE88-924D-4464-BBC3-06264407744A}"/>
              </a:ext>
            </a:extLst>
          </p:cNvPr>
          <p:cNvCxnSpPr>
            <a:cxnSpLocks/>
          </p:cNvCxnSpPr>
          <p:nvPr/>
        </p:nvCxnSpPr>
        <p:spPr>
          <a:xfrm flipV="1">
            <a:off x="10466718" y="1857557"/>
            <a:ext cx="0" cy="45259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C95DE6-12F8-47B1-A927-45C04CBC71E6}"/>
              </a:ext>
            </a:extLst>
          </p:cNvPr>
          <p:cNvSpPr txBox="1"/>
          <p:nvPr/>
        </p:nvSpPr>
        <p:spPr>
          <a:xfrm>
            <a:off x="6280029" y="6334780"/>
            <a:ext cx="2260121" cy="523220"/>
          </a:xfrm>
          <a:prstGeom prst="rect">
            <a:avLst/>
          </a:prstGeom>
          <a:noFill/>
        </p:spPr>
        <p:txBody>
          <a:bodyPr wrap="square" rtlCol="0">
            <a:spAutoFit/>
          </a:bodyPr>
          <a:lstStyle/>
          <a:p>
            <a:r>
              <a:rPr lang="en-US" sz="2800" dirty="0">
                <a:solidFill>
                  <a:schemeClr val="accent1">
                    <a:lumMod val="75000"/>
                  </a:schemeClr>
                </a:solidFill>
              </a:rPr>
              <a:t>Noon</a:t>
            </a:r>
          </a:p>
        </p:txBody>
      </p:sp>
      <p:sp>
        <p:nvSpPr>
          <p:cNvPr id="11" name="TextBox 10">
            <a:extLst>
              <a:ext uri="{FF2B5EF4-FFF2-40B4-BE49-F238E27FC236}">
                <a16:creationId xmlns:a16="http://schemas.microsoft.com/office/drawing/2014/main" id="{8D111CD6-7031-4E5A-9A52-06F487E534C3}"/>
              </a:ext>
            </a:extLst>
          </p:cNvPr>
          <p:cNvSpPr txBox="1"/>
          <p:nvPr/>
        </p:nvSpPr>
        <p:spPr>
          <a:xfrm>
            <a:off x="2084717" y="6334780"/>
            <a:ext cx="2260121" cy="523220"/>
          </a:xfrm>
          <a:prstGeom prst="rect">
            <a:avLst/>
          </a:prstGeom>
          <a:noFill/>
        </p:spPr>
        <p:txBody>
          <a:bodyPr wrap="square" rtlCol="0">
            <a:spAutoFit/>
          </a:bodyPr>
          <a:lstStyle/>
          <a:p>
            <a:r>
              <a:rPr lang="en-US" sz="2800" dirty="0">
                <a:solidFill>
                  <a:schemeClr val="accent1">
                    <a:lumMod val="75000"/>
                  </a:schemeClr>
                </a:solidFill>
              </a:rPr>
              <a:t>Midnight</a:t>
            </a:r>
          </a:p>
        </p:txBody>
      </p:sp>
      <p:sp>
        <p:nvSpPr>
          <p:cNvPr id="15" name="TextBox 14">
            <a:extLst>
              <a:ext uri="{FF2B5EF4-FFF2-40B4-BE49-F238E27FC236}">
                <a16:creationId xmlns:a16="http://schemas.microsoft.com/office/drawing/2014/main" id="{EF57C650-C379-4039-A82B-5780A57A24D9}"/>
              </a:ext>
            </a:extLst>
          </p:cNvPr>
          <p:cNvSpPr txBox="1"/>
          <p:nvPr/>
        </p:nvSpPr>
        <p:spPr>
          <a:xfrm>
            <a:off x="9931879" y="6334780"/>
            <a:ext cx="2260121" cy="523220"/>
          </a:xfrm>
          <a:prstGeom prst="rect">
            <a:avLst/>
          </a:prstGeom>
          <a:noFill/>
        </p:spPr>
        <p:txBody>
          <a:bodyPr wrap="square" rtlCol="0">
            <a:spAutoFit/>
          </a:bodyPr>
          <a:lstStyle/>
          <a:p>
            <a:r>
              <a:rPr lang="en-US" sz="2800" dirty="0">
                <a:solidFill>
                  <a:schemeClr val="accent1">
                    <a:lumMod val="75000"/>
                  </a:schemeClr>
                </a:solidFill>
              </a:rPr>
              <a:t>11 pm</a:t>
            </a:r>
          </a:p>
        </p:txBody>
      </p:sp>
    </p:spTree>
    <p:extLst>
      <p:ext uri="{BB962C8B-B14F-4D97-AF65-F5344CB8AC3E}">
        <p14:creationId xmlns:p14="http://schemas.microsoft.com/office/powerpoint/2010/main" val="5138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A12E78-F2AB-4B78-B406-F105B903112F}"/>
              </a:ext>
            </a:extLst>
          </p:cNvPr>
          <p:cNvSpPr txBox="1"/>
          <p:nvPr/>
        </p:nvSpPr>
        <p:spPr>
          <a:xfrm>
            <a:off x="575346" y="652756"/>
            <a:ext cx="3846529" cy="769441"/>
          </a:xfrm>
          <a:prstGeom prst="rect">
            <a:avLst/>
          </a:prstGeom>
          <a:noFill/>
        </p:spPr>
        <p:txBody>
          <a:bodyPr wrap="square" rtlCol="0">
            <a:spAutoFit/>
          </a:bodyPr>
          <a:lstStyle/>
          <a:p>
            <a:r>
              <a:rPr lang="en-US" sz="4400" dirty="0">
                <a:solidFill>
                  <a:schemeClr val="accent2">
                    <a:lumMod val="75000"/>
                  </a:schemeClr>
                </a:solidFill>
              </a:rPr>
              <a:t>PM</a:t>
            </a:r>
            <a:r>
              <a:rPr lang="en-US" sz="4400" dirty="0">
                <a:solidFill>
                  <a:srgbClr val="800080"/>
                </a:solidFill>
              </a:rPr>
              <a:t>2.5</a:t>
            </a:r>
            <a:r>
              <a:rPr lang="en-US" sz="4400" dirty="0"/>
              <a:t> (</a:t>
            </a:r>
            <a:r>
              <a:rPr lang="en-US" sz="4400" dirty="0">
                <a:solidFill>
                  <a:srgbClr val="C00000"/>
                </a:solidFill>
                <a:latin typeface="Symbol" panose="05050102010706020507" pitchFamily="18" charset="2"/>
              </a:rPr>
              <a:t>m</a:t>
            </a:r>
            <a:r>
              <a:rPr lang="en-US" sz="4400" dirty="0">
                <a:solidFill>
                  <a:srgbClr val="C00000"/>
                </a:solidFill>
              </a:rPr>
              <a:t>g</a:t>
            </a:r>
            <a:r>
              <a:rPr lang="en-US" sz="4400" dirty="0"/>
              <a:t>/</a:t>
            </a:r>
            <a:r>
              <a:rPr lang="en-US" sz="4400" dirty="0">
                <a:solidFill>
                  <a:srgbClr val="00B050"/>
                </a:solidFill>
              </a:rPr>
              <a:t>m</a:t>
            </a:r>
            <a:r>
              <a:rPr lang="en-US" sz="4400" baseline="30000" dirty="0">
                <a:solidFill>
                  <a:srgbClr val="00B050"/>
                </a:solidFill>
              </a:rPr>
              <a:t>3</a:t>
            </a:r>
            <a:r>
              <a:rPr lang="en-US" sz="4400" dirty="0"/>
              <a:t>)</a:t>
            </a:r>
          </a:p>
        </p:txBody>
      </p:sp>
      <p:grpSp>
        <p:nvGrpSpPr>
          <p:cNvPr id="44" name="Group 43">
            <a:extLst>
              <a:ext uri="{FF2B5EF4-FFF2-40B4-BE49-F238E27FC236}">
                <a16:creationId xmlns:a16="http://schemas.microsoft.com/office/drawing/2014/main" id="{CFCA6885-EF33-4314-84BF-08D9C5500A52}"/>
              </a:ext>
            </a:extLst>
          </p:cNvPr>
          <p:cNvGrpSpPr/>
          <p:nvPr/>
        </p:nvGrpSpPr>
        <p:grpSpPr>
          <a:xfrm>
            <a:off x="609600" y="2743200"/>
            <a:ext cx="4089287" cy="4018117"/>
            <a:chOff x="206982" y="2624036"/>
            <a:chExt cx="4089287" cy="4018117"/>
          </a:xfrm>
        </p:grpSpPr>
        <p:sp>
          <p:nvSpPr>
            <p:cNvPr id="8" name="Oval 7">
              <a:extLst>
                <a:ext uri="{FF2B5EF4-FFF2-40B4-BE49-F238E27FC236}">
                  <a16:creationId xmlns:a16="http://schemas.microsoft.com/office/drawing/2014/main" id="{899EA47B-8E8A-4381-8EB0-41DB1FEF736A}"/>
                </a:ext>
              </a:extLst>
            </p:cNvPr>
            <p:cNvSpPr/>
            <p:nvPr/>
          </p:nvSpPr>
          <p:spPr>
            <a:xfrm>
              <a:off x="970885" y="3409175"/>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C57710C-76A4-4C89-A1D5-BC25F7214FE6}"/>
                </a:ext>
              </a:extLst>
            </p:cNvPr>
            <p:cNvSpPr/>
            <p:nvPr/>
          </p:nvSpPr>
          <p:spPr>
            <a:xfrm rot="7460825">
              <a:off x="911480" y="4571655"/>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4E1B845-BFBD-40E8-897D-2923A66AFC16}"/>
                </a:ext>
              </a:extLst>
            </p:cNvPr>
            <p:cNvSpPr/>
            <p:nvPr/>
          </p:nvSpPr>
          <p:spPr>
            <a:xfrm>
              <a:off x="1882202" y="2732725"/>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20664C5-EB34-4340-889E-02384C86F2EA}"/>
                </a:ext>
              </a:extLst>
            </p:cNvPr>
            <p:cNvSpPr/>
            <p:nvPr/>
          </p:nvSpPr>
          <p:spPr>
            <a:xfrm>
              <a:off x="2328726" y="3712769"/>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DAFAE86-958B-4C63-89C9-A97A887E7A3A}"/>
                </a:ext>
              </a:extLst>
            </p:cNvPr>
            <p:cNvSpPr/>
            <p:nvPr/>
          </p:nvSpPr>
          <p:spPr>
            <a:xfrm>
              <a:off x="1925296" y="4146034"/>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BFDEC23-EFCC-42B2-8B31-BF17A1B8F665}"/>
                </a:ext>
              </a:extLst>
            </p:cNvPr>
            <p:cNvSpPr/>
            <p:nvPr/>
          </p:nvSpPr>
          <p:spPr>
            <a:xfrm>
              <a:off x="2591243" y="3873527"/>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45022E-5255-480D-8F7C-7B62EF8DC5B6}"/>
                </a:ext>
              </a:extLst>
            </p:cNvPr>
            <p:cNvSpPr/>
            <p:nvPr/>
          </p:nvSpPr>
          <p:spPr>
            <a:xfrm>
              <a:off x="1898792" y="4729182"/>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363BCA1-75EF-42CF-8CF8-417A752C12A2}"/>
                </a:ext>
              </a:extLst>
            </p:cNvPr>
            <p:cNvSpPr/>
            <p:nvPr/>
          </p:nvSpPr>
          <p:spPr>
            <a:xfrm rot="7460825">
              <a:off x="1918670" y="4059842"/>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658D5E-E12D-4BD5-B66B-70A042E08AE3}"/>
                </a:ext>
              </a:extLst>
            </p:cNvPr>
            <p:cNvSpPr/>
            <p:nvPr/>
          </p:nvSpPr>
          <p:spPr>
            <a:xfrm rot="7460825">
              <a:off x="2213457" y="4346421"/>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2C93852-821B-4317-BD34-8FC6045CC264}"/>
                </a:ext>
              </a:extLst>
            </p:cNvPr>
            <p:cNvSpPr/>
            <p:nvPr/>
          </p:nvSpPr>
          <p:spPr>
            <a:xfrm rot="7460825">
              <a:off x="2475262" y="4285129"/>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250655-CC3D-4AC4-857D-84B23CB1FBDD}"/>
                </a:ext>
              </a:extLst>
            </p:cNvPr>
            <p:cNvSpPr/>
            <p:nvPr/>
          </p:nvSpPr>
          <p:spPr>
            <a:xfrm rot="7460825">
              <a:off x="3259974" y="5071477"/>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A2B406-4DDF-4160-804B-3F1589B8C346}"/>
                </a:ext>
              </a:extLst>
            </p:cNvPr>
            <p:cNvSpPr/>
            <p:nvPr/>
          </p:nvSpPr>
          <p:spPr>
            <a:xfrm>
              <a:off x="2157209" y="3953772"/>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D122659-25D3-48CD-AD53-C77B9634BC18}"/>
                </a:ext>
              </a:extLst>
            </p:cNvPr>
            <p:cNvSpPr/>
            <p:nvPr/>
          </p:nvSpPr>
          <p:spPr>
            <a:xfrm>
              <a:off x="2727509" y="5185725"/>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1B94C2-7739-414F-B0EA-3743B4D40461}"/>
                </a:ext>
              </a:extLst>
            </p:cNvPr>
            <p:cNvSpPr/>
            <p:nvPr/>
          </p:nvSpPr>
          <p:spPr>
            <a:xfrm>
              <a:off x="2958966" y="4485517"/>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CB3180D-FCFE-4D23-9464-1503E828449D}"/>
                </a:ext>
              </a:extLst>
            </p:cNvPr>
            <p:cNvSpPr/>
            <p:nvPr/>
          </p:nvSpPr>
          <p:spPr>
            <a:xfrm>
              <a:off x="3061600" y="4084741"/>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3B30D6-5F83-4934-B27F-0FD8688041B9}"/>
                </a:ext>
              </a:extLst>
            </p:cNvPr>
            <p:cNvSpPr/>
            <p:nvPr/>
          </p:nvSpPr>
          <p:spPr>
            <a:xfrm>
              <a:off x="1819279" y="3007412"/>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59B634-28A8-4CE4-B88E-28350DABBE9D}"/>
                </a:ext>
              </a:extLst>
            </p:cNvPr>
            <p:cNvSpPr/>
            <p:nvPr/>
          </p:nvSpPr>
          <p:spPr>
            <a:xfrm>
              <a:off x="3177005" y="3006318"/>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C1A054D-1283-46CD-A29C-70481639A3A0}"/>
                </a:ext>
              </a:extLst>
            </p:cNvPr>
            <p:cNvSpPr/>
            <p:nvPr/>
          </p:nvSpPr>
          <p:spPr>
            <a:xfrm>
              <a:off x="755743" y="4772043"/>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29871DF-7110-460D-B9E2-76F896DA2D35}"/>
                </a:ext>
              </a:extLst>
            </p:cNvPr>
            <p:cNvSpPr/>
            <p:nvPr/>
          </p:nvSpPr>
          <p:spPr>
            <a:xfrm>
              <a:off x="2359281" y="5860523"/>
              <a:ext cx="159026" cy="17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4D17C49-5649-41E0-8CDE-00F688444A23}"/>
                </a:ext>
              </a:extLst>
            </p:cNvPr>
            <p:cNvGrpSpPr/>
            <p:nvPr/>
          </p:nvGrpSpPr>
          <p:grpSpPr>
            <a:xfrm>
              <a:off x="206982" y="2624036"/>
              <a:ext cx="4089287" cy="4018117"/>
              <a:chOff x="206982" y="2624036"/>
              <a:chExt cx="4089287" cy="4018117"/>
            </a:xfrm>
          </p:grpSpPr>
          <p:sp>
            <p:nvSpPr>
              <p:cNvPr id="27" name="Cube 26">
                <a:extLst>
                  <a:ext uri="{FF2B5EF4-FFF2-40B4-BE49-F238E27FC236}">
                    <a16:creationId xmlns:a16="http://schemas.microsoft.com/office/drawing/2014/main" id="{6820E0DE-E730-4BB9-B5AD-31DD68AF4682}"/>
                  </a:ext>
                </a:extLst>
              </p:cNvPr>
              <p:cNvSpPr/>
              <p:nvPr/>
            </p:nvSpPr>
            <p:spPr>
              <a:xfrm flipH="1">
                <a:off x="638669" y="2624036"/>
                <a:ext cx="3657600" cy="3657600"/>
              </a:xfrm>
              <a:prstGeom prst="cub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416C3CB-AFC0-4DDD-82DD-CD3F2AAA9D73}"/>
                  </a:ext>
                </a:extLst>
              </p:cNvPr>
              <p:cNvGrpSpPr/>
              <p:nvPr/>
            </p:nvGrpSpPr>
            <p:grpSpPr>
              <a:xfrm>
                <a:off x="1661140" y="6211266"/>
                <a:ext cx="2450790" cy="430887"/>
                <a:chOff x="206982" y="6629400"/>
                <a:chExt cx="2450790" cy="430887"/>
              </a:xfrm>
            </p:grpSpPr>
            <p:sp>
              <p:nvSpPr>
                <p:cNvPr id="29" name="TextBox 28">
                  <a:extLst>
                    <a:ext uri="{FF2B5EF4-FFF2-40B4-BE49-F238E27FC236}">
                      <a16:creationId xmlns:a16="http://schemas.microsoft.com/office/drawing/2014/main" id="{3B00F8B4-E9D0-4B7F-8839-ADBBA560D36F}"/>
                    </a:ext>
                  </a:extLst>
                </p:cNvPr>
                <p:cNvSpPr txBox="1"/>
                <p:nvPr/>
              </p:nvSpPr>
              <p:spPr>
                <a:xfrm>
                  <a:off x="1037237" y="6629400"/>
                  <a:ext cx="617827" cy="430887"/>
                </a:xfrm>
                <a:prstGeom prst="rect">
                  <a:avLst/>
                </a:prstGeom>
                <a:noFill/>
              </p:spPr>
              <p:txBody>
                <a:bodyPr wrap="square" rtlCol="0">
                  <a:spAutoFit/>
                </a:bodyPr>
                <a:lstStyle/>
                <a:p>
                  <a:r>
                    <a:rPr lang="en-US" sz="2200" dirty="0"/>
                    <a:t>1 m</a:t>
                  </a:r>
                </a:p>
              </p:txBody>
            </p:sp>
            <p:cxnSp>
              <p:nvCxnSpPr>
                <p:cNvPr id="30" name="Straight Arrow Connector 29">
                  <a:extLst>
                    <a:ext uri="{FF2B5EF4-FFF2-40B4-BE49-F238E27FC236}">
                      <a16:creationId xmlns:a16="http://schemas.microsoft.com/office/drawing/2014/main" id="{249428BB-026B-4728-90C4-100F5B1D697F}"/>
                    </a:ext>
                  </a:extLst>
                </p:cNvPr>
                <p:cNvCxnSpPr/>
                <p:nvPr/>
              </p:nvCxnSpPr>
              <p:spPr>
                <a:xfrm>
                  <a:off x="1664208" y="6858000"/>
                  <a:ext cx="993564"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6B2A21-7B4A-435E-BD6D-D5148DC0F9C4}"/>
                    </a:ext>
                  </a:extLst>
                </p:cNvPr>
                <p:cNvCxnSpPr>
                  <a:cxnSpLocks/>
                  <a:stCxn id="29" idx="1"/>
                </p:cNvCxnSpPr>
                <p:nvPr/>
              </p:nvCxnSpPr>
              <p:spPr>
                <a:xfrm flipH="1">
                  <a:off x="206982" y="6844844"/>
                  <a:ext cx="830255"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972603D-4EB0-4902-87A7-488DDBD92FB7}"/>
                  </a:ext>
                </a:extLst>
              </p:cNvPr>
              <p:cNvGrpSpPr/>
              <p:nvPr/>
            </p:nvGrpSpPr>
            <p:grpSpPr>
              <a:xfrm rot="16200000">
                <a:off x="-802969" y="3824467"/>
                <a:ext cx="2450790" cy="430887"/>
                <a:chOff x="206982" y="6629400"/>
                <a:chExt cx="2450790" cy="430887"/>
              </a:xfrm>
            </p:grpSpPr>
            <p:sp>
              <p:nvSpPr>
                <p:cNvPr id="33" name="TextBox 32">
                  <a:extLst>
                    <a:ext uri="{FF2B5EF4-FFF2-40B4-BE49-F238E27FC236}">
                      <a16:creationId xmlns:a16="http://schemas.microsoft.com/office/drawing/2014/main" id="{D171F04D-72E8-489E-AE75-D2A820FE009A}"/>
                    </a:ext>
                  </a:extLst>
                </p:cNvPr>
                <p:cNvSpPr txBox="1"/>
                <p:nvPr/>
              </p:nvSpPr>
              <p:spPr>
                <a:xfrm>
                  <a:off x="1037237" y="6629400"/>
                  <a:ext cx="617827" cy="430887"/>
                </a:xfrm>
                <a:prstGeom prst="rect">
                  <a:avLst/>
                </a:prstGeom>
                <a:noFill/>
              </p:spPr>
              <p:txBody>
                <a:bodyPr wrap="square" rtlCol="0">
                  <a:spAutoFit/>
                </a:bodyPr>
                <a:lstStyle/>
                <a:p>
                  <a:r>
                    <a:rPr lang="en-US" sz="2200" dirty="0"/>
                    <a:t>1 m</a:t>
                  </a:r>
                </a:p>
              </p:txBody>
            </p:sp>
            <p:cxnSp>
              <p:nvCxnSpPr>
                <p:cNvPr id="34" name="Straight Arrow Connector 33">
                  <a:extLst>
                    <a:ext uri="{FF2B5EF4-FFF2-40B4-BE49-F238E27FC236}">
                      <a16:creationId xmlns:a16="http://schemas.microsoft.com/office/drawing/2014/main" id="{5B88D033-1F11-460E-89A4-8DA14738E81A}"/>
                    </a:ext>
                  </a:extLst>
                </p:cNvPr>
                <p:cNvCxnSpPr/>
                <p:nvPr/>
              </p:nvCxnSpPr>
              <p:spPr>
                <a:xfrm>
                  <a:off x="1664208" y="6858000"/>
                  <a:ext cx="993564"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70CD1F3-FE70-4D88-9F9B-3C7C71DC2BE1}"/>
                    </a:ext>
                  </a:extLst>
                </p:cNvPr>
                <p:cNvCxnSpPr>
                  <a:cxnSpLocks/>
                  <a:stCxn id="33" idx="1"/>
                </p:cNvCxnSpPr>
                <p:nvPr/>
              </p:nvCxnSpPr>
              <p:spPr>
                <a:xfrm flipH="1">
                  <a:off x="206982" y="6844844"/>
                  <a:ext cx="830255"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889CEB8-E783-48B3-8D7E-230C90B7530C}"/>
                  </a:ext>
                </a:extLst>
              </p:cNvPr>
              <p:cNvGrpSpPr/>
              <p:nvPr/>
            </p:nvGrpSpPr>
            <p:grpSpPr>
              <a:xfrm rot="2779106">
                <a:off x="434986" y="5700977"/>
                <a:ext cx="1017366" cy="430887"/>
                <a:chOff x="912980" y="6629400"/>
                <a:chExt cx="1017366" cy="430887"/>
              </a:xfrm>
            </p:grpSpPr>
            <p:sp>
              <p:nvSpPr>
                <p:cNvPr id="37" name="TextBox 36">
                  <a:extLst>
                    <a:ext uri="{FF2B5EF4-FFF2-40B4-BE49-F238E27FC236}">
                      <a16:creationId xmlns:a16="http://schemas.microsoft.com/office/drawing/2014/main" id="{EBEF349A-6C52-4BCB-B75E-8AC87E3F9454}"/>
                    </a:ext>
                  </a:extLst>
                </p:cNvPr>
                <p:cNvSpPr txBox="1"/>
                <p:nvPr/>
              </p:nvSpPr>
              <p:spPr>
                <a:xfrm>
                  <a:off x="1037237" y="6629400"/>
                  <a:ext cx="617827" cy="430887"/>
                </a:xfrm>
                <a:prstGeom prst="rect">
                  <a:avLst/>
                </a:prstGeom>
                <a:noFill/>
              </p:spPr>
              <p:txBody>
                <a:bodyPr wrap="square" rtlCol="0">
                  <a:spAutoFit/>
                </a:bodyPr>
                <a:lstStyle/>
                <a:p>
                  <a:r>
                    <a:rPr lang="en-US" sz="2200" dirty="0"/>
                    <a:t>1 m</a:t>
                  </a:r>
                </a:p>
              </p:txBody>
            </p:sp>
            <p:cxnSp>
              <p:nvCxnSpPr>
                <p:cNvPr id="38" name="Straight Arrow Connector 37">
                  <a:extLst>
                    <a:ext uri="{FF2B5EF4-FFF2-40B4-BE49-F238E27FC236}">
                      <a16:creationId xmlns:a16="http://schemas.microsoft.com/office/drawing/2014/main" id="{9A5312C7-B0EF-429D-8EE3-5102EE1196C0}"/>
                    </a:ext>
                  </a:extLst>
                </p:cNvPr>
                <p:cNvCxnSpPr>
                  <a:cxnSpLocks/>
                </p:cNvCxnSpPr>
                <p:nvPr/>
              </p:nvCxnSpPr>
              <p:spPr>
                <a:xfrm rot="18820894">
                  <a:off x="1715806" y="6750127"/>
                  <a:ext cx="200584" cy="22849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8BE4497-4335-4438-92DA-8891B950B9B1}"/>
                    </a:ext>
                  </a:extLst>
                </p:cNvPr>
                <p:cNvCxnSpPr>
                  <a:cxnSpLocks/>
                </p:cNvCxnSpPr>
                <p:nvPr/>
              </p:nvCxnSpPr>
              <p:spPr>
                <a:xfrm rot="18820894" flipH="1" flipV="1">
                  <a:off x="926902" y="6744177"/>
                  <a:ext cx="187087" cy="21493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41" name="Group 40">
            <a:extLst>
              <a:ext uri="{FF2B5EF4-FFF2-40B4-BE49-F238E27FC236}">
                <a16:creationId xmlns:a16="http://schemas.microsoft.com/office/drawing/2014/main" id="{F71E4AFB-858A-4922-A1AE-817FB25372B3}"/>
              </a:ext>
            </a:extLst>
          </p:cNvPr>
          <p:cNvGrpSpPr/>
          <p:nvPr/>
        </p:nvGrpSpPr>
        <p:grpSpPr>
          <a:xfrm>
            <a:off x="5756512" y="2891761"/>
            <a:ext cx="5413589" cy="3798111"/>
            <a:chOff x="4848942" y="800100"/>
            <a:chExt cx="7479797" cy="5344754"/>
          </a:xfrm>
        </p:grpSpPr>
        <p:sp>
          <p:nvSpPr>
            <p:cNvPr id="7" name="TextBox 6">
              <a:extLst>
                <a:ext uri="{FF2B5EF4-FFF2-40B4-BE49-F238E27FC236}">
                  <a16:creationId xmlns:a16="http://schemas.microsoft.com/office/drawing/2014/main" id="{A485AD43-A6B7-4636-9D2D-D1943607499D}"/>
                </a:ext>
              </a:extLst>
            </p:cNvPr>
            <p:cNvSpPr txBox="1"/>
            <p:nvPr/>
          </p:nvSpPr>
          <p:spPr>
            <a:xfrm>
              <a:off x="9975566" y="5798368"/>
              <a:ext cx="2353173" cy="346486"/>
            </a:xfrm>
            <a:prstGeom prst="rect">
              <a:avLst/>
            </a:prstGeom>
            <a:noFill/>
          </p:spPr>
          <p:txBody>
            <a:bodyPr wrap="square" rtlCol="0">
              <a:spAutoFit/>
            </a:bodyPr>
            <a:lstStyle/>
            <a:p>
              <a:r>
                <a:rPr lang="en-US" sz="1000" dirty="0">
                  <a:hlinkClick r:id="rId3"/>
                </a:rPr>
                <a:t>www.airnow.gov</a:t>
              </a:r>
              <a:r>
                <a:rPr lang="en-US" sz="1000" dirty="0"/>
                <a:t> </a:t>
              </a:r>
            </a:p>
          </p:txBody>
        </p:sp>
        <p:pic>
          <p:nvPicPr>
            <p:cNvPr id="40" name="Picture 39">
              <a:extLst>
                <a:ext uri="{FF2B5EF4-FFF2-40B4-BE49-F238E27FC236}">
                  <a16:creationId xmlns:a16="http://schemas.microsoft.com/office/drawing/2014/main" id="{EA9ACFCF-D4E4-48C4-ACB4-6F614D317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942" y="800100"/>
              <a:ext cx="7176711" cy="5008642"/>
            </a:xfrm>
            <a:prstGeom prst="rect">
              <a:avLst/>
            </a:prstGeom>
          </p:spPr>
        </p:pic>
      </p:grpSp>
      <p:sp>
        <p:nvSpPr>
          <p:cNvPr id="42" name="TextBox 41">
            <a:extLst>
              <a:ext uri="{FF2B5EF4-FFF2-40B4-BE49-F238E27FC236}">
                <a16:creationId xmlns:a16="http://schemas.microsoft.com/office/drawing/2014/main" id="{3AFB6508-34A4-4D73-B673-23711C767D99}"/>
              </a:ext>
            </a:extLst>
          </p:cNvPr>
          <p:cNvSpPr txBox="1"/>
          <p:nvPr/>
        </p:nvSpPr>
        <p:spPr>
          <a:xfrm>
            <a:off x="4667250" y="179435"/>
            <a:ext cx="7391399" cy="1815882"/>
          </a:xfrm>
          <a:prstGeom prst="rect">
            <a:avLst/>
          </a:prstGeom>
          <a:noFill/>
        </p:spPr>
        <p:txBody>
          <a:bodyPr wrap="square" rtlCol="0">
            <a:spAutoFit/>
          </a:bodyPr>
          <a:lstStyle/>
          <a:p>
            <a:r>
              <a:rPr lang="en-US" sz="2800" dirty="0"/>
              <a:t>Weight of </a:t>
            </a:r>
            <a:r>
              <a:rPr lang="en-US" sz="2800" dirty="0">
                <a:solidFill>
                  <a:schemeClr val="accent2">
                    <a:lumMod val="75000"/>
                  </a:schemeClr>
                </a:solidFill>
              </a:rPr>
              <a:t>Particulate Matter</a:t>
            </a:r>
          </a:p>
          <a:p>
            <a:r>
              <a:rPr lang="en-US" sz="2800" dirty="0"/>
              <a:t>less than or equal to </a:t>
            </a:r>
            <a:r>
              <a:rPr lang="en-US" sz="2800" dirty="0">
                <a:solidFill>
                  <a:srgbClr val="7030A0"/>
                </a:solidFill>
              </a:rPr>
              <a:t>2.5</a:t>
            </a:r>
            <a:r>
              <a:rPr lang="en-US" sz="2800" dirty="0"/>
              <a:t> </a:t>
            </a:r>
            <a:r>
              <a:rPr lang="en-US" sz="2800" dirty="0">
                <a:solidFill>
                  <a:srgbClr val="7030A0"/>
                </a:solidFill>
              </a:rPr>
              <a:t>microns across</a:t>
            </a:r>
            <a:r>
              <a:rPr lang="en-US" sz="2800" dirty="0"/>
              <a:t>, </a:t>
            </a:r>
          </a:p>
          <a:p>
            <a:r>
              <a:rPr lang="en-US" sz="2800" dirty="0"/>
              <a:t>expressed in </a:t>
            </a:r>
            <a:r>
              <a:rPr lang="en-US" sz="2800" dirty="0">
                <a:solidFill>
                  <a:srgbClr val="C00000"/>
                </a:solidFill>
              </a:rPr>
              <a:t>micrograms (</a:t>
            </a:r>
            <a:r>
              <a:rPr lang="en-US" sz="2800" dirty="0">
                <a:solidFill>
                  <a:srgbClr val="C00000"/>
                </a:solidFill>
                <a:latin typeface="Symbol" panose="05050102010706020507" pitchFamily="18" charset="2"/>
              </a:rPr>
              <a:t>m</a:t>
            </a:r>
            <a:r>
              <a:rPr lang="en-US" sz="2800" dirty="0">
                <a:solidFill>
                  <a:srgbClr val="C00000"/>
                </a:solidFill>
              </a:rPr>
              <a:t>g)</a:t>
            </a:r>
          </a:p>
          <a:p>
            <a:r>
              <a:rPr lang="en-US" sz="2800" dirty="0"/>
              <a:t>per </a:t>
            </a:r>
            <a:r>
              <a:rPr lang="en-US" sz="2800" dirty="0">
                <a:solidFill>
                  <a:srgbClr val="00B050"/>
                </a:solidFill>
              </a:rPr>
              <a:t>cubic meter (m</a:t>
            </a:r>
            <a:r>
              <a:rPr lang="en-US" sz="2800" baseline="30000" dirty="0">
                <a:solidFill>
                  <a:srgbClr val="00B050"/>
                </a:solidFill>
              </a:rPr>
              <a:t>3</a:t>
            </a:r>
            <a:r>
              <a:rPr lang="en-US" sz="2800" dirty="0">
                <a:solidFill>
                  <a:srgbClr val="00B050"/>
                </a:solidFill>
              </a:rPr>
              <a:t>)</a:t>
            </a:r>
          </a:p>
        </p:txBody>
      </p:sp>
      <p:sp>
        <p:nvSpPr>
          <p:cNvPr id="45" name="TextBox 44">
            <a:extLst>
              <a:ext uri="{FF2B5EF4-FFF2-40B4-BE49-F238E27FC236}">
                <a16:creationId xmlns:a16="http://schemas.microsoft.com/office/drawing/2014/main" id="{56113825-567B-4D8F-8E22-F3F40C35B430}"/>
              </a:ext>
            </a:extLst>
          </p:cNvPr>
          <p:cNvSpPr txBox="1"/>
          <p:nvPr/>
        </p:nvSpPr>
        <p:spPr>
          <a:xfrm>
            <a:off x="5562465" y="2189264"/>
            <a:ext cx="6351461" cy="523220"/>
          </a:xfrm>
          <a:prstGeom prst="rect">
            <a:avLst/>
          </a:prstGeom>
          <a:noFill/>
        </p:spPr>
        <p:txBody>
          <a:bodyPr wrap="square" rtlCol="0">
            <a:spAutoFit/>
          </a:bodyPr>
          <a:lstStyle/>
          <a:p>
            <a:r>
              <a:rPr lang="en-US" sz="2800" dirty="0">
                <a:solidFill>
                  <a:srgbClr val="7030A0"/>
                </a:solidFill>
              </a:rPr>
              <a:t>How big is 2.5 microns (micrometers)?</a:t>
            </a:r>
          </a:p>
        </p:txBody>
      </p:sp>
      <p:sp>
        <p:nvSpPr>
          <p:cNvPr id="46" name="TextBox 45">
            <a:extLst>
              <a:ext uri="{FF2B5EF4-FFF2-40B4-BE49-F238E27FC236}">
                <a16:creationId xmlns:a16="http://schemas.microsoft.com/office/drawing/2014/main" id="{BB19874C-7946-440B-86F2-607C536B2D7E}"/>
              </a:ext>
            </a:extLst>
          </p:cNvPr>
          <p:cNvSpPr txBox="1"/>
          <p:nvPr/>
        </p:nvSpPr>
        <p:spPr>
          <a:xfrm>
            <a:off x="1121691" y="2143661"/>
            <a:ext cx="3655887" cy="523220"/>
          </a:xfrm>
          <a:prstGeom prst="rect">
            <a:avLst/>
          </a:prstGeom>
          <a:noFill/>
        </p:spPr>
        <p:txBody>
          <a:bodyPr wrap="square" rtlCol="0">
            <a:spAutoFit/>
          </a:bodyPr>
          <a:lstStyle/>
          <a:p>
            <a:r>
              <a:rPr lang="en-US" sz="2800" dirty="0">
                <a:solidFill>
                  <a:srgbClr val="00B050"/>
                </a:solidFill>
              </a:rPr>
              <a:t>Picture a cubic meter:</a:t>
            </a:r>
          </a:p>
        </p:txBody>
      </p:sp>
    </p:spTree>
    <p:extLst>
      <p:ext uri="{BB962C8B-B14F-4D97-AF65-F5344CB8AC3E}">
        <p14:creationId xmlns:p14="http://schemas.microsoft.com/office/powerpoint/2010/main" val="294554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0452612-8A73-4CA4-8038-9BEB615B46D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 name="Group 4">
            <a:extLst>
              <a:ext uri="{FF2B5EF4-FFF2-40B4-BE49-F238E27FC236}">
                <a16:creationId xmlns:a16="http://schemas.microsoft.com/office/drawing/2014/main" id="{7BF92C97-08E2-4A52-9FC1-95F0B6E69EB2}"/>
              </a:ext>
            </a:extLst>
          </p:cNvPr>
          <p:cNvGrpSpPr/>
          <p:nvPr/>
        </p:nvGrpSpPr>
        <p:grpSpPr>
          <a:xfrm>
            <a:off x="1928659" y="-126879"/>
            <a:ext cx="8610600" cy="1034981"/>
            <a:chOff x="2085975" y="-77718"/>
            <a:chExt cx="8610600" cy="1034981"/>
          </a:xfrm>
        </p:grpSpPr>
        <p:sp>
          <p:nvSpPr>
            <p:cNvPr id="2" name="TextBox 3">
              <a:extLst>
                <a:ext uri="{FF2B5EF4-FFF2-40B4-BE49-F238E27FC236}">
                  <a16:creationId xmlns:a16="http://schemas.microsoft.com/office/drawing/2014/main" id="{930322F9-D790-42D6-8CFA-2E64396FC8EE}"/>
                </a:ext>
              </a:extLst>
            </p:cNvPr>
            <p:cNvSpPr txBox="1">
              <a:spLocks noChangeArrowheads="1"/>
            </p:cNvSpPr>
            <p:nvPr/>
          </p:nvSpPr>
          <p:spPr bwMode="auto">
            <a:xfrm>
              <a:off x="3606800" y="576263"/>
              <a:ext cx="5702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a:t>
              </a:r>
              <a:r>
                <a:rPr kumimoji="0" lang="en-US" altLang="en-US"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http://deq.mt.gov/Air/SF/breakpointsrevised</a:t>
              </a:r>
              <a:r>
                <a:rPr kumimoji="0" lang="en-US" altLang="en-US" sz="1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C16B8F62-ED3D-4712-B8D2-F04CB9AB2651}"/>
                </a:ext>
              </a:extLst>
            </p:cNvPr>
            <p:cNvSpPr>
              <a:spLocks noChangeArrowheads="1"/>
            </p:cNvSpPr>
            <p:nvPr/>
          </p:nvSpPr>
          <p:spPr bwMode="auto">
            <a:xfrm>
              <a:off x="2085975" y="-77718"/>
              <a:ext cx="8610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Visibility and Recommendations for Outdoor Activities Based on Air Quality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7" name="Picture 1">
            <a:extLst>
              <a:ext uri="{FF2B5EF4-FFF2-40B4-BE49-F238E27FC236}">
                <a16:creationId xmlns:a16="http://schemas.microsoft.com/office/drawing/2014/main" id="{EB07DD07-D6F2-4E19-A8A4-6EE4F27453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3" t="71156" r="5409" b="19295"/>
          <a:stretch/>
        </p:blipFill>
        <p:spPr bwMode="auto">
          <a:xfrm>
            <a:off x="1120878" y="6135329"/>
            <a:ext cx="9832258" cy="6390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378779037"/>
              </p:ext>
            </p:extLst>
          </p:nvPr>
        </p:nvGraphicFramePr>
        <p:xfrm>
          <a:off x="369984" y="901807"/>
          <a:ext cx="11334046" cy="5109895"/>
        </p:xfrm>
        <a:graphic>
          <a:graphicData uri="http://schemas.openxmlformats.org/drawingml/2006/table">
            <a:tbl>
              <a:tblPr firstRow="1" firstCol="1" bandRow="1"/>
              <a:tblGrid>
                <a:gridCol w="1228414">
                  <a:extLst>
                    <a:ext uri="{9D8B030D-6E8A-4147-A177-3AD203B41FA5}">
                      <a16:colId xmlns:a16="http://schemas.microsoft.com/office/drawing/2014/main" val="20000"/>
                    </a:ext>
                  </a:extLst>
                </a:gridCol>
                <a:gridCol w="1219401">
                  <a:extLst>
                    <a:ext uri="{9D8B030D-6E8A-4147-A177-3AD203B41FA5}">
                      <a16:colId xmlns:a16="http://schemas.microsoft.com/office/drawing/2014/main" val="20001"/>
                    </a:ext>
                  </a:extLst>
                </a:gridCol>
                <a:gridCol w="1625867">
                  <a:extLst>
                    <a:ext uri="{9D8B030D-6E8A-4147-A177-3AD203B41FA5}">
                      <a16:colId xmlns:a16="http://schemas.microsoft.com/office/drawing/2014/main" val="20002"/>
                    </a:ext>
                  </a:extLst>
                </a:gridCol>
                <a:gridCol w="3772521">
                  <a:extLst>
                    <a:ext uri="{9D8B030D-6E8A-4147-A177-3AD203B41FA5}">
                      <a16:colId xmlns:a16="http://schemas.microsoft.com/office/drawing/2014/main" val="20003"/>
                    </a:ext>
                  </a:extLst>
                </a:gridCol>
                <a:gridCol w="3487843">
                  <a:extLst>
                    <a:ext uri="{9D8B030D-6E8A-4147-A177-3AD203B41FA5}">
                      <a16:colId xmlns:a16="http://schemas.microsoft.com/office/drawing/2014/main" val="20004"/>
                    </a:ext>
                  </a:extLst>
                </a:gridCol>
              </a:tblGrid>
              <a:tr h="532058">
                <a:tc>
                  <a:txBody>
                    <a:body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Health Effects Categories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alpha val="58000"/>
                      </a:schemeClr>
                    </a:solidFill>
                  </a:tcPr>
                </a:tc>
                <a:tc>
                  <a:txBody>
                    <a:bodyPr/>
                    <a:lstStyle/>
                    <a:p>
                      <a:pPr marL="0" marR="0" algn="ctr">
                        <a:lnSpc>
                          <a:spcPct val="107000"/>
                        </a:lnSpc>
                        <a:spcBef>
                          <a:spcPts val="0"/>
                        </a:spcBef>
                        <a:spcAft>
                          <a:spcPts val="0"/>
                        </a:spcAft>
                      </a:pPr>
                      <a:r>
                        <a:rPr lang="en-US"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Visibility (miles)</a:t>
                      </a:r>
                      <a:r>
                        <a:rPr lang="en-US" sz="12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alpha val="58000"/>
                      </a:schemeClr>
                    </a:solidFill>
                  </a:tcPr>
                </a:tc>
                <a:tc>
                  <a:txBody>
                    <a:bodyPr/>
                    <a:lstStyle/>
                    <a:p>
                      <a:pPr marL="0" marR="0" algn="ctr">
                        <a:lnSpc>
                          <a:spcPct val="107000"/>
                        </a:lnSpc>
                        <a:spcBef>
                          <a:spcPts val="0"/>
                        </a:spcBef>
                        <a:spcAft>
                          <a:spcPts val="0"/>
                        </a:spcAft>
                      </a:pPr>
                      <a:r>
                        <a:rPr lang="en-US"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NowCast Concentration</a:t>
                      </a:r>
                      <a:r>
                        <a:rPr lang="en-US" sz="12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(μg/m</a:t>
                      </a:r>
                      <a:r>
                        <a:rPr lang="en-US" sz="1200" b="1"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alpha val="58000"/>
                      </a:schemeClr>
                    </a:solidFill>
                  </a:tcPr>
                </a:tc>
                <a:tc>
                  <a:txBody>
                    <a:body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Health Effect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alpha val="58000"/>
                      </a:schemeClr>
                    </a:solidFill>
                  </a:tcPr>
                </a:tc>
                <a:tc>
                  <a:txBody>
                    <a:bodyPr/>
                    <a:lstStyle/>
                    <a:p>
                      <a:pPr marL="0" marR="0" algn="ctr">
                        <a:lnSpc>
                          <a:spcPct val="107000"/>
                        </a:lnSpc>
                        <a:spcBef>
                          <a:spcPts val="0"/>
                        </a:spcBef>
                        <a:spcAft>
                          <a:spcPts val="0"/>
                        </a:spcAft>
                      </a:pPr>
                      <a:r>
                        <a:rPr lang="en-US"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Cautionary Statement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alpha val="58000"/>
                      </a:schemeClr>
                    </a:solidFill>
                  </a:tcPr>
                </a:tc>
                <a:extLst>
                  <a:ext uri="{0D108BD9-81ED-4DB2-BD59-A6C34878D82A}">
                    <a16:rowId xmlns:a16="http://schemas.microsoft.com/office/drawing/2014/main" val="10000"/>
                  </a:ext>
                </a:extLst>
              </a:tr>
              <a:tr h="852141">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Hazardous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1031">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Less Than 1.3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1031">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Greater Than 250.4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1031">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Serious aggravation of heart or lung disease and premature mortality in people with cardiopulmonary disease, older adults, and people of lower SES; serious risk of respiratory effects in general population.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1031">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Everyone should avoid all physical activity outdoors; people with heart or lung disease, older adults, children, and people of lower SES should remain indoors and keep activity levels low.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1031">
                        <a:alpha val="58000"/>
                      </a:srgbClr>
                    </a:solidFill>
                  </a:tcPr>
                </a:tc>
                <a:extLst>
                  <a:ext uri="{0D108BD9-81ED-4DB2-BD59-A6C34878D82A}">
                    <a16:rowId xmlns:a16="http://schemas.microsoft.com/office/drawing/2014/main" val="10001"/>
                  </a:ext>
                </a:extLst>
              </a:tr>
              <a:tr h="972233">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Very Unhealthy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0781">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2.1 - 1.3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0781">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150.5 - 250.4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0781">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Significant aggravation of heart or lung disease and premature mortality in people with cardiopulmonary disease, older adults, and people of lower SES; significant increase in respiratory effects in general population.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0781">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People with heart or lung disease, older adults, children, and people of lower SES should avoid all physical activity outdoors. Everyone else should avoid prolonged or heavy exertion.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40781">
                        <a:alpha val="58000"/>
                      </a:srgbClr>
                    </a:solidFill>
                  </a:tcPr>
                </a:tc>
                <a:extLst>
                  <a:ext uri="{0D108BD9-81ED-4DB2-BD59-A6C34878D82A}">
                    <a16:rowId xmlns:a16="http://schemas.microsoft.com/office/drawing/2014/main" val="10002"/>
                  </a:ext>
                </a:extLst>
              </a:tr>
              <a:tr h="852141">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Unhealthy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5.0 - 2.2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00">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55.5 - 150.4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Increased aggravation of heart or lung disease and premature mortality in people with cardiopulmonary disease, older adults, and people of lower SES; increased respiratory effects in general population.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People with heart or lung disease, older adults, children, and people of lower SES should avoid prolonged or heavy exertion; everyone else should reduce prolonged or heavy exertion.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500">
                        <a:alpha val="58000"/>
                      </a:srgbClr>
                    </a:solidFill>
                  </a:tcPr>
                </a:tc>
                <a:extLst>
                  <a:ext uri="{0D108BD9-81ED-4DB2-BD59-A6C34878D82A}">
                    <a16:rowId xmlns:a16="http://schemas.microsoft.com/office/drawing/2014/main" val="10003"/>
                  </a:ext>
                </a:extLst>
              </a:tr>
              <a:tr h="972233">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Unhealthy for Sensitive Groups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7E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8.7 - 5.1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7E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35.5 - 55.4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7E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Increasing likelihood of respiratory symptoms in sensitive individuals, aggravation of heart or lung disease and premature mortality in people with cardiopulmonary disease, older adults, and people of lower SES.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7E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People with heart or lung disease, older adults, children, and people of lower SES should reduce prolonged or heavy exertion.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7E00">
                        <a:alpha val="58000"/>
                      </a:srgbClr>
                    </a:solidFill>
                  </a:tcPr>
                </a:tc>
                <a:extLst>
                  <a:ext uri="{0D108BD9-81ED-4DB2-BD59-A6C34878D82A}">
                    <a16:rowId xmlns:a16="http://schemas.microsoft.com/office/drawing/2014/main" val="10004"/>
                  </a:ext>
                </a:extLst>
              </a:tr>
              <a:tr h="732048">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Moderate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5B">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13.3 - 8.8+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5B">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12.1 - 35.4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5B">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Respiratory symptoms possible in unusually sensitive individuals, possible aggravation of heart or lung disease in people with cardiopulmonary disease and older adults.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5B">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Unusually sensitive people should consider reducing prolonged or heavy exertion.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5B">
                        <a:alpha val="58000"/>
                      </a:srgbClr>
                    </a:solidFill>
                  </a:tcPr>
                </a:tc>
                <a:extLst>
                  <a:ext uri="{0D108BD9-81ED-4DB2-BD59-A6C34878D82A}">
                    <a16:rowId xmlns:a16="http://schemas.microsoft.com/office/drawing/2014/main" val="10005"/>
                  </a:ext>
                </a:extLst>
              </a:tr>
              <a:tr h="196861">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Good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FE00">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More Than 13.4 +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FE00">
                        <a:alpha val="58000"/>
                      </a:srgbClr>
                    </a:solidFill>
                  </a:tcPr>
                </a:tc>
                <a:tc>
                  <a:txBody>
                    <a:bodyPr/>
                    <a:lstStyle/>
                    <a:p>
                      <a:pPr marL="0" marR="0">
                        <a:lnSpc>
                          <a:spcPct val="107000"/>
                        </a:lnSpc>
                        <a:spcBef>
                          <a:spcPts val="0"/>
                        </a:spcBef>
                        <a:spcAft>
                          <a:spcPts val="0"/>
                        </a:spcAft>
                      </a:pP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0.0 - 12.0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FE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None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FE00">
                        <a:alpha val="58000"/>
                      </a:srgbClr>
                    </a:solidFill>
                  </a:tcPr>
                </a:tc>
                <a:tc>
                  <a:txBody>
                    <a:bodyPr/>
                    <a:lstStyle/>
                    <a:p>
                      <a:pPr marL="0" marR="0">
                        <a:lnSpc>
                          <a:spcPct val="107000"/>
                        </a:lnSpc>
                        <a:spcBef>
                          <a:spcPts val="0"/>
                        </a:spcBef>
                        <a:spcAft>
                          <a:spcPts val="0"/>
                        </a:spcAft>
                      </a:pPr>
                      <a:r>
                        <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None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61" marR="5461" marT="5461" marB="54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FE00">
                        <a:alpha val="58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58332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4DC6F38-9747-45C0-BB8E-CC832080B985}"/>
              </a:ext>
            </a:extLst>
          </p:cNvPr>
          <p:cNvPicPr>
            <a:picLocks noChangeAspect="1"/>
          </p:cNvPicPr>
          <p:nvPr/>
        </p:nvPicPr>
        <p:blipFill rotWithShape="1">
          <a:blip r:embed="rId3"/>
          <a:srcRect l="26944" t="29135" r="27083" b="18271"/>
          <a:stretch/>
        </p:blipFill>
        <p:spPr>
          <a:xfrm>
            <a:off x="1226516" y="186267"/>
            <a:ext cx="5394418" cy="3471333"/>
          </a:xfrm>
          <a:prstGeom prst="rect">
            <a:avLst/>
          </a:prstGeom>
          <a:ln>
            <a:solidFill>
              <a:schemeClr val="accent1"/>
            </a:solidFill>
          </a:ln>
        </p:spPr>
      </p:pic>
      <p:pic>
        <p:nvPicPr>
          <p:cNvPr id="2" name="Picture 1">
            <a:extLst>
              <a:ext uri="{FF2B5EF4-FFF2-40B4-BE49-F238E27FC236}">
                <a16:creationId xmlns:a16="http://schemas.microsoft.com/office/drawing/2014/main" id="{E3D0A188-84D8-404E-B749-57C042A20EF4}"/>
              </a:ext>
            </a:extLst>
          </p:cNvPr>
          <p:cNvPicPr>
            <a:picLocks noChangeAspect="1"/>
          </p:cNvPicPr>
          <p:nvPr/>
        </p:nvPicPr>
        <p:blipFill rotWithShape="1">
          <a:blip r:embed="rId4"/>
          <a:srcRect l="30781" t="29028" r="30547" b="35417"/>
          <a:stretch/>
        </p:blipFill>
        <p:spPr>
          <a:xfrm>
            <a:off x="4730311" y="1276021"/>
            <a:ext cx="4714875" cy="2438401"/>
          </a:xfrm>
          <a:prstGeom prst="rect">
            <a:avLst/>
          </a:prstGeom>
          <a:ln>
            <a:solidFill>
              <a:schemeClr val="accent1"/>
            </a:solidFill>
          </a:ln>
        </p:spPr>
      </p:pic>
      <p:pic>
        <p:nvPicPr>
          <p:cNvPr id="3" name="Picture 2">
            <a:extLst>
              <a:ext uri="{FF2B5EF4-FFF2-40B4-BE49-F238E27FC236}">
                <a16:creationId xmlns:a16="http://schemas.microsoft.com/office/drawing/2014/main" id="{92E2FCA0-F1C2-47B6-92F5-852E523D79CF}"/>
              </a:ext>
            </a:extLst>
          </p:cNvPr>
          <p:cNvPicPr>
            <a:picLocks noChangeAspect="1"/>
          </p:cNvPicPr>
          <p:nvPr/>
        </p:nvPicPr>
        <p:blipFill rotWithShape="1">
          <a:blip r:embed="rId5"/>
          <a:srcRect l="30258" t="28659" r="29397" b="21686"/>
          <a:stretch/>
        </p:blipFill>
        <p:spPr>
          <a:xfrm>
            <a:off x="620111" y="2974427"/>
            <a:ext cx="4918842" cy="3405352"/>
          </a:xfrm>
          <a:prstGeom prst="rect">
            <a:avLst/>
          </a:prstGeom>
          <a:ln>
            <a:solidFill>
              <a:schemeClr val="accent1"/>
            </a:solidFill>
          </a:ln>
        </p:spPr>
      </p:pic>
      <p:grpSp>
        <p:nvGrpSpPr>
          <p:cNvPr id="17" name="Group 16">
            <a:extLst>
              <a:ext uri="{FF2B5EF4-FFF2-40B4-BE49-F238E27FC236}">
                <a16:creationId xmlns:a16="http://schemas.microsoft.com/office/drawing/2014/main" id="{8BBB3A86-0CF3-45FE-B9CF-746FBDAA6D68}"/>
              </a:ext>
            </a:extLst>
          </p:cNvPr>
          <p:cNvGrpSpPr/>
          <p:nvPr/>
        </p:nvGrpSpPr>
        <p:grpSpPr>
          <a:xfrm>
            <a:off x="8870731" y="225390"/>
            <a:ext cx="3181397" cy="4490625"/>
            <a:chOff x="6468533" y="-50798"/>
            <a:chExt cx="3181397" cy="4490625"/>
          </a:xfrm>
        </p:grpSpPr>
        <p:pic>
          <p:nvPicPr>
            <p:cNvPr id="14" name="Picture 13">
              <a:extLst>
                <a:ext uri="{FF2B5EF4-FFF2-40B4-BE49-F238E27FC236}">
                  <a16:creationId xmlns:a16="http://schemas.microsoft.com/office/drawing/2014/main" id="{62A7C2BB-164C-4D44-A2E0-99C3575F8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8533" y="0"/>
              <a:ext cx="2797920" cy="4158942"/>
            </a:xfrm>
            <a:prstGeom prst="rect">
              <a:avLst/>
            </a:prstGeom>
          </p:spPr>
        </p:pic>
        <p:sp>
          <p:nvSpPr>
            <p:cNvPr id="16" name="Rectangle 15">
              <a:extLst>
                <a:ext uri="{FF2B5EF4-FFF2-40B4-BE49-F238E27FC236}">
                  <a16:creationId xmlns:a16="http://schemas.microsoft.com/office/drawing/2014/main" id="{0E467FC8-6420-43DA-A79B-7B18DF68FD5F}"/>
                </a:ext>
              </a:extLst>
            </p:cNvPr>
            <p:cNvSpPr/>
            <p:nvPr/>
          </p:nvSpPr>
          <p:spPr>
            <a:xfrm rot="5400000">
              <a:off x="7204562" y="1994460"/>
              <a:ext cx="4490625" cy="400110"/>
            </a:xfrm>
            <a:prstGeom prst="rect">
              <a:avLst/>
            </a:prstGeom>
          </p:spPr>
          <p:txBody>
            <a:bodyPr wrap="square">
              <a:spAutoFit/>
            </a:bodyPr>
            <a:lstStyle/>
            <a:p>
              <a:r>
                <a:rPr lang="en-US" sz="1000" dirty="0">
                  <a:hlinkClick r:id="rId7"/>
                </a:rPr>
                <a:t>https://missoulian.com/news/local/letters-for-seeley-elementary-students-from-missoula-to-new-york/article_50b25d4f-5490-5d2c-b8d8-c91525c076c5.html</a:t>
              </a:r>
              <a:endParaRPr lang="en-US" sz="1000" dirty="0"/>
            </a:p>
          </p:txBody>
        </p:sp>
      </p:grpSp>
      <p:pic>
        <p:nvPicPr>
          <p:cNvPr id="21" name="Picture 20">
            <a:extLst>
              <a:ext uri="{FF2B5EF4-FFF2-40B4-BE49-F238E27FC236}">
                <a16:creationId xmlns:a16="http://schemas.microsoft.com/office/drawing/2014/main" id="{C3725118-E2B2-4B82-86BF-DD729CE0E975}"/>
              </a:ext>
            </a:extLst>
          </p:cNvPr>
          <p:cNvPicPr>
            <a:picLocks noChangeAspect="1"/>
          </p:cNvPicPr>
          <p:nvPr/>
        </p:nvPicPr>
        <p:blipFill rotWithShape="1">
          <a:blip r:embed="rId8"/>
          <a:srcRect l="25972" t="37037" r="27222" b="15556"/>
          <a:stretch/>
        </p:blipFill>
        <p:spPr>
          <a:xfrm>
            <a:off x="5347441" y="3734091"/>
            <a:ext cx="5112103" cy="2912533"/>
          </a:xfrm>
          <a:prstGeom prst="rect">
            <a:avLst/>
          </a:prstGeom>
          <a:ln>
            <a:solidFill>
              <a:schemeClr val="accent1"/>
            </a:solidFill>
          </a:ln>
        </p:spPr>
      </p:pic>
    </p:spTree>
    <p:extLst>
      <p:ext uri="{BB962C8B-B14F-4D97-AF65-F5344CB8AC3E}">
        <p14:creationId xmlns:p14="http://schemas.microsoft.com/office/powerpoint/2010/main" val="213414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300"/>
                                        <p:tgtEl>
                                          <p:spTgt spid="3"/>
                                        </p:tgtEl>
                                      </p:cBhvr>
                                    </p:animEffect>
                                  </p:childTnLst>
                                </p:cTn>
                              </p:par>
                            </p:childTnLst>
                          </p:cTn>
                        </p:par>
                        <p:par>
                          <p:cTn id="14" fill="hold">
                            <p:stCondLst>
                              <p:cond delay="1600"/>
                            </p:stCondLst>
                            <p:childTnLst>
                              <p:par>
                                <p:cTn id="15" presetID="2" presetClass="entr" presetSubtype="4" fill="hold" nodeType="afterEffect">
                                  <p:stCondLst>
                                    <p:cond delay="30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300" fill="hold"/>
                                        <p:tgtEl>
                                          <p:spTgt spid="21"/>
                                        </p:tgtEl>
                                        <p:attrNameLst>
                                          <p:attrName>ppt_x</p:attrName>
                                        </p:attrNameLst>
                                      </p:cBhvr>
                                      <p:tavLst>
                                        <p:tav tm="0">
                                          <p:val>
                                            <p:strVal val="#ppt_x"/>
                                          </p:val>
                                        </p:tav>
                                        <p:tav tm="100000">
                                          <p:val>
                                            <p:strVal val="#ppt_x"/>
                                          </p:val>
                                        </p:tav>
                                      </p:tavLst>
                                    </p:anim>
                                    <p:anim calcmode="lin" valueType="num">
                                      <p:cBhvr additive="base">
                                        <p:cTn id="18" dur="300" fill="hold"/>
                                        <p:tgtEl>
                                          <p:spTgt spid="21"/>
                                        </p:tgtEl>
                                        <p:attrNameLst>
                                          <p:attrName>ppt_y</p:attrName>
                                        </p:attrNameLst>
                                      </p:cBhvr>
                                      <p:tavLst>
                                        <p:tav tm="0">
                                          <p:val>
                                            <p:strVal val="1+#ppt_h/2"/>
                                          </p:val>
                                        </p:tav>
                                        <p:tav tm="100000">
                                          <p:val>
                                            <p:strVal val="#ppt_y"/>
                                          </p:val>
                                        </p:tav>
                                      </p:tavLst>
                                    </p:anim>
                                  </p:childTnLst>
                                </p:cTn>
                              </p:par>
                              <p:par>
                                <p:cTn id="19" presetID="31" presetClass="entr" presetSubtype="0" fill="hold" nodeType="withEffect">
                                  <p:stCondLst>
                                    <p:cond delay="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300" fill="hold"/>
                                        <p:tgtEl>
                                          <p:spTgt spid="17"/>
                                        </p:tgtEl>
                                        <p:attrNameLst>
                                          <p:attrName>ppt_w</p:attrName>
                                        </p:attrNameLst>
                                      </p:cBhvr>
                                      <p:tavLst>
                                        <p:tav tm="0">
                                          <p:val>
                                            <p:fltVal val="0"/>
                                          </p:val>
                                        </p:tav>
                                        <p:tav tm="100000">
                                          <p:val>
                                            <p:strVal val="#ppt_w"/>
                                          </p:val>
                                        </p:tav>
                                      </p:tavLst>
                                    </p:anim>
                                    <p:anim calcmode="lin" valueType="num">
                                      <p:cBhvr>
                                        <p:cTn id="22" dur="300" fill="hold"/>
                                        <p:tgtEl>
                                          <p:spTgt spid="17"/>
                                        </p:tgtEl>
                                        <p:attrNameLst>
                                          <p:attrName>ppt_h</p:attrName>
                                        </p:attrNameLst>
                                      </p:cBhvr>
                                      <p:tavLst>
                                        <p:tav tm="0">
                                          <p:val>
                                            <p:fltVal val="0"/>
                                          </p:val>
                                        </p:tav>
                                        <p:tav tm="100000">
                                          <p:val>
                                            <p:strVal val="#ppt_h"/>
                                          </p:val>
                                        </p:tav>
                                      </p:tavLst>
                                    </p:anim>
                                    <p:anim calcmode="lin" valueType="num">
                                      <p:cBhvr>
                                        <p:cTn id="23" dur="300" fill="hold"/>
                                        <p:tgtEl>
                                          <p:spTgt spid="17"/>
                                        </p:tgtEl>
                                        <p:attrNameLst>
                                          <p:attrName>style.rotation</p:attrName>
                                        </p:attrNameLst>
                                      </p:cBhvr>
                                      <p:tavLst>
                                        <p:tav tm="0">
                                          <p:val>
                                            <p:fltVal val="90"/>
                                          </p:val>
                                        </p:tav>
                                        <p:tav tm="100000">
                                          <p:val>
                                            <p:fltVal val="0"/>
                                          </p:val>
                                        </p:tav>
                                      </p:tavLst>
                                    </p:anim>
                                    <p:animEffect transition="in" filter="fade">
                                      <p:cBhvr>
                                        <p:cTn id="2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01632-A882-498A-8B2E-486A0DF29BD4}"/>
              </a:ext>
            </a:extLst>
          </p:cNvPr>
          <p:cNvPicPr>
            <a:picLocks noChangeAspect="1"/>
          </p:cNvPicPr>
          <p:nvPr/>
        </p:nvPicPr>
        <p:blipFill>
          <a:blip r:embed="rId3"/>
          <a:stretch>
            <a:fillRect/>
          </a:stretch>
        </p:blipFill>
        <p:spPr>
          <a:xfrm>
            <a:off x="226980" y="466927"/>
            <a:ext cx="4773038" cy="3216613"/>
          </a:xfrm>
          <a:prstGeom prst="rect">
            <a:avLst/>
          </a:prstGeom>
        </p:spPr>
      </p:pic>
      <p:sp>
        <p:nvSpPr>
          <p:cNvPr id="2" name="Rectangle 1">
            <a:extLst>
              <a:ext uri="{FF2B5EF4-FFF2-40B4-BE49-F238E27FC236}">
                <a16:creationId xmlns:a16="http://schemas.microsoft.com/office/drawing/2014/main" id="{84CC059E-1A26-49A9-A164-6EF77B753638}"/>
              </a:ext>
            </a:extLst>
          </p:cNvPr>
          <p:cNvSpPr/>
          <p:nvPr/>
        </p:nvSpPr>
        <p:spPr>
          <a:xfrm>
            <a:off x="575733" y="804333"/>
            <a:ext cx="330200" cy="209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C47EEC-3C1E-487E-9058-66905EEFE88D}"/>
              </a:ext>
            </a:extLst>
          </p:cNvPr>
          <p:cNvSpPr/>
          <p:nvPr/>
        </p:nvSpPr>
        <p:spPr>
          <a:xfrm rot="5400000">
            <a:off x="2489200" y="1833036"/>
            <a:ext cx="215899" cy="33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33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6E474D-4C6A-4DA9-9323-5A78448B0CB1}"/>
              </a:ext>
            </a:extLst>
          </p:cNvPr>
          <p:cNvPicPr>
            <a:picLocks noChangeAspect="1"/>
          </p:cNvPicPr>
          <p:nvPr/>
        </p:nvPicPr>
        <p:blipFill>
          <a:blip r:embed="rId3"/>
          <a:stretch>
            <a:fillRect/>
          </a:stretch>
        </p:blipFill>
        <p:spPr>
          <a:xfrm>
            <a:off x="236305" y="451134"/>
            <a:ext cx="4767485" cy="3243353"/>
          </a:xfrm>
          <a:prstGeom prst="rect">
            <a:avLst/>
          </a:prstGeom>
        </p:spPr>
      </p:pic>
      <p:sp>
        <p:nvSpPr>
          <p:cNvPr id="12" name="Rectangle 11">
            <a:extLst>
              <a:ext uri="{FF2B5EF4-FFF2-40B4-BE49-F238E27FC236}">
                <a16:creationId xmlns:a16="http://schemas.microsoft.com/office/drawing/2014/main" id="{1FAE4725-97B7-4229-9291-F10616C90D06}"/>
              </a:ext>
            </a:extLst>
          </p:cNvPr>
          <p:cNvSpPr/>
          <p:nvPr/>
        </p:nvSpPr>
        <p:spPr>
          <a:xfrm>
            <a:off x="3060700" y="3390900"/>
            <a:ext cx="12319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508A89-DBA5-4679-A4D1-FDAC097CC0E1}"/>
              </a:ext>
            </a:extLst>
          </p:cNvPr>
          <p:cNvPicPr>
            <a:picLocks noChangeAspect="1"/>
          </p:cNvPicPr>
          <p:nvPr/>
        </p:nvPicPr>
        <p:blipFill>
          <a:blip r:embed="rId4"/>
          <a:stretch>
            <a:fillRect/>
          </a:stretch>
        </p:blipFill>
        <p:spPr>
          <a:xfrm>
            <a:off x="2982793" y="1879243"/>
            <a:ext cx="4767485" cy="3243353"/>
          </a:xfrm>
          <a:prstGeom prst="rect">
            <a:avLst/>
          </a:prstGeom>
        </p:spPr>
      </p:pic>
      <p:pic>
        <p:nvPicPr>
          <p:cNvPr id="11" name="Picture 10" descr="http://www.wrcc.dri.edu/wraws/pictures/msee/200507/msee.S2.jpg">
            <a:extLst>
              <a:ext uri="{FF2B5EF4-FFF2-40B4-BE49-F238E27FC236}">
                <a16:creationId xmlns:a16="http://schemas.microsoft.com/office/drawing/2014/main" id="{D60774F9-AB1E-4550-8DCB-1EF3625520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1341" y="258418"/>
            <a:ext cx="2701546" cy="40708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9B16F2-4FA8-44F5-B28E-734F3CDF9B1F}"/>
              </a:ext>
            </a:extLst>
          </p:cNvPr>
          <p:cNvSpPr txBox="1"/>
          <p:nvPr/>
        </p:nvSpPr>
        <p:spPr>
          <a:xfrm>
            <a:off x="5279571" y="609600"/>
            <a:ext cx="6749143" cy="584775"/>
          </a:xfrm>
          <a:prstGeom prst="rect">
            <a:avLst/>
          </a:prstGeom>
          <a:noFill/>
        </p:spPr>
        <p:txBody>
          <a:bodyPr wrap="square" rtlCol="0">
            <a:spAutoFit/>
          </a:bodyPr>
          <a:lstStyle/>
          <a:p>
            <a:r>
              <a:rPr lang="en-US" sz="3200" dirty="0"/>
              <a:t>Seeley Lake Airport</a:t>
            </a:r>
          </a:p>
        </p:txBody>
      </p:sp>
      <p:sp>
        <p:nvSpPr>
          <p:cNvPr id="10" name="Rectangle 9">
            <a:extLst>
              <a:ext uri="{FF2B5EF4-FFF2-40B4-BE49-F238E27FC236}">
                <a16:creationId xmlns:a16="http://schemas.microsoft.com/office/drawing/2014/main" id="{6FF8503A-A2C3-42EE-B8A7-B76F8AEFDC51}"/>
              </a:ext>
            </a:extLst>
          </p:cNvPr>
          <p:cNvSpPr/>
          <p:nvPr/>
        </p:nvSpPr>
        <p:spPr>
          <a:xfrm>
            <a:off x="5829300" y="4864100"/>
            <a:ext cx="12319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F9B98DF-7544-4C17-AD4C-509FAEC0B9D0}"/>
              </a:ext>
            </a:extLst>
          </p:cNvPr>
          <p:cNvPicPr>
            <a:picLocks noChangeAspect="1"/>
          </p:cNvPicPr>
          <p:nvPr/>
        </p:nvPicPr>
        <p:blipFill>
          <a:blip r:embed="rId6"/>
          <a:stretch>
            <a:fillRect/>
          </a:stretch>
        </p:blipFill>
        <p:spPr>
          <a:xfrm>
            <a:off x="5745969" y="3255623"/>
            <a:ext cx="4767485" cy="3243353"/>
          </a:xfrm>
          <a:prstGeom prst="rect">
            <a:avLst/>
          </a:prstGeom>
        </p:spPr>
      </p:pic>
      <p:sp>
        <p:nvSpPr>
          <p:cNvPr id="2" name="Rectangle 1">
            <a:extLst>
              <a:ext uri="{FF2B5EF4-FFF2-40B4-BE49-F238E27FC236}">
                <a16:creationId xmlns:a16="http://schemas.microsoft.com/office/drawing/2014/main" id="{DE126C88-CB83-448D-A74A-4AE519D5D42E}"/>
              </a:ext>
            </a:extLst>
          </p:cNvPr>
          <p:cNvSpPr/>
          <p:nvPr/>
        </p:nvSpPr>
        <p:spPr>
          <a:xfrm>
            <a:off x="8610600" y="6261100"/>
            <a:ext cx="1231900"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90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6480</TotalTime>
  <Words>5306</Words>
  <Application>Microsoft Office PowerPoint</Application>
  <PresentationFormat>Widescreen</PresentationFormat>
  <Paragraphs>240</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Jane Smith</cp:lastModifiedBy>
  <cp:revision>200</cp:revision>
  <dcterms:created xsi:type="dcterms:W3CDTF">2019-04-23T19:19:44Z</dcterms:created>
  <dcterms:modified xsi:type="dcterms:W3CDTF">2023-08-25T23:08:48Z</dcterms:modified>
</cp:coreProperties>
</file>