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4021" autoAdjust="0"/>
  </p:normalViewPr>
  <p:slideViewPr>
    <p:cSldViewPr snapToGrid="0" showGuides="1">
      <p:cViewPr varScale="1">
        <p:scale>
          <a:sx n="57" d="100"/>
          <a:sy n="57" d="100"/>
        </p:scale>
        <p:origin x="824"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E5FF3-1122-4A6D-86E2-D0D3424A4EC1}" type="datetimeFigureOut">
              <a:rPr lang="en-US" smtClean="0"/>
              <a:t>11/26/2017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52B47-B030-43F9-AC37-8D4E19B2D813}" type="slidenum">
              <a:rPr lang="en-US" smtClean="0"/>
              <a:t>‹#›</a:t>
            </a:fld>
            <a:endParaRPr lang="en-US"/>
          </a:p>
        </p:txBody>
      </p:sp>
    </p:spTree>
    <p:extLst>
      <p:ext uri="{BB962C8B-B14F-4D97-AF65-F5344CB8AC3E}">
        <p14:creationId xmlns:p14="http://schemas.microsoft.com/office/powerpoint/2010/main" val="2812616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Using what you learned by doing the Lab Preparation (</a:t>
            </a:r>
            <a:r>
              <a:rPr lang="en-US" sz="1200" b="1" kern="1200" dirty="0">
                <a:solidFill>
                  <a:schemeClr val="tx1"/>
                </a:solidFill>
                <a:effectLst/>
                <a:latin typeface="+mn-lt"/>
                <a:ea typeface="+mn-ea"/>
                <a:cs typeface="+mn-cs"/>
              </a:rPr>
              <a:t>Handout H09-1</a:t>
            </a:r>
            <a:r>
              <a:rPr lang="en-US" sz="1200" kern="1200" dirty="0">
                <a:solidFill>
                  <a:schemeClr val="tx1"/>
                </a:solidFill>
                <a:effectLst/>
                <a:latin typeface="+mn-lt"/>
                <a:ea typeface="+mn-ea"/>
                <a:cs typeface="+mn-cs"/>
              </a:rPr>
              <a:t>), explain how the fire would likely spread in each of these forests on a windy day. </a:t>
            </a:r>
          </a:p>
          <a:p>
            <a:pPr lvl="0" hangingPunct="0"/>
            <a:r>
              <a:rPr lang="en-US" sz="1200" kern="1200" dirty="0">
                <a:solidFill>
                  <a:schemeClr val="tx1"/>
                </a:solidFill>
                <a:effectLst/>
                <a:latin typeface="+mn-lt"/>
                <a:ea typeface="+mn-ea"/>
                <a:cs typeface="+mn-cs"/>
              </a:rPr>
              <a:t>Left: A </a:t>
            </a:r>
            <a:r>
              <a:rPr lang="en-US" sz="1200" i="1" kern="1200" dirty="0">
                <a:solidFill>
                  <a:schemeClr val="tx1"/>
                </a:solidFill>
                <a:effectLst/>
                <a:latin typeface="+mn-lt"/>
                <a:ea typeface="+mn-ea"/>
                <a:cs typeface="+mn-cs"/>
              </a:rPr>
              <a:t>surface fire</a:t>
            </a:r>
            <a:r>
              <a:rPr lang="en-US" sz="1200" kern="1200" dirty="0">
                <a:solidFill>
                  <a:schemeClr val="tx1"/>
                </a:solidFill>
                <a:effectLst/>
                <a:latin typeface="+mn-lt"/>
                <a:ea typeface="+mn-ea"/>
                <a:cs typeface="+mn-cs"/>
              </a:rPr>
              <a:t> could easily climb into the tree crowns because there are a lot of </a:t>
            </a:r>
            <a:r>
              <a:rPr lang="en-US" sz="1200" i="1" kern="1200" dirty="0">
                <a:solidFill>
                  <a:schemeClr val="tx1"/>
                </a:solidFill>
                <a:effectLst/>
                <a:latin typeface="+mn-lt"/>
                <a:ea typeface="+mn-ea"/>
                <a:cs typeface="+mn-cs"/>
              </a:rPr>
              <a:t>surface fuels </a:t>
            </a:r>
            <a:r>
              <a:rPr lang="en-US" sz="1200" kern="1200" dirty="0">
                <a:solidFill>
                  <a:schemeClr val="tx1"/>
                </a:solidFill>
                <a:effectLst/>
                <a:latin typeface="+mn-lt"/>
                <a:ea typeface="+mn-ea"/>
                <a:cs typeface="+mn-cs"/>
              </a:rPr>
              <a:t>and </a:t>
            </a:r>
            <a:r>
              <a:rPr lang="en-US" sz="1200" i="1" kern="1200" dirty="0">
                <a:solidFill>
                  <a:schemeClr val="tx1"/>
                </a:solidFill>
                <a:effectLst/>
                <a:latin typeface="+mn-lt"/>
                <a:ea typeface="+mn-ea"/>
                <a:cs typeface="+mn-cs"/>
              </a:rPr>
              <a:t>ladder fuels</a:t>
            </a:r>
            <a:r>
              <a:rPr lang="en-US" sz="1200" kern="1200" dirty="0">
                <a:solidFill>
                  <a:schemeClr val="tx1"/>
                </a:solidFill>
                <a:effectLst/>
                <a:latin typeface="+mn-lt"/>
                <a:ea typeface="+mn-ea"/>
                <a:cs typeface="+mn-cs"/>
              </a:rPr>
              <a:t>. In addition, the trees are close together. This is a dense stand, like some of those modeled in the previous activity (</a:t>
            </a:r>
            <a:r>
              <a:rPr lang="en-US" sz="1200" b="1" kern="1200" dirty="0">
                <a:solidFill>
                  <a:schemeClr val="tx1"/>
                </a:solidFill>
                <a:effectLst/>
                <a:latin typeface="+mn-lt"/>
                <a:ea typeface="+mn-ea"/>
                <a:cs typeface="+mn-cs"/>
              </a:rPr>
              <a:t>H08, “matchstick” forests</a:t>
            </a:r>
            <a:r>
              <a:rPr lang="en-US" sz="1200" kern="1200" dirty="0">
                <a:solidFill>
                  <a:schemeClr val="tx1"/>
                </a:solidFill>
                <a:effectLst/>
                <a:latin typeface="+mn-lt"/>
                <a:ea typeface="+mn-ea"/>
                <a:cs typeface="+mn-cs"/>
              </a:rPr>
              <a:t>). Thus a </a:t>
            </a:r>
            <a:r>
              <a:rPr lang="en-US" sz="1200" i="1" kern="1200" dirty="0">
                <a:solidFill>
                  <a:schemeClr val="tx1"/>
                </a:solidFill>
                <a:effectLst/>
                <a:latin typeface="+mn-lt"/>
                <a:ea typeface="+mn-ea"/>
                <a:cs typeface="+mn-cs"/>
              </a:rPr>
              <a:t>crown fire</a:t>
            </a:r>
            <a:r>
              <a:rPr lang="en-US" sz="1200" kern="1200" dirty="0">
                <a:solidFill>
                  <a:schemeClr val="tx1"/>
                </a:solidFill>
                <a:effectLst/>
                <a:latin typeface="+mn-lt"/>
                <a:ea typeface="+mn-ea"/>
                <a:cs typeface="+mn-cs"/>
              </a:rPr>
              <a:t> could develop if it is dry enough and windy enough.</a:t>
            </a:r>
          </a:p>
          <a:p>
            <a:pPr lvl="0" hangingPunct="0"/>
            <a:r>
              <a:rPr lang="en-US" sz="1200" kern="1200" dirty="0">
                <a:solidFill>
                  <a:schemeClr val="tx1"/>
                </a:solidFill>
                <a:effectLst/>
                <a:latin typeface="+mn-lt"/>
                <a:ea typeface="+mn-ea"/>
                <a:cs typeface="+mn-cs"/>
              </a:rPr>
              <a:t>Right: A surface fire could spread in these fuels but would not be able to climb into the tree crowns because there is no ladder fuel. In addition, the trees are spaced far apart so their crowns are not interconnected. Surface fire could occur, but crown fire could not.</a:t>
            </a:r>
          </a:p>
        </p:txBody>
      </p:sp>
      <p:sp>
        <p:nvSpPr>
          <p:cNvPr id="4" name="Slide Number Placeholder 3"/>
          <p:cNvSpPr>
            <a:spLocks noGrp="1"/>
          </p:cNvSpPr>
          <p:nvPr>
            <p:ph type="sldNum" sz="quarter" idx="10"/>
          </p:nvPr>
        </p:nvSpPr>
        <p:spPr/>
        <p:txBody>
          <a:bodyPr/>
          <a:lstStyle/>
          <a:p>
            <a:fld id="{A8552B47-B030-43F9-AC37-8D4E19B2D813}" type="slidenum">
              <a:rPr lang="en-US" smtClean="0"/>
              <a:t>1</a:t>
            </a:fld>
            <a:endParaRPr lang="en-US"/>
          </a:p>
        </p:txBody>
      </p:sp>
    </p:spTree>
    <p:extLst>
      <p:ext uri="{BB962C8B-B14F-4D97-AF65-F5344CB8AC3E}">
        <p14:creationId xmlns:p14="http://schemas.microsoft.com/office/powerpoint/2010/main" val="20967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What kinds of fuels are burning in each fire? What kinds of fires are these? </a:t>
            </a:r>
          </a:p>
          <a:p>
            <a:pPr lvl="0" hangingPunct="0"/>
            <a:r>
              <a:rPr lang="en-US" sz="1200" kern="1200" dirty="0">
                <a:solidFill>
                  <a:schemeClr val="tx1"/>
                </a:solidFill>
                <a:effectLst/>
                <a:latin typeface="+mn-lt"/>
                <a:ea typeface="+mn-ea"/>
                <a:cs typeface="+mn-cs"/>
              </a:rPr>
              <a:t>Left: A </a:t>
            </a:r>
            <a:r>
              <a:rPr lang="en-US" sz="1200" i="1" kern="1200" dirty="0">
                <a:solidFill>
                  <a:schemeClr val="tx1"/>
                </a:solidFill>
                <a:effectLst/>
                <a:latin typeface="+mn-lt"/>
                <a:ea typeface="+mn-ea"/>
                <a:cs typeface="+mn-cs"/>
              </a:rPr>
              <a:t>crown fire</a:t>
            </a:r>
            <a:r>
              <a:rPr lang="en-US" sz="1200" kern="1200" dirty="0">
                <a:solidFill>
                  <a:schemeClr val="tx1"/>
                </a:solidFill>
                <a:effectLst/>
                <a:latin typeface="+mn-lt"/>
                <a:ea typeface="+mn-ea"/>
                <a:cs typeface="+mn-cs"/>
              </a:rPr>
              <a:t> is burning through </a:t>
            </a:r>
            <a:r>
              <a:rPr lang="en-US" sz="1200" i="1" kern="1200" dirty="0">
                <a:solidFill>
                  <a:schemeClr val="tx1"/>
                </a:solidFill>
                <a:effectLst/>
                <a:latin typeface="+mn-lt"/>
                <a:ea typeface="+mn-ea"/>
                <a:cs typeface="+mn-cs"/>
              </a:rPr>
              <a:t>surface, ladder, and crown </a:t>
            </a:r>
            <a:r>
              <a:rPr lang="en-US" sz="1200" kern="1200" dirty="0">
                <a:solidFill>
                  <a:schemeClr val="tx1"/>
                </a:solidFill>
                <a:effectLst/>
                <a:latin typeface="+mn-lt"/>
                <a:ea typeface="+mn-ea"/>
                <a:cs typeface="+mn-cs"/>
              </a:rPr>
              <a:t>(also called</a:t>
            </a:r>
            <a:r>
              <a:rPr lang="en-US" sz="1200" i="1" kern="1200" dirty="0">
                <a:solidFill>
                  <a:schemeClr val="tx1"/>
                </a:solidFill>
                <a:effectLst/>
                <a:latin typeface="+mn-lt"/>
                <a:ea typeface="+mn-ea"/>
                <a:cs typeface="+mn-cs"/>
              </a:rPr>
              <a:t> aerial) fuels</a:t>
            </a:r>
            <a:r>
              <a:rPr lang="en-US" sz="1200" kern="1200" dirty="0">
                <a:solidFill>
                  <a:schemeClr val="tx1"/>
                </a:solidFill>
                <a:effectLst/>
                <a:latin typeface="+mn-lt"/>
                <a:ea typeface="+mn-ea"/>
                <a:cs typeface="+mn-cs"/>
              </a:rPr>
              <a:t>.</a:t>
            </a:r>
          </a:p>
          <a:p>
            <a:pPr lvl="0" hangingPunct="0"/>
            <a:r>
              <a:rPr lang="en-US" sz="1200" kern="1200">
                <a:solidFill>
                  <a:schemeClr val="tx1"/>
                </a:solidFill>
                <a:effectLst/>
                <a:latin typeface="+mn-lt"/>
                <a:ea typeface="+mn-ea"/>
                <a:cs typeface="+mn-cs"/>
              </a:rPr>
              <a:t>Right: A </a:t>
            </a:r>
            <a:r>
              <a:rPr lang="en-US" sz="1200" i="1" kern="1200">
                <a:solidFill>
                  <a:schemeClr val="tx1"/>
                </a:solidFill>
                <a:effectLst/>
                <a:latin typeface="+mn-lt"/>
                <a:ea typeface="+mn-ea"/>
                <a:cs typeface="+mn-cs"/>
              </a:rPr>
              <a:t>surface fire</a:t>
            </a:r>
            <a:r>
              <a:rPr lang="en-US" sz="1200" kern="1200">
                <a:solidFill>
                  <a:schemeClr val="tx1"/>
                </a:solidFill>
                <a:effectLst/>
                <a:latin typeface="+mn-lt"/>
                <a:ea typeface="+mn-ea"/>
                <a:cs typeface="+mn-cs"/>
              </a:rPr>
              <a:t> is burning through surface fuels (seedlings, logs, litter).</a:t>
            </a:r>
          </a:p>
        </p:txBody>
      </p:sp>
      <p:sp>
        <p:nvSpPr>
          <p:cNvPr id="4" name="Slide Number Placeholder 3"/>
          <p:cNvSpPr>
            <a:spLocks noGrp="1"/>
          </p:cNvSpPr>
          <p:nvPr>
            <p:ph type="sldNum" sz="quarter" idx="10"/>
          </p:nvPr>
        </p:nvSpPr>
        <p:spPr/>
        <p:txBody>
          <a:bodyPr/>
          <a:lstStyle/>
          <a:p>
            <a:fld id="{A8552B47-B030-43F9-AC37-8D4E19B2D813}" type="slidenum">
              <a:rPr lang="en-US" smtClean="0"/>
              <a:t>2</a:t>
            </a:fld>
            <a:endParaRPr lang="en-US"/>
          </a:p>
        </p:txBody>
      </p:sp>
    </p:spTree>
    <p:extLst>
      <p:ext uri="{BB962C8B-B14F-4D97-AF65-F5344CB8AC3E}">
        <p14:creationId xmlns:p14="http://schemas.microsoft.com/office/powerpoint/2010/main" val="1907351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88827D-9AE9-4E23-BD24-C306F97DDF25}"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4502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8827D-9AE9-4E23-BD24-C306F97DDF25}"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45518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8827D-9AE9-4E23-BD24-C306F97DDF25}"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226005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88827D-9AE9-4E23-BD24-C306F97DDF25}"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9469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8827D-9AE9-4E23-BD24-C306F97DDF25}"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871993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88827D-9AE9-4E23-BD24-C306F97DDF25}"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102171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88827D-9AE9-4E23-BD24-C306F97DDF25}"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91553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88827D-9AE9-4E23-BD24-C306F97DDF25}"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17591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8827D-9AE9-4E23-BD24-C306F97DDF25}"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66352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8827D-9AE9-4E23-BD24-C306F97DDF25}"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386999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8827D-9AE9-4E23-BD24-C306F97DDF25}"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A3068-428B-47A1-9E52-BB8D733F862C}" type="slidenum">
              <a:rPr lang="en-US" smtClean="0"/>
              <a:t>‹#›</a:t>
            </a:fld>
            <a:endParaRPr lang="en-US"/>
          </a:p>
        </p:txBody>
      </p:sp>
    </p:spTree>
    <p:extLst>
      <p:ext uri="{BB962C8B-B14F-4D97-AF65-F5344CB8AC3E}">
        <p14:creationId xmlns:p14="http://schemas.microsoft.com/office/powerpoint/2010/main" val="427435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8827D-9AE9-4E23-BD24-C306F97DDF25}" type="datetimeFigureOut">
              <a:rPr lang="en-US" smtClean="0"/>
              <a:t>11/26/2017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A3068-428B-47A1-9E52-BB8D733F862C}" type="slidenum">
              <a:rPr lang="en-US" smtClean="0"/>
              <a:t>‹#›</a:t>
            </a:fld>
            <a:endParaRPr lang="en-US"/>
          </a:p>
        </p:txBody>
      </p:sp>
    </p:spTree>
    <p:extLst>
      <p:ext uri="{BB962C8B-B14F-4D97-AF65-F5344CB8AC3E}">
        <p14:creationId xmlns:p14="http://schemas.microsoft.com/office/powerpoint/2010/main" val="1178934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015391" y="218901"/>
            <a:ext cx="4438508" cy="6001143"/>
            <a:chOff x="832511" y="565150"/>
            <a:chExt cx="4438508" cy="6001143"/>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512" y="565150"/>
              <a:ext cx="4438507" cy="5724144"/>
            </a:xfrm>
            <a:prstGeom prst="rect">
              <a:avLst/>
            </a:prstGeom>
          </p:spPr>
        </p:pic>
        <p:sp>
          <p:nvSpPr>
            <p:cNvPr id="6" name="Text Box 2"/>
            <p:cNvSpPr txBox="1">
              <a:spLocks noChangeArrowheads="1"/>
            </p:cNvSpPr>
            <p:nvPr/>
          </p:nvSpPr>
          <p:spPr bwMode="auto">
            <a:xfrm>
              <a:off x="832511" y="6289294"/>
              <a:ext cx="3799627" cy="276999"/>
            </a:xfrm>
            <a:prstGeom prst="rect">
              <a:avLst/>
            </a:prstGeom>
            <a:noFill/>
            <a:ln w="9525">
              <a:noFill/>
              <a:miter lim="800000"/>
              <a:headEnd/>
              <a:tailEnd/>
            </a:ln>
          </p:spPr>
          <p:txBody>
            <a:bodyPr rot="0" vert="horz" wrap="square" lIns="91440" tIns="45720" rIns="91440" bIns="45720" anchor="t" anchorCtr="0">
              <a:spAutoFit/>
            </a:bodyPr>
            <a:lstStyle/>
            <a:p>
              <a:pPr marL="0" marR="0" hangingPunct="0">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rPr>
                <a:t>Dave Powell, USDA Forest Service, Bugwood.org.</a:t>
              </a:r>
              <a:endParaRPr lang="en-US" sz="1200">
                <a:effectLst/>
                <a:latin typeface="Times New Roman" panose="02020603050405020304" pitchFamily="18" charset="0"/>
                <a:ea typeface="Times New Roman" panose="02020603050405020304" pitchFamily="18" charset="0"/>
              </a:endParaRPr>
            </a:p>
          </p:txBody>
        </p:sp>
      </p:grpSp>
      <p:grpSp>
        <p:nvGrpSpPr>
          <p:cNvPr id="9" name="Group 8"/>
          <p:cNvGrpSpPr/>
          <p:nvPr/>
        </p:nvGrpSpPr>
        <p:grpSpPr>
          <a:xfrm>
            <a:off x="6676839" y="149651"/>
            <a:ext cx="4635500" cy="6001143"/>
            <a:chOff x="6890199" y="565150"/>
            <a:chExt cx="4635500" cy="6001143"/>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0199" y="565150"/>
              <a:ext cx="4635500" cy="5727700"/>
            </a:xfrm>
            <a:prstGeom prst="rect">
              <a:avLst/>
            </a:prstGeom>
          </p:spPr>
        </p:pic>
        <p:sp>
          <p:nvSpPr>
            <p:cNvPr id="7" name="Text Box 2"/>
            <p:cNvSpPr txBox="1">
              <a:spLocks noChangeArrowheads="1"/>
            </p:cNvSpPr>
            <p:nvPr/>
          </p:nvSpPr>
          <p:spPr bwMode="auto">
            <a:xfrm>
              <a:off x="6890199" y="6289294"/>
              <a:ext cx="2377440" cy="276999"/>
            </a:xfrm>
            <a:prstGeom prst="rect">
              <a:avLst/>
            </a:prstGeom>
            <a:noFill/>
            <a:ln w="9525">
              <a:noFill/>
              <a:miter lim="800000"/>
              <a:headEnd/>
              <a:tailEnd/>
            </a:ln>
          </p:spPr>
          <p:txBody>
            <a:bodyPr rot="0" vert="horz" wrap="square" lIns="91440" tIns="45720" rIns="91440" bIns="45720" anchor="t" anchorCtr="0">
              <a:spAutoFit/>
            </a:bodyPr>
            <a:lstStyle/>
            <a:p>
              <a:pPr marL="0" marR="0" hangingPunct="0">
                <a:spcBef>
                  <a:spcPts val="0"/>
                </a:spcBef>
                <a:spcAft>
                  <a:spcPts val="0"/>
                </a:spcAft>
              </a:pPr>
              <a:r>
                <a:rPr lang="en-US" sz="1200" dirty="0">
                  <a:effectLst/>
                  <a:latin typeface="Calibri" panose="020F0502020204030204" pitchFamily="34" charset="0"/>
                  <a:ea typeface="Times New Roman" panose="02020603050405020304" pitchFamily="18" charset="0"/>
                </a:rPr>
                <a:t>Photo courtesy of Rick </a:t>
              </a:r>
              <a:r>
                <a:rPr lang="en-US" sz="1200" dirty="0" err="1">
                  <a:effectLst/>
                  <a:latin typeface="Calibri" panose="020F0502020204030204" pitchFamily="34" charset="0"/>
                  <a:ea typeface="Times New Roman" panose="02020603050405020304" pitchFamily="18" charset="0"/>
                </a:rPr>
                <a:t>Trembath</a:t>
              </a:r>
              <a:r>
                <a:rPr lang="en-US" sz="1200" dirty="0">
                  <a:effectLst/>
                  <a:latin typeface="Calibri" panose="020F0502020204030204" pitchFamily="34"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grpSp>
      <p:sp>
        <p:nvSpPr>
          <p:cNvPr id="10" name="TextBox 9"/>
          <p:cNvSpPr txBox="1"/>
          <p:nvPr/>
        </p:nvSpPr>
        <p:spPr>
          <a:xfrm>
            <a:off x="3630805" y="6289294"/>
            <a:ext cx="5598392" cy="461665"/>
          </a:xfrm>
          <a:prstGeom prst="rect">
            <a:avLst/>
          </a:prstGeom>
          <a:noFill/>
        </p:spPr>
        <p:txBody>
          <a:bodyPr wrap="none" rtlCol="0">
            <a:spAutoFit/>
          </a:bodyPr>
          <a:lstStyle/>
          <a:p>
            <a:r>
              <a:rPr lang="en-US" sz="2400" dirty="0"/>
              <a:t>How is a fire likely to spread in each photo?</a:t>
            </a:r>
          </a:p>
        </p:txBody>
      </p:sp>
    </p:spTree>
    <p:extLst>
      <p:ext uri="{BB962C8B-B14F-4D97-AF65-F5344CB8AC3E}">
        <p14:creationId xmlns:p14="http://schemas.microsoft.com/office/powerpoint/2010/main" val="69662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fire.ca.gov/cdf/incidents/Bear%20Fire_155/graphics/307_CrownFire_KnobBackboneArea_081304_160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6276" y="1202020"/>
            <a:ext cx="5489203" cy="4114800"/>
          </a:xfrm>
          <a:prstGeom prst="rect">
            <a:avLst/>
          </a:prstGeom>
          <a:noFill/>
          <a:ln>
            <a:noFill/>
          </a:ln>
        </p:spPr>
      </p:pic>
      <p:pic>
        <p:nvPicPr>
          <p:cNvPr id="3" name="Picture 2" descr="C:\Users\ilanalabrahamson\Pictures\surface fir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12829" y="1202020"/>
            <a:ext cx="5483328" cy="4114800"/>
          </a:xfrm>
          <a:prstGeom prst="rect">
            <a:avLst/>
          </a:prstGeom>
          <a:noFill/>
          <a:ln>
            <a:noFill/>
          </a:ln>
        </p:spPr>
      </p:pic>
      <p:sp>
        <p:nvSpPr>
          <p:cNvPr id="4" name="TextBox 3"/>
          <p:cNvSpPr txBox="1"/>
          <p:nvPr/>
        </p:nvSpPr>
        <p:spPr>
          <a:xfrm>
            <a:off x="3342041" y="5999734"/>
            <a:ext cx="5507918" cy="461665"/>
          </a:xfrm>
          <a:prstGeom prst="rect">
            <a:avLst/>
          </a:prstGeom>
          <a:noFill/>
        </p:spPr>
        <p:txBody>
          <a:bodyPr wrap="none" rtlCol="0">
            <a:spAutoFit/>
          </a:bodyPr>
          <a:lstStyle/>
          <a:p>
            <a:r>
              <a:rPr lang="en-US" sz="2400" dirty="0"/>
              <a:t>What kind of fire is burning in each photo?</a:t>
            </a:r>
          </a:p>
        </p:txBody>
      </p:sp>
    </p:spTree>
    <p:extLst>
      <p:ext uri="{BB962C8B-B14F-4D97-AF65-F5344CB8AC3E}">
        <p14:creationId xmlns:p14="http://schemas.microsoft.com/office/powerpoint/2010/main" val="256790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251</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Abrahamson, Ilana L -FS</dc:creator>
  <cp:lastModifiedBy>Jane Smith</cp:lastModifiedBy>
  <cp:revision>6</cp:revision>
  <dcterms:created xsi:type="dcterms:W3CDTF">2016-05-09T14:50:23Z</dcterms:created>
  <dcterms:modified xsi:type="dcterms:W3CDTF">2017-11-26T15:55:19Z</dcterms:modified>
</cp:coreProperties>
</file>