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21"/>
  </p:notesMasterIdLst>
  <p:sldIdLst>
    <p:sldId id="256" r:id="rId2"/>
    <p:sldId id="267" r:id="rId3"/>
    <p:sldId id="258" r:id="rId4"/>
    <p:sldId id="257" r:id="rId5"/>
    <p:sldId id="263" r:id="rId6"/>
    <p:sldId id="265" r:id="rId7"/>
    <p:sldId id="266" r:id="rId8"/>
    <p:sldId id="270" r:id="rId9"/>
    <p:sldId id="268" r:id="rId10"/>
    <p:sldId id="274" r:id="rId11"/>
    <p:sldId id="277" r:id="rId12"/>
    <p:sldId id="275" r:id="rId13"/>
    <p:sldId id="276" r:id="rId14"/>
    <p:sldId id="273" r:id="rId15"/>
    <p:sldId id="261" r:id="rId16"/>
    <p:sldId id="260" r:id="rId17"/>
    <p:sldId id="272" r:id="rId18"/>
    <p:sldId id="278"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128"/>
  </p:normalViewPr>
  <p:slideViewPr>
    <p:cSldViewPr snapToGrid="0" snapToObjects="1">
      <p:cViewPr varScale="1">
        <p:scale>
          <a:sx n="59" d="100"/>
          <a:sy n="59" d="100"/>
        </p:scale>
        <p:origin x="9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svg"/><Relationship Id="rId1" Type="http://schemas.openxmlformats.org/officeDocument/2006/relationships/image" Target="../media/image40.png"/><Relationship Id="rId6" Type="http://schemas.openxmlformats.org/officeDocument/2006/relationships/image" Target="../media/image33.svg"/><Relationship Id="rId5" Type="http://schemas.openxmlformats.org/officeDocument/2006/relationships/image" Target="../media/image42.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svg"/><Relationship Id="rId1" Type="http://schemas.openxmlformats.org/officeDocument/2006/relationships/image" Target="../media/image40.png"/><Relationship Id="rId6" Type="http://schemas.openxmlformats.org/officeDocument/2006/relationships/image" Target="../media/image33.svg"/><Relationship Id="rId5" Type="http://schemas.openxmlformats.org/officeDocument/2006/relationships/image" Target="../media/image4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CFC63E-6DE1-45A8-89F8-D68A0E5D1CE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CEA44B72-36C6-4A64-8878-B89494FFFD0F}">
      <dgm:prSet/>
      <dgm:spPr/>
      <dgm:t>
        <a:bodyPr/>
        <a:lstStyle/>
        <a:p>
          <a:r>
            <a:rPr lang="en-US" dirty="0"/>
            <a:t>Communication/ Trust</a:t>
          </a:r>
        </a:p>
      </dgm:t>
    </dgm:pt>
    <dgm:pt modelId="{693DA9A1-6EEA-454B-8A08-7C375AA35049}" type="parTrans" cxnId="{6566422C-D6AE-4870-89B9-B3221C4C979D}">
      <dgm:prSet/>
      <dgm:spPr/>
      <dgm:t>
        <a:bodyPr/>
        <a:lstStyle/>
        <a:p>
          <a:endParaRPr lang="en-US"/>
        </a:p>
      </dgm:t>
    </dgm:pt>
    <dgm:pt modelId="{81E56705-2664-4DC0-98A8-FA1232DC9F88}" type="sibTrans" cxnId="{6566422C-D6AE-4870-89B9-B3221C4C979D}">
      <dgm:prSet/>
      <dgm:spPr/>
      <dgm:t>
        <a:bodyPr/>
        <a:lstStyle/>
        <a:p>
          <a:endParaRPr lang="en-US"/>
        </a:p>
      </dgm:t>
    </dgm:pt>
    <dgm:pt modelId="{0D153A71-73A5-4BCC-B871-409074A7E4A5}">
      <dgm:prSet/>
      <dgm:spPr/>
      <dgm:t>
        <a:bodyPr/>
        <a:lstStyle/>
        <a:p>
          <a:r>
            <a:rPr lang="en-US" dirty="0"/>
            <a:t>Translating vocabulary</a:t>
          </a:r>
        </a:p>
      </dgm:t>
    </dgm:pt>
    <dgm:pt modelId="{40972356-5A1A-4D82-A964-CA2D73CFAB9E}" type="parTrans" cxnId="{876067AB-241F-4452-8DD0-9BC675F13E2C}">
      <dgm:prSet/>
      <dgm:spPr/>
      <dgm:t>
        <a:bodyPr/>
        <a:lstStyle/>
        <a:p>
          <a:endParaRPr lang="en-US"/>
        </a:p>
      </dgm:t>
    </dgm:pt>
    <dgm:pt modelId="{0A708F07-4640-49C9-B783-3536DEF759B2}" type="sibTrans" cxnId="{876067AB-241F-4452-8DD0-9BC675F13E2C}">
      <dgm:prSet/>
      <dgm:spPr/>
      <dgm:t>
        <a:bodyPr/>
        <a:lstStyle/>
        <a:p>
          <a:endParaRPr lang="en-US"/>
        </a:p>
      </dgm:t>
    </dgm:pt>
    <dgm:pt modelId="{96AEE129-E074-4FE7-87BA-511821DCDCAC}">
      <dgm:prSet/>
      <dgm:spPr/>
      <dgm:t>
        <a:bodyPr/>
        <a:lstStyle/>
        <a:p>
          <a:r>
            <a:rPr lang="en-US" dirty="0"/>
            <a:t>Sharing opportunities and limitations</a:t>
          </a:r>
        </a:p>
      </dgm:t>
    </dgm:pt>
    <dgm:pt modelId="{D298E227-C2CA-4358-B18B-83F8FB2AD13E}" type="parTrans" cxnId="{30D3E7C4-C74E-4871-A5F2-EEF668DD28EB}">
      <dgm:prSet/>
      <dgm:spPr/>
      <dgm:t>
        <a:bodyPr/>
        <a:lstStyle/>
        <a:p>
          <a:endParaRPr lang="en-US"/>
        </a:p>
      </dgm:t>
    </dgm:pt>
    <dgm:pt modelId="{200F09BA-F01C-4907-AEDF-C47F906ED4F1}" type="sibTrans" cxnId="{30D3E7C4-C74E-4871-A5F2-EEF668DD28EB}">
      <dgm:prSet/>
      <dgm:spPr/>
      <dgm:t>
        <a:bodyPr/>
        <a:lstStyle/>
        <a:p>
          <a:endParaRPr lang="en-US"/>
        </a:p>
      </dgm:t>
    </dgm:pt>
    <dgm:pt modelId="{8C28D819-2F48-4B47-9A36-C7540613C267}">
      <dgm:prSet/>
      <dgm:spPr/>
      <dgm:t>
        <a:bodyPr/>
        <a:lstStyle/>
        <a:p>
          <a:r>
            <a:rPr lang="en-US" dirty="0"/>
            <a:t>Practical implications of project</a:t>
          </a:r>
        </a:p>
      </dgm:t>
    </dgm:pt>
    <dgm:pt modelId="{A50D1847-422A-45BF-B84D-F97C1DD8FAEE}" type="parTrans" cxnId="{BC6B6E55-0645-4269-8A9F-D9E3C862BF99}">
      <dgm:prSet/>
      <dgm:spPr/>
      <dgm:t>
        <a:bodyPr/>
        <a:lstStyle/>
        <a:p>
          <a:endParaRPr lang="en-US"/>
        </a:p>
      </dgm:t>
    </dgm:pt>
    <dgm:pt modelId="{66EA87A0-392B-486B-90E3-404D976A5ADE}" type="sibTrans" cxnId="{BC6B6E55-0645-4269-8A9F-D9E3C862BF99}">
      <dgm:prSet/>
      <dgm:spPr/>
      <dgm:t>
        <a:bodyPr/>
        <a:lstStyle/>
        <a:p>
          <a:endParaRPr lang="en-US"/>
        </a:p>
      </dgm:t>
    </dgm:pt>
    <dgm:pt modelId="{CAE8EBA2-1CD6-456C-A300-8ADF71FEEB88}">
      <dgm:prSet/>
      <dgm:spPr/>
      <dgm:t>
        <a:bodyPr/>
        <a:lstStyle/>
        <a:p>
          <a:r>
            <a:rPr lang="en-US" dirty="0"/>
            <a:t>Opportunities to share success</a:t>
          </a:r>
        </a:p>
      </dgm:t>
    </dgm:pt>
    <dgm:pt modelId="{EFA7BBF6-90D4-4198-8307-3CC535FE263E}" type="parTrans" cxnId="{10CDF368-2B13-41F6-9D0F-B58B28971BDD}">
      <dgm:prSet/>
      <dgm:spPr/>
      <dgm:t>
        <a:bodyPr/>
        <a:lstStyle/>
        <a:p>
          <a:endParaRPr lang="en-US"/>
        </a:p>
      </dgm:t>
    </dgm:pt>
    <dgm:pt modelId="{B9766908-C4A2-48A8-9309-F4841CEB4D80}" type="sibTrans" cxnId="{10CDF368-2B13-41F6-9D0F-B58B28971BDD}">
      <dgm:prSet/>
      <dgm:spPr/>
      <dgm:t>
        <a:bodyPr/>
        <a:lstStyle/>
        <a:p>
          <a:endParaRPr lang="en-US"/>
        </a:p>
      </dgm:t>
    </dgm:pt>
    <dgm:pt modelId="{DE0BBF97-4CE7-AE44-82F9-24FB1F177902}" type="pres">
      <dgm:prSet presAssocID="{AACFC63E-6DE1-45A8-89F8-D68A0E5D1CE1}" presName="outerComposite" presStyleCnt="0">
        <dgm:presLayoutVars>
          <dgm:chMax val="5"/>
          <dgm:dir/>
          <dgm:resizeHandles val="exact"/>
        </dgm:presLayoutVars>
      </dgm:prSet>
      <dgm:spPr/>
      <dgm:t>
        <a:bodyPr/>
        <a:lstStyle/>
        <a:p>
          <a:endParaRPr lang="en-US"/>
        </a:p>
      </dgm:t>
    </dgm:pt>
    <dgm:pt modelId="{406B63F9-A05F-2842-986F-CD36303C8952}" type="pres">
      <dgm:prSet presAssocID="{AACFC63E-6DE1-45A8-89F8-D68A0E5D1CE1}" presName="dummyMaxCanvas" presStyleCnt="0">
        <dgm:presLayoutVars/>
      </dgm:prSet>
      <dgm:spPr/>
    </dgm:pt>
    <dgm:pt modelId="{012DCFB7-D16A-5D49-B656-6BB16C84B9BE}" type="pres">
      <dgm:prSet presAssocID="{AACFC63E-6DE1-45A8-89F8-D68A0E5D1CE1}" presName="FiveNodes_1" presStyleLbl="node1" presStyleIdx="0" presStyleCnt="5">
        <dgm:presLayoutVars>
          <dgm:bulletEnabled val="1"/>
        </dgm:presLayoutVars>
      </dgm:prSet>
      <dgm:spPr/>
      <dgm:t>
        <a:bodyPr/>
        <a:lstStyle/>
        <a:p>
          <a:endParaRPr lang="en-US"/>
        </a:p>
      </dgm:t>
    </dgm:pt>
    <dgm:pt modelId="{A2765C7A-79D0-154D-B79C-C7B36A91C972}" type="pres">
      <dgm:prSet presAssocID="{AACFC63E-6DE1-45A8-89F8-D68A0E5D1CE1}" presName="FiveNodes_2" presStyleLbl="node1" presStyleIdx="1" presStyleCnt="5">
        <dgm:presLayoutVars>
          <dgm:bulletEnabled val="1"/>
        </dgm:presLayoutVars>
      </dgm:prSet>
      <dgm:spPr/>
      <dgm:t>
        <a:bodyPr/>
        <a:lstStyle/>
        <a:p>
          <a:endParaRPr lang="en-US"/>
        </a:p>
      </dgm:t>
    </dgm:pt>
    <dgm:pt modelId="{A2DBD3C4-DB0B-2445-AE9F-DEF4AE7D8565}" type="pres">
      <dgm:prSet presAssocID="{AACFC63E-6DE1-45A8-89F8-D68A0E5D1CE1}" presName="FiveNodes_3" presStyleLbl="node1" presStyleIdx="2" presStyleCnt="5">
        <dgm:presLayoutVars>
          <dgm:bulletEnabled val="1"/>
        </dgm:presLayoutVars>
      </dgm:prSet>
      <dgm:spPr/>
      <dgm:t>
        <a:bodyPr/>
        <a:lstStyle/>
        <a:p>
          <a:endParaRPr lang="en-US"/>
        </a:p>
      </dgm:t>
    </dgm:pt>
    <dgm:pt modelId="{117F615A-DED5-F14C-8272-99048FDB1C64}" type="pres">
      <dgm:prSet presAssocID="{AACFC63E-6DE1-45A8-89F8-D68A0E5D1CE1}" presName="FiveNodes_4" presStyleLbl="node1" presStyleIdx="3" presStyleCnt="5">
        <dgm:presLayoutVars>
          <dgm:bulletEnabled val="1"/>
        </dgm:presLayoutVars>
      </dgm:prSet>
      <dgm:spPr/>
      <dgm:t>
        <a:bodyPr/>
        <a:lstStyle/>
        <a:p>
          <a:endParaRPr lang="en-US"/>
        </a:p>
      </dgm:t>
    </dgm:pt>
    <dgm:pt modelId="{A39BA964-EE13-CE4C-9640-6260F0F06ECD}" type="pres">
      <dgm:prSet presAssocID="{AACFC63E-6DE1-45A8-89F8-D68A0E5D1CE1}" presName="FiveNodes_5" presStyleLbl="node1" presStyleIdx="4" presStyleCnt="5">
        <dgm:presLayoutVars>
          <dgm:bulletEnabled val="1"/>
        </dgm:presLayoutVars>
      </dgm:prSet>
      <dgm:spPr/>
      <dgm:t>
        <a:bodyPr/>
        <a:lstStyle/>
        <a:p>
          <a:endParaRPr lang="en-US"/>
        </a:p>
      </dgm:t>
    </dgm:pt>
    <dgm:pt modelId="{0C40D086-49ED-FA43-BEA5-70BE99E949BC}" type="pres">
      <dgm:prSet presAssocID="{AACFC63E-6DE1-45A8-89F8-D68A0E5D1CE1}" presName="FiveConn_1-2" presStyleLbl="fgAccFollowNode1" presStyleIdx="0" presStyleCnt="4">
        <dgm:presLayoutVars>
          <dgm:bulletEnabled val="1"/>
        </dgm:presLayoutVars>
      </dgm:prSet>
      <dgm:spPr/>
      <dgm:t>
        <a:bodyPr/>
        <a:lstStyle/>
        <a:p>
          <a:endParaRPr lang="en-US"/>
        </a:p>
      </dgm:t>
    </dgm:pt>
    <dgm:pt modelId="{53D28888-8F26-FA49-8558-AFD1681221AF}" type="pres">
      <dgm:prSet presAssocID="{AACFC63E-6DE1-45A8-89F8-D68A0E5D1CE1}" presName="FiveConn_2-3" presStyleLbl="fgAccFollowNode1" presStyleIdx="1" presStyleCnt="4">
        <dgm:presLayoutVars>
          <dgm:bulletEnabled val="1"/>
        </dgm:presLayoutVars>
      </dgm:prSet>
      <dgm:spPr/>
      <dgm:t>
        <a:bodyPr/>
        <a:lstStyle/>
        <a:p>
          <a:endParaRPr lang="en-US"/>
        </a:p>
      </dgm:t>
    </dgm:pt>
    <dgm:pt modelId="{E85A65DB-FA46-7D4B-A194-7590EB692570}" type="pres">
      <dgm:prSet presAssocID="{AACFC63E-6DE1-45A8-89F8-D68A0E5D1CE1}" presName="FiveConn_3-4" presStyleLbl="fgAccFollowNode1" presStyleIdx="2" presStyleCnt="4">
        <dgm:presLayoutVars>
          <dgm:bulletEnabled val="1"/>
        </dgm:presLayoutVars>
      </dgm:prSet>
      <dgm:spPr/>
      <dgm:t>
        <a:bodyPr/>
        <a:lstStyle/>
        <a:p>
          <a:endParaRPr lang="en-US"/>
        </a:p>
      </dgm:t>
    </dgm:pt>
    <dgm:pt modelId="{672D8350-EE01-5E41-AD9C-AE8B7BDA75C7}" type="pres">
      <dgm:prSet presAssocID="{AACFC63E-6DE1-45A8-89F8-D68A0E5D1CE1}" presName="FiveConn_4-5" presStyleLbl="fgAccFollowNode1" presStyleIdx="3" presStyleCnt="4">
        <dgm:presLayoutVars>
          <dgm:bulletEnabled val="1"/>
        </dgm:presLayoutVars>
      </dgm:prSet>
      <dgm:spPr/>
      <dgm:t>
        <a:bodyPr/>
        <a:lstStyle/>
        <a:p>
          <a:endParaRPr lang="en-US"/>
        </a:p>
      </dgm:t>
    </dgm:pt>
    <dgm:pt modelId="{108E3BCE-C386-0648-B6E2-38DC4E28660A}" type="pres">
      <dgm:prSet presAssocID="{AACFC63E-6DE1-45A8-89F8-D68A0E5D1CE1}" presName="FiveNodes_1_text" presStyleLbl="node1" presStyleIdx="4" presStyleCnt="5">
        <dgm:presLayoutVars>
          <dgm:bulletEnabled val="1"/>
        </dgm:presLayoutVars>
      </dgm:prSet>
      <dgm:spPr/>
      <dgm:t>
        <a:bodyPr/>
        <a:lstStyle/>
        <a:p>
          <a:endParaRPr lang="en-US"/>
        </a:p>
      </dgm:t>
    </dgm:pt>
    <dgm:pt modelId="{EE4058FE-C47B-684D-AB81-572A6507DD24}" type="pres">
      <dgm:prSet presAssocID="{AACFC63E-6DE1-45A8-89F8-D68A0E5D1CE1}" presName="FiveNodes_2_text" presStyleLbl="node1" presStyleIdx="4" presStyleCnt="5">
        <dgm:presLayoutVars>
          <dgm:bulletEnabled val="1"/>
        </dgm:presLayoutVars>
      </dgm:prSet>
      <dgm:spPr/>
      <dgm:t>
        <a:bodyPr/>
        <a:lstStyle/>
        <a:p>
          <a:endParaRPr lang="en-US"/>
        </a:p>
      </dgm:t>
    </dgm:pt>
    <dgm:pt modelId="{B0AC3834-63C2-A042-ABED-8B4AB95AD1C1}" type="pres">
      <dgm:prSet presAssocID="{AACFC63E-6DE1-45A8-89F8-D68A0E5D1CE1}" presName="FiveNodes_3_text" presStyleLbl="node1" presStyleIdx="4" presStyleCnt="5">
        <dgm:presLayoutVars>
          <dgm:bulletEnabled val="1"/>
        </dgm:presLayoutVars>
      </dgm:prSet>
      <dgm:spPr/>
      <dgm:t>
        <a:bodyPr/>
        <a:lstStyle/>
        <a:p>
          <a:endParaRPr lang="en-US"/>
        </a:p>
      </dgm:t>
    </dgm:pt>
    <dgm:pt modelId="{596E7378-8D78-C345-A73D-B803D9C84982}" type="pres">
      <dgm:prSet presAssocID="{AACFC63E-6DE1-45A8-89F8-D68A0E5D1CE1}" presName="FiveNodes_4_text" presStyleLbl="node1" presStyleIdx="4" presStyleCnt="5">
        <dgm:presLayoutVars>
          <dgm:bulletEnabled val="1"/>
        </dgm:presLayoutVars>
      </dgm:prSet>
      <dgm:spPr/>
      <dgm:t>
        <a:bodyPr/>
        <a:lstStyle/>
        <a:p>
          <a:endParaRPr lang="en-US"/>
        </a:p>
      </dgm:t>
    </dgm:pt>
    <dgm:pt modelId="{16E6A596-F638-2B42-B446-5D0E3EC07FB4}" type="pres">
      <dgm:prSet presAssocID="{AACFC63E-6DE1-45A8-89F8-D68A0E5D1CE1}" presName="FiveNodes_5_text" presStyleLbl="node1" presStyleIdx="4" presStyleCnt="5">
        <dgm:presLayoutVars>
          <dgm:bulletEnabled val="1"/>
        </dgm:presLayoutVars>
      </dgm:prSet>
      <dgm:spPr/>
      <dgm:t>
        <a:bodyPr/>
        <a:lstStyle/>
        <a:p>
          <a:endParaRPr lang="en-US"/>
        </a:p>
      </dgm:t>
    </dgm:pt>
  </dgm:ptLst>
  <dgm:cxnLst>
    <dgm:cxn modelId="{876067AB-241F-4452-8DD0-9BC675F13E2C}" srcId="{AACFC63E-6DE1-45A8-89F8-D68A0E5D1CE1}" destId="{0D153A71-73A5-4BCC-B871-409074A7E4A5}" srcOrd="1" destOrd="0" parTransId="{40972356-5A1A-4D82-A964-CA2D73CFAB9E}" sibTransId="{0A708F07-4640-49C9-B783-3536DEF759B2}"/>
    <dgm:cxn modelId="{E09773AB-2F4F-DE48-A3C0-499AAD946027}" type="presOf" srcId="{8C28D819-2F48-4B47-9A36-C7540613C267}" destId="{117F615A-DED5-F14C-8272-99048FDB1C64}" srcOrd="0" destOrd="0" presId="urn:microsoft.com/office/officeart/2005/8/layout/vProcess5"/>
    <dgm:cxn modelId="{3B1C0094-C561-C246-987B-6B3DC4A0DFC1}" type="presOf" srcId="{AACFC63E-6DE1-45A8-89F8-D68A0E5D1CE1}" destId="{DE0BBF97-4CE7-AE44-82F9-24FB1F177902}" srcOrd="0" destOrd="0" presId="urn:microsoft.com/office/officeart/2005/8/layout/vProcess5"/>
    <dgm:cxn modelId="{B0EB27D1-22F9-8941-B6F3-489F4C1EA145}" type="presOf" srcId="{81E56705-2664-4DC0-98A8-FA1232DC9F88}" destId="{0C40D086-49ED-FA43-BEA5-70BE99E949BC}" srcOrd="0" destOrd="0" presId="urn:microsoft.com/office/officeart/2005/8/layout/vProcess5"/>
    <dgm:cxn modelId="{10CDF368-2B13-41F6-9D0F-B58B28971BDD}" srcId="{AACFC63E-6DE1-45A8-89F8-D68A0E5D1CE1}" destId="{CAE8EBA2-1CD6-456C-A300-8ADF71FEEB88}" srcOrd="4" destOrd="0" parTransId="{EFA7BBF6-90D4-4198-8307-3CC535FE263E}" sibTransId="{B9766908-C4A2-48A8-9309-F4841CEB4D80}"/>
    <dgm:cxn modelId="{F15C26E3-9B04-3F46-9130-691FD1063C7A}" type="presOf" srcId="{CAE8EBA2-1CD6-456C-A300-8ADF71FEEB88}" destId="{A39BA964-EE13-CE4C-9640-6260F0F06ECD}" srcOrd="0" destOrd="0" presId="urn:microsoft.com/office/officeart/2005/8/layout/vProcess5"/>
    <dgm:cxn modelId="{27663C22-E3D7-B944-871D-A6228EB56A9E}" type="presOf" srcId="{66EA87A0-392B-486B-90E3-404D976A5ADE}" destId="{672D8350-EE01-5E41-AD9C-AE8B7BDA75C7}" srcOrd="0" destOrd="0" presId="urn:microsoft.com/office/officeart/2005/8/layout/vProcess5"/>
    <dgm:cxn modelId="{BB53CAA3-8722-4A4A-A007-6A7CF776524C}" type="presOf" srcId="{0D153A71-73A5-4BCC-B871-409074A7E4A5}" destId="{A2765C7A-79D0-154D-B79C-C7B36A91C972}" srcOrd="0" destOrd="0" presId="urn:microsoft.com/office/officeart/2005/8/layout/vProcess5"/>
    <dgm:cxn modelId="{3738D667-CF61-7F40-910B-A3CB94D08F4E}" type="presOf" srcId="{200F09BA-F01C-4907-AEDF-C47F906ED4F1}" destId="{E85A65DB-FA46-7D4B-A194-7590EB692570}" srcOrd="0" destOrd="0" presId="urn:microsoft.com/office/officeart/2005/8/layout/vProcess5"/>
    <dgm:cxn modelId="{FF987BC1-045B-9F4C-A3B1-92306D52F6F3}" type="presOf" srcId="{CEA44B72-36C6-4A64-8878-B89494FFFD0F}" destId="{012DCFB7-D16A-5D49-B656-6BB16C84B9BE}" srcOrd="0" destOrd="0" presId="urn:microsoft.com/office/officeart/2005/8/layout/vProcess5"/>
    <dgm:cxn modelId="{970B2159-6909-694D-8F4C-62CD3AEC56C7}" type="presOf" srcId="{96AEE129-E074-4FE7-87BA-511821DCDCAC}" destId="{B0AC3834-63C2-A042-ABED-8B4AB95AD1C1}" srcOrd="1" destOrd="0" presId="urn:microsoft.com/office/officeart/2005/8/layout/vProcess5"/>
    <dgm:cxn modelId="{30D3E7C4-C74E-4871-A5F2-EEF668DD28EB}" srcId="{AACFC63E-6DE1-45A8-89F8-D68A0E5D1CE1}" destId="{96AEE129-E074-4FE7-87BA-511821DCDCAC}" srcOrd="2" destOrd="0" parTransId="{D298E227-C2CA-4358-B18B-83F8FB2AD13E}" sibTransId="{200F09BA-F01C-4907-AEDF-C47F906ED4F1}"/>
    <dgm:cxn modelId="{4DF680FE-443F-8B4A-8184-46508369071F}" type="presOf" srcId="{8C28D819-2F48-4B47-9A36-C7540613C267}" destId="{596E7378-8D78-C345-A73D-B803D9C84982}" srcOrd="1" destOrd="0" presId="urn:microsoft.com/office/officeart/2005/8/layout/vProcess5"/>
    <dgm:cxn modelId="{6566422C-D6AE-4870-89B9-B3221C4C979D}" srcId="{AACFC63E-6DE1-45A8-89F8-D68A0E5D1CE1}" destId="{CEA44B72-36C6-4A64-8878-B89494FFFD0F}" srcOrd="0" destOrd="0" parTransId="{693DA9A1-6EEA-454B-8A08-7C375AA35049}" sibTransId="{81E56705-2664-4DC0-98A8-FA1232DC9F88}"/>
    <dgm:cxn modelId="{A3E3090C-A53C-CC42-AED0-A9C7829C45E2}" type="presOf" srcId="{96AEE129-E074-4FE7-87BA-511821DCDCAC}" destId="{A2DBD3C4-DB0B-2445-AE9F-DEF4AE7D8565}" srcOrd="0" destOrd="0" presId="urn:microsoft.com/office/officeart/2005/8/layout/vProcess5"/>
    <dgm:cxn modelId="{9005AC84-6CD3-3E4A-B632-6F4CFEE2B199}" type="presOf" srcId="{0D153A71-73A5-4BCC-B871-409074A7E4A5}" destId="{EE4058FE-C47B-684D-AB81-572A6507DD24}" srcOrd="1" destOrd="0" presId="urn:microsoft.com/office/officeart/2005/8/layout/vProcess5"/>
    <dgm:cxn modelId="{44CA979E-BEA5-9749-BCEE-A3F422A5AD4C}" type="presOf" srcId="{CAE8EBA2-1CD6-456C-A300-8ADF71FEEB88}" destId="{16E6A596-F638-2B42-B446-5D0E3EC07FB4}" srcOrd="1" destOrd="0" presId="urn:microsoft.com/office/officeart/2005/8/layout/vProcess5"/>
    <dgm:cxn modelId="{BC6B6E55-0645-4269-8A9F-D9E3C862BF99}" srcId="{AACFC63E-6DE1-45A8-89F8-D68A0E5D1CE1}" destId="{8C28D819-2F48-4B47-9A36-C7540613C267}" srcOrd="3" destOrd="0" parTransId="{A50D1847-422A-45BF-B84D-F97C1DD8FAEE}" sibTransId="{66EA87A0-392B-486B-90E3-404D976A5ADE}"/>
    <dgm:cxn modelId="{E6B17AD1-96E7-DB4F-A5C2-9462A8846BB2}" type="presOf" srcId="{CEA44B72-36C6-4A64-8878-B89494FFFD0F}" destId="{108E3BCE-C386-0648-B6E2-38DC4E28660A}" srcOrd="1" destOrd="0" presId="urn:microsoft.com/office/officeart/2005/8/layout/vProcess5"/>
    <dgm:cxn modelId="{531A0C40-AFD2-D749-A625-078CAD7B2FDB}" type="presOf" srcId="{0A708F07-4640-49C9-B783-3536DEF759B2}" destId="{53D28888-8F26-FA49-8558-AFD1681221AF}" srcOrd="0" destOrd="0" presId="urn:microsoft.com/office/officeart/2005/8/layout/vProcess5"/>
    <dgm:cxn modelId="{9348CCA0-D8DF-914A-979C-15B66286169C}" type="presParOf" srcId="{DE0BBF97-4CE7-AE44-82F9-24FB1F177902}" destId="{406B63F9-A05F-2842-986F-CD36303C8952}" srcOrd="0" destOrd="0" presId="urn:microsoft.com/office/officeart/2005/8/layout/vProcess5"/>
    <dgm:cxn modelId="{A4B1708C-1C65-8A40-9BB9-552B7C9141E7}" type="presParOf" srcId="{DE0BBF97-4CE7-AE44-82F9-24FB1F177902}" destId="{012DCFB7-D16A-5D49-B656-6BB16C84B9BE}" srcOrd="1" destOrd="0" presId="urn:microsoft.com/office/officeart/2005/8/layout/vProcess5"/>
    <dgm:cxn modelId="{7774D696-4647-5846-A250-1FFC5D74DD56}" type="presParOf" srcId="{DE0BBF97-4CE7-AE44-82F9-24FB1F177902}" destId="{A2765C7A-79D0-154D-B79C-C7B36A91C972}" srcOrd="2" destOrd="0" presId="urn:microsoft.com/office/officeart/2005/8/layout/vProcess5"/>
    <dgm:cxn modelId="{DC9B0FD5-26DA-0E4A-87DC-100C8A50D903}" type="presParOf" srcId="{DE0BBF97-4CE7-AE44-82F9-24FB1F177902}" destId="{A2DBD3C4-DB0B-2445-AE9F-DEF4AE7D8565}" srcOrd="3" destOrd="0" presId="urn:microsoft.com/office/officeart/2005/8/layout/vProcess5"/>
    <dgm:cxn modelId="{B7B8F1FC-C7F7-574D-A0E3-3ABBCEF88745}" type="presParOf" srcId="{DE0BBF97-4CE7-AE44-82F9-24FB1F177902}" destId="{117F615A-DED5-F14C-8272-99048FDB1C64}" srcOrd="4" destOrd="0" presId="urn:microsoft.com/office/officeart/2005/8/layout/vProcess5"/>
    <dgm:cxn modelId="{0EC1FC4C-6D78-1348-A7A7-24453B072730}" type="presParOf" srcId="{DE0BBF97-4CE7-AE44-82F9-24FB1F177902}" destId="{A39BA964-EE13-CE4C-9640-6260F0F06ECD}" srcOrd="5" destOrd="0" presId="urn:microsoft.com/office/officeart/2005/8/layout/vProcess5"/>
    <dgm:cxn modelId="{BD7FEF25-E5D3-664D-AA0A-ED2FF58C69C9}" type="presParOf" srcId="{DE0BBF97-4CE7-AE44-82F9-24FB1F177902}" destId="{0C40D086-49ED-FA43-BEA5-70BE99E949BC}" srcOrd="6" destOrd="0" presId="urn:microsoft.com/office/officeart/2005/8/layout/vProcess5"/>
    <dgm:cxn modelId="{A6AC457D-8B98-1C4C-A91F-49B970D0126C}" type="presParOf" srcId="{DE0BBF97-4CE7-AE44-82F9-24FB1F177902}" destId="{53D28888-8F26-FA49-8558-AFD1681221AF}" srcOrd="7" destOrd="0" presId="urn:microsoft.com/office/officeart/2005/8/layout/vProcess5"/>
    <dgm:cxn modelId="{C0F7687E-CC0C-8449-9557-25A6C71D557A}" type="presParOf" srcId="{DE0BBF97-4CE7-AE44-82F9-24FB1F177902}" destId="{E85A65DB-FA46-7D4B-A194-7590EB692570}" srcOrd="8" destOrd="0" presId="urn:microsoft.com/office/officeart/2005/8/layout/vProcess5"/>
    <dgm:cxn modelId="{A8B9F2F1-5066-924A-B410-35ADD84C4052}" type="presParOf" srcId="{DE0BBF97-4CE7-AE44-82F9-24FB1F177902}" destId="{672D8350-EE01-5E41-AD9C-AE8B7BDA75C7}" srcOrd="9" destOrd="0" presId="urn:microsoft.com/office/officeart/2005/8/layout/vProcess5"/>
    <dgm:cxn modelId="{5D1F0DDD-1A83-4047-92E6-A05ECAAF0AE2}" type="presParOf" srcId="{DE0BBF97-4CE7-AE44-82F9-24FB1F177902}" destId="{108E3BCE-C386-0648-B6E2-38DC4E28660A}" srcOrd="10" destOrd="0" presId="urn:microsoft.com/office/officeart/2005/8/layout/vProcess5"/>
    <dgm:cxn modelId="{A9F7D592-0417-2C4D-8A1A-B89F5CBDFFC8}" type="presParOf" srcId="{DE0BBF97-4CE7-AE44-82F9-24FB1F177902}" destId="{EE4058FE-C47B-684D-AB81-572A6507DD24}" srcOrd="11" destOrd="0" presId="urn:microsoft.com/office/officeart/2005/8/layout/vProcess5"/>
    <dgm:cxn modelId="{A71FBA4C-B162-7A47-8CE1-31CF1A598E1C}" type="presParOf" srcId="{DE0BBF97-4CE7-AE44-82F9-24FB1F177902}" destId="{B0AC3834-63C2-A042-ABED-8B4AB95AD1C1}" srcOrd="12" destOrd="0" presId="urn:microsoft.com/office/officeart/2005/8/layout/vProcess5"/>
    <dgm:cxn modelId="{AB8FEA0F-61A7-3D40-8DCF-A09AD4C76019}" type="presParOf" srcId="{DE0BBF97-4CE7-AE44-82F9-24FB1F177902}" destId="{596E7378-8D78-C345-A73D-B803D9C84982}" srcOrd="13" destOrd="0" presId="urn:microsoft.com/office/officeart/2005/8/layout/vProcess5"/>
    <dgm:cxn modelId="{023A3327-6C48-A44C-A5CA-0CC9325C0D38}" type="presParOf" srcId="{DE0BBF97-4CE7-AE44-82F9-24FB1F177902}" destId="{16E6A596-F638-2B42-B446-5D0E3EC07FB4}"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93A7AA-DB88-4387-AFDE-A185A4B2B0B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F8C0E56-D52C-4F56-AB5B-CA136E2334D0}">
      <dgm:prSet custT="1"/>
      <dgm:spPr/>
      <dgm:t>
        <a:bodyPr/>
        <a:lstStyle/>
        <a:p>
          <a:pPr>
            <a:lnSpc>
              <a:spcPct val="100000"/>
            </a:lnSpc>
          </a:pPr>
          <a:r>
            <a:rPr lang="en-US" sz="2400" dirty="0"/>
            <a:t>Training and opportunities for communication, facilitation and engagement (</a:t>
          </a:r>
          <a:r>
            <a:rPr lang="en-US" sz="2400" dirty="0" err="1"/>
            <a:t>Cvitanovic</a:t>
          </a:r>
          <a:r>
            <a:rPr lang="en-US" sz="2400" dirty="0"/>
            <a:t> et al 2016)</a:t>
          </a:r>
        </a:p>
      </dgm:t>
    </dgm:pt>
    <dgm:pt modelId="{1B3CCCC0-CBD6-4A75-BCDA-0CB2FF6574FC}" type="parTrans" cxnId="{5F00A67A-64BA-49C2-9F65-201FB1C69267}">
      <dgm:prSet/>
      <dgm:spPr/>
      <dgm:t>
        <a:bodyPr/>
        <a:lstStyle/>
        <a:p>
          <a:endParaRPr lang="en-US"/>
        </a:p>
      </dgm:t>
    </dgm:pt>
    <dgm:pt modelId="{7DBDBE28-AF2A-49D8-8356-9E3A80A83DF4}" type="sibTrans" cxnId="{5F00A67A-64BA-49C2-9F65-201FB1C69267}">
      <dgm:prSet/>
      <dgm:spPr/>
      <dgm:t>
        <a:bodyPr/>
        <a:lstStyle/>
        <a:p>
          <a:endParaRPr lang="en-US"/>
        </a:p>
      </dgm:t>
    </dgm:pt>
    <dgm:pt modelId="{D1D57332-3206-44C5-A4D9-41B1C7091E34}">
      <dgm:prSet custT="1"/>
      <dgm:spPr/>
      <dgm:t>
        <a:bodyPr/>
        <a:lstStyle/>
        <a:p>
          <a:pPr>
            <a:lnSpc>
              <a:spcPct val="100000"/>
            </a:lnSpc>
          </a:pPr>
          <a:r>
            <a:rPr lang="en-US" sz="2400" dirty="0"/>
            <a:t>Incentives (rewards, recognition, support)</a:t>
          </a:r>
        </a:p>
      </dgm:t>
    </dgm:pt>
    <dgm:pt modelId="{5C6EBE70-A642-4060-BC51-1C7CC8EDE669}" type="parTrans" cxnId="{0FE0E80F-35D8-4952-9589-0E8C6026F8A4}">
      <dgm:prSet/>
      <dgm:spPr/>
      <dgm:t>
        <a:bodyPr/>
        <a:lstStyle/>
        <a:p>
          <a:endParaRPr lang="en-US"/>
        </a:p>
      </dgm:t>
    </dgm:pt>
    <dgm:pt modelId="{97669BAC-E30D-4D05-BDA5-A209ECB7C4BC}" type="sibTrans" cxnId="{0FE0E80F-35D8-4952-9589-0E8C6026F8A4}">
      <dgm:prSet/>
      <dgm:spPr/>
      <dgm:t>
        <a:bodyPr/>
        <a:lstStyle/>
        <a:p>
          <a:endParaRPr lang="en-US"/>
        </a:p>
      </dgm:t>
    </dgm:pt>
    <dgm:pt modelId="{F2AF89A2-7155-43D6-8D5E-09E80B337E8F}">
      <dgm:prSet custT="1"/>
      <dgm:spPr/>
      <dgm:t>
        <a:bodyPr/>
        <a:lstStyle/>
        <a:p>
          <a:pPr>
            <a:lnSpc>
              <a:spcPct val="100000"/>
            </a:lnSpc>
          </a:pPr>
          <a:r>
            <a:rPr lang="en-US" sz="2400" dirty="0"/>
            <a:t>Organizations that promote communication between stakeholders </a:t>
          </a:r>
          <a:r>
            <a:rPr lang="en-US" sz="2400" dirty="0" smtClean="0"/>
            <a:t>(Fire Science Exchange Network and others)</a:t>
          </a:r>
          <a:endParaRPr lang="en-US" sz="2400" dirty="0"/>
        </a:p>
      </dgm:t>
    </dgm:pt>
    <dgm:pt modelId="{7974BF32-625A-454F-9F1C-38F14F1ACE67}" type="parTrans" cxnId="{763DFA89-A47C-4781-9552-5637E9DC36C2}">
      <dgm:prSet/>
      <dgm:spPr/>
      <dgm:t>
        <a:bodyPr/>
        <a:lstStyle/>
        <a:p>
          <a:endParaRPr lang="en-US"/>
        </a:p>
      </dgm:t>
    </dgm:pt>
    <dgm:pt modelId="{1C20B2E0-78D8-44F2-8048-4238CF430929}" type="sibTrans" cxnId="{763DFA89-A47C-4781-9552-5637E9DC36C2}">
      <dgm:prSet/>
      <dgm:spPr/>
      <dgm:t>
        <a:bodyPr/>
        <a:lstStyle/>
        <a:p>
          <a:endParaRPr lang="en-US"/>
        </a:p>
      </dgm:t>
    </dgm:pt>
    <dgm:pt modelId="{FA5ADF17-B196-467F-93D8-A118B9F8F447}" type="pres">
      <dgm:prSet presAssocID="{1A93A7AA-DB88-4387-AFDE-A185A4B2B0BE}" presName="root" presStyleCnt="0">
        <dgm:presLayoutVars>
          <dgm:dir/>
          <dgm:resizeHandles val="exact"/>
        </dgm:presLayoutVars>
      </dgm:prSet>
      <dgm:spPr/>
      <dgm:t>
        <a:bodyPr/>
        <a:lstStyle/>
        <a:p>
          <a:endParaRPr lang="en-US"/>
        </a:p>
      </dgm:t>
    </dgm:pt>
    <dgm:pt modelId="{9D1764B5-DBEB-46B4-BABD-9468479C6083}" type="pres">
      <dgm:prSet presAssocID="{2F8C0E56-D52C-4F56-AB5B-CA136E2334D0}" presName="compNode" presStyleCnt="0"/>
      <dgm:spPr/>
    </dgm:pt>
    <dgm:pt modelId="{70A9E87B-7A9B-46AF-AD15-5652C36ECB55}" type="pres">
      <dgm:prSet presAssocID="{2F8C0E56-D52C-4F56-AB5B-CA136E2334D0}" presName="bgRect" presStyleLbl="bgShp" presStyleIdx="0" presStyleCnt="3"/>
      <dgm:spPr/>
    </dgm:pt>
    <dgm:pt modelId="{8D36EAB5-7F49-42FE-B866-0416EF923B15}" type="pres">
      <dgm:prSet presAssocID="{2F8C0E56-D52C-4F56-AB5B-CA136E2334D0}" presName="iconRect" presStyleLbl="node1" presStyleIdx="0" presStyleCnt="3" custScaleX="169087" custScaleY="15449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oard Room"/>
        </a:ext>
      </dgm:extLst>
    </dgm:pt>
    <dgm:pt modelId="{5671BF43-C652-44DF-93D6-5D136572BCEA}" type="pres">
      <dgm:prSet presAssocID="{2F8C0E56-D52C-4F56-AB5B-CA136E2334D0}" presName="spaceRect" presStyleCnt="0"/>
      <dgm:spPr/>
    </dgm:pt>
    <dgm:pt modelId="{03AA0465-5263-41DB-813E-DB4EC0CE503C}" type="pres">
      <dgm:prSet presAssocID="{2F8C0E56-D52C-4F56-AB5B-CA136E2334D0}" presName="parTx" presStyleLbl="revTx" presStyleIdx="0" presStyleCnt="3">
        <dgm:presLayoutVars>
          <dgm:chMax val="0"/>
          <dgm:chPref val="0"/>
        </dgm:presLayoutVars>
      </dgm:prSet>
      <dgm:spPr/>
      <dgm:t>
        <a:bodyPr/>
        <a:lstStyle/>
        <a:p>
          <a:endParaRPr lang="en-US"/>
        </a:p>
      </dgm:t>
    </dgm:pt>
    <dgm:pt modelId="{DA189998-0AF5-4027-B132-B1A2B12A1737}" type="pres">
      <dgm:prSet presAssocID="{7DBDBE28-AF2A-49D8-8356-9E3A80A83DF4}" presName="sibTrans" presStyleCnt="0"/>
      <dgm:spPr/>
    </dgm:pt>
    <dgm:pt modelId="{0368398D-432B-4FDC-87FE-F3AA75117331}" type="pres">
      <dgm:prSet presAssocID="{D1D57332-3206-44C5-A4D9-41B1C7091E34}" presName="compNode" presStyleCnt="0"/>
      <dgm:spPr/>
    </dgm:pt>
    <dgm:pt modelId="{971A27E3-A4A9-423B-850E-688B92678A3C}" type="pres">
      <dgm:prSet presAssocID="{D1D57332-3206-44C5-A4D9-41B1C7091E34}" presName="bgRect" presStyleLbl="bgShp" presStyleIdx="1" presStyleCnt="3"/>
      <dgm:spPr/>
    </dgm:pt>
    <dgm:pt modelId="{228289F0-FF2D-4AB9-BDC9-4C229CA95FBC}" type="pres">
      <dgm:prSet presAssocID="{D1D57332-3206-44C5-A4D9-41B1C7091E34}" presName="iconRect" presStyleLbl="node1" presStyleIdx="1" presStyleCnt="3" custScaleX="190690" custScaleY="17401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Ribbon"/>
        </a:ext>
      </dgm:extLst>
    </dgm:pt>
    <dgm:pt modelId="{3F03176D-FF28-4863-A510-9C1B2E33CF4A}" type="pres">
      <dgm:prSet presAssocID="{D1D57332-3206-44C5-A4D9-41B1C7091E34}" presName="spaceRect" presStyleCnt="0"/>
      <dgm:spPr/>
    </dgm:pt>
    <dgm:pt modelId="{9F9BB16C-01D6-478F-B966-770D043DA7EC}" type="pres">
      <dgm:prSet presAssocID="{D1D57332-3206-44C5-A4D9-41B1C7091E34}" presName="parTx" presStyleLbl="revTx" presStyleIdx="1" presStyleCnt="3">
        <dgm:presLayoutVars>
          <dgm:chMax val="0"/>
          <dgm:chPref val="0"/>
        </dgm:presLayoutVars>
      </dgm:prSet>
      <dgm:spPr/>
      <dgm:t>
        <a:bodyPr/>
        <a:lstStyle/>
        <a:p>
          <a:endParaRPr lang="en-US"/>
        </a:p>
      </dgm:t>
    </dgm:pt>
    <dgm:pt modelId="{E2BF6DA1-F2A8-421B-BA8B-CE4850657113}" type="pres">
      <dgm:prSet presAssocID="{97669BAC-E30D-4D05-BDA5-A209ECB7C4BC}" presName="sibTrans" presStyleCnt="0"/>
      <dgm:spPr/>
    </dgm:pt>
    <dgm:pt modelId="{B73414F8-0653-4ACD-A1DF-4FE087D284A9}" type="pres">
      <dgm:prSet presAssocID="{F2AF89A2-7155-43D6-8D5E-09E80B337E8F}" presName="compNode" presStyleCnt="0"/>
      <dgm:spPr/>
    </dgm:pt>
    <dgm:pt modelId="{E39170AD-415C-4CA7-A8B5-D01BE724D7CB}" type="pres">
      <dgm:prSet presAssocID="{F2AF89A2-7155-43D6-8D5E-09E80B337E8F}" presName="bgRect" presStyleLbl="bgShp" presStyleIdx="2" presStyleCnt="3"/>
      <dgm:spPr/>
    </dgm:pt>
    <dgm:pt modelId="{D7CC2EAE-0299-45A8-86AB-F15862AD6E0F}" type="pres">
      <dgm:prSet presAssocID="{F2AF89A2-7155-43D6-8D5E-09E80B337E8F}" presName="iconRect" presStyleLbl="node1" presStyleIdx="2" presStyleCnt="3" custScaleX="171650" custScaleY="162062"/>
      <dgm:spPr>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Customer review RTL"/>
        </a:ext>
      </dgm:extLst>
    </dgm:pt>
    <dgm:pt modelId="{DF3AD9CD-4BFF-49A6-A229-B733FB919BE5}" type="pres">
      <dgm:prSet presAssocID="{F2AF89A2-7155-43D6-8D5E-09E80B337E8F}" presName="spaceRect" presStyleCnt="0"/>
      <dgm:spPr/>
    </dgm:pt>
    <dgm:pt modelId="{6725C72A-B7D0-4ED7-A938-46D9EA4B05DB}" type="pres">
      <dgm:prSet presAssocID="{F2AF89A2-7155-43D6-8D5E-09E80B337E8F}" presName="parTx" presStyleLbl="revTx" presStyleIdx="2" presStyleCnt="3">
        <dgm:presLayoutVars>
          <dgm:chMax val="0"/>
          <dgm:chPref val="0"/>
        </dgm:presLayoutVars>
      </dgm:prSet>
      <dgm:spPr/>
      <dgm:t>
        <a:bodyPr/>
        <a:lstStyle/>
        <a:p>
          <a:endParaRPr lang="en-US"/>
        </a:p>
      </dgm:t>
    </dgm:pt>
  </dgm:ptLst>
  <dgm:cxnLst>
    <dgm:cxn modelId="{E71E4E52-153F-4711-A4D5-B05CECA494D7}" type="presOf" srcId="{D1D57332-3206-44C5-A4D9-41B1C7091E34}" destId="{9F9BB16C-01D6-478F-B966-770D043DA7EC}" srcOrd="0" destOrd="0" presId="urn:microsoft.com/office/officeart/2018/2/layout/IconVerticalSolidList"/>
    <dgm:cxn modelId="{BD51197E-9839-475F-96B7-6EF9E9D408EB}" type="presOf" srcId="{1A93A7AA-DB88-4387-AFDE-A185A4B2B0BE}" destId="{FA5ADF17-B196-467F-93D8-A118B9F8F447}" srcOrd="0" destOrd="0" presId="urn:microsoft.com/office/officeart/2018/2/layout/IconVerticalSolidList"/>
    <dgm:cxn modelId="{763DFA89-A47C-4781-9552-5637E9DC36C2}" srcId="{1A93A7AA-DB88-4387-AFDE-A185A4B2B0BE}" destId="{F2AF89A2-7155-43D6-8D5E-09E80B337E8F}" srcOrd="2" destOrd="0" parTransId="{7974BF32-625A-454F-9F1C-38F14F1ACE67}" sibTransId="{1C20B2E0-78D8-44F2-8048-4238CF430929}"/>
    <dgm:cxn modelId="{2189541D-F7CA-41B4-B427-87F64F420D12}" type="presOf" srcId="{2F8C0E56-D52C-4F56-AB5B-CA136E2334D0}" destId="{03AA0465-5263-41DB-813E-DB4EC0CE503C}" srcOrd="0" destOrd="0" presId="urn:microsoft.com/office/officeart/2018/2/layout/IconVerticalSolidList"/>
    <dgm:cxn modelId="{5F00A67A-64BA-49C2-9F65-201FB1C69267}" srcId="{1A93A7AA-DB88-4387-AFDE-A185A4B2B0BE}" destId="{2F8C0E56-D52C-4F56-AB5B-CA136E2334D0}" srcOrd="0" destOrd="0" parTransId="{1B3CCCC0-CBD6-4A75-BCDA-0CB2FF6574FC}" sibTransId="{7DBDBE28-AF2A-49D8-8356-9E3A80A83DF4}"/>
    <dgm:cxn modelId="{3BC0693E-4060-463C-A447-E65C3AABEB86}" type="presOf" srcId="{F2AF89A2-7155-43D6-8D5E-09E80B337E8F}" destId="{6725C72A-B7D0-4ED7-A938-46D9EA4B05DB}" srcOrd="0" destOrd="0" presId="urn:microsoft.com/office/officeart/2018/2/layout/IconVerticalSolidList"/>
    <dgm:cxn modelId="{0FE0E80F-35D8-4952-9589-0E8C6026F8A4}" srcId="{1A93A7AA-DB88-4387-AFDE-A185A4B2B0BE}" destId="{D1D57332-3206-44C5-A4D9-41B1C7091E34}" srcOrd="1" destOrd="0" parTransId="{5C6EBE70-A642-4060-BC51-1C7CC8EDE669}" sibTransId="{97669BAC-E30D-4D05-BDA5-A209ECB7C4BC}"/>
    <dgm:cxn modelId="{6D091AEA-9427-4112-833D-AB69F75A7E7B}" type="presParOf" srcId="{FA5ADF17-B196-467F-93D8-A118B9F8F447}" destId="{9D1764B5-DBEB-46B4-BABD-9468479C6083}" srcOrd="0" destOrd="0" presId="urn:microsoft.com/office/officeart/2018/2/layout/IconVerticalSolidList"/>
    <dgm:cxn modelId="{8FE4661E-BEAF-4BD0-A3E7-FFACF0D3B522}" type="presParOf" srcId="{9D1764B5-DBEB-46B4-BABD-9468479C6083}" destId="{70A9E87B-7A9B-46AF-AD15-5652C36ECB55}" srcOrd="0" destOrd="0" presId="urn:microsoft.com/office/officeart/2018/2/layout/IconVerticalSolidList"/>
    <dgm:cxn modelId="{341A7BEC-8065-49C5-8C66-A2D3CD40A17D}" type="presParOf" srcId="{9D1764B5-DBEB-46B4-BABD-9468479C6083}" destId="{8D36EAB5-7F49-42FE-B866-0416EF923B15}" srcOrd="1" destOrd="0" presId="urn:microsoft.com/office/officeart/2018/2/layout/IconVerticalSolidList"/>
    <dgm:cxn modelId="{31384601-D1F5-4B32-B0F4-6771C3999663}" type="presParOf" srcId="{9D1764B5-DBEB-46B4-BABD-9468479C6083}" destId="{5671BF43-C652-44DF-93D6-5D136572BCEA}" srcOrd="2" destOrd="0" presId="urn:microsoft.com/office/officeart/2018/2/layout/IconVerticalSolidList"/>
    <dgm:cxn modelId="{A0411C9D-9E19-4E01-9835-8800A06A5482}" type="presParOf" srcId="{9D1764B5-DBEB-46B4-BABD-9468479C6083}" destId="{03AA0465-5263-41DB-813E-DB4EC0CE503C}" srcOrd="3" destOrd="0" presId="urn:microsoft.com/office/officeart/2018/2/layout/IconVerticalSolidList"/>
    <dgm:cxn modelId="{124088BA-04D7-4157-8272-14E55D82E290}" type="presParOf" srcId="{FA5ADF17-B196-467F-93D8-A118B9F8F447}" destId="{DA189998-0AF5-4027-B132-B1A2B12A1737}" srcOrd="1" destOrd="0" presId="urn:microsoft.com/office/officeart/2018/2/layout/IconVerticalSolidList"/>
    <dgm:cxn modelId="{EF644305-60B6-4F43-98A9-2221C57A8F03}" type="presParOf" srcId="{FA5ADF17-B196-467F-93D8-A118B9F8F447}" destId="{0368398D-432B-4FDC-87FE-F3AA75117331}" srcOrd="2" destOrd="0" presId="urn:microsoft.com/office/officeart/2018/2/layout/IconVerticalSolidList"/>
    <dgm:cxn modelId="{FA008730-C446-4C74-8901-0E0E784F3F40}" type="presParOf" srcId="{0368398D-432B-4FDC-87FE-F3AA75117331}" destId="{971A27E3-A4A9-423B-850E-688B92678A3C}" srcOrd="0" destOrd="0" presId="urn:microsoft.com/office/officeart/2018/2/layout/IconVerticalSolidList"/>
    <dgm:cxn modelId="{6C62498B-6275-452E-BB0F-EF589AED710E}" type="presParOf" srcId="{0368398D-432B-4FDC-87FE-F3AA75117331}" destId="{228289F0-FF2D-4AB9-BDC9-4C229CA95FBC}" srcOrd="1" destOrd="0" presId="urn:microsoft.com/office/officeart/2018/2/layout/IconVerticalSolidList"/>
    <dgm:cxn modelId="{163597FA-631A-4DC3-96DE-CC0659012B9C}" type="presParOf" srcId="{0368398D-432B-4FDC-87FE-F3AA75117331}" destId="{3F03176D-FF28-4863-A510-9C1B2E33CF4A}" srcOrd="2" destOrd="0" presId="urn:microsoft.com/office/officeart/2018/2/layout/IconVerticalSolidList"/>
    <dgm:cxn modelId="{E04254F8-658A-4FAE-9864-069043440EC9}" type="presParOf" srcId="{0368398D-432B-4FDC-87FE-F3AA75117331}" destId="{9F9BB16C-01D6-478F-B966-770D043DA7EC}" srcOrd="3" destOrd="0" presId="urn:microsoft.com/office/officeart/2018/2/layout/IconVerticalSolidList"/>
    <dgm:cxn modelId="{F801EA0C-1B00-4C84-8B33-9BD1B478A282}" type="presParOf" srcId="{FA5ADF17-B196-467F-93D8-A118B9F8F447}" destId="{E2BF6DA1-F2A8-421B-BA8B-CE4850657113}" srcOrd="3" destOrd="0" presId="urn:microsoft.com/office/officeart/2018/2/layout/IconVerticalSolidList"/>
    <dgm:cxn modelId="{3C3AB32B-1DF3-47A2-8C13-1AD2FE9BAAE1}" type="presParOf" srcId="{FA5ADF17-B196-467F-93D8-A118B9F8F447}" destId="{B73414F8-0653-4ACD-A1DF-4FE087D284A9}" srcOrd="4" destOrd="0" presId="urn:microsoft.com/office/officeart/2018/2/layout/IconVerticalSolidList"/>
    <dgm:cxn modelId="{013E0754-46B7-4078-9619-03CB269B5C6A}" type="presParOf" srcId="{B73414F8-0653-4ACD-A1DF-4FE087D284A9}" destId="{E39170AD-415C-4CA7-A8B5-D01BE724D7CB}" srcOrd="0" destOrd="0" presId="urn:microsoft.com/office/officeart/2018/2/layout/IconVerticalSolidList"/>
    <dgm:cxn modelId="{7EE9950D-FA6E-4361-9245-DB49635319E0}" type="presParOf" srcId="{B73414F8-0653-4ACD-A1DF-4FE087D284A9}" destId="{D7CC2EAE-0299-45A8-86AB-F15862AD6E0F}" srcOrd="1" destOrd="0" presId="urn:microsoft.com/office/officeart/2018/2/layout/IconVerticalSolidList"/>
    <dgm:cxn modelId="{7911351B-0770-4A1C-9069-1C00F335594F}" type="presParOf" srcId="{B73414F8-0653-4ACD-A1DF-4FE087D284A9}" destId="{DF3AD9CD-4BFF-49A6-A229-B733FB919BE5}" srcOrd="2" destOrd="0" presId="urn:microsoft.com/office/officeart/2018/2/layout/IconVerticalSolidList"/>
    <dgm:cxn modelId="{0397C500-0F9B-4C58-8C7B-5D93D7812A21}" type="presParOf" srcId="{B73414F8-0653-4ACD-A1DF-4FE087D284A9}" destId="{6725C72A-B7D0-4ED7-A938-46D9EA4B05D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E7B78D-3B85-4F77-BF0B-D973BE29908C}"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8C86F84C-09FD-4CF9-A00A-126EAB273007}">
      <dgm:prSet/>
      <dgm:spPr/>
      <dgm:t>
        <a:bodyPr/>
        <a:lstStyle/>
        <a:p>
          <a:r>
            <a:rPr lang="en-US" dirty="0"/>
            <a:t>Increases understanding of complexity</a:t>
          </a:r>
        </a:p>
      </dgm:t>
    </dgm:pt>
    <dgm:pt modelId="{4677FC46-2186-4C73-BDA7-35484DC734F7}" type="parTrans" cxnId="{484999DE-D574-481A-A45A-BA278AF1E542}">
      <dgm:prSet/>
      <dgm:spPr/>
      <dgm:t>
        <a:bodyPr/>
        <a:lstStyle/>
        <a:p>
          <a:endParaRPr lang="en-US"/>
        </a:p>
      </dgm:t>
    </dgm:pt>
    <dgm:pt modelId="{916D2868-0193-44C4-9DA0-0C5318FC5E58}" type="sibTrans" cxnId="{484999DE-D574-481A-A45A-BA278AF1E542}">
      <dgm:prSet/>
      <dgm:spPr/>
      <dgm:t>
        <a:bodyPr/>
        <a:lstStyle/>
        <a:p>
          <a:endParaRPr lang="en-US"/>
        </a:p>
      </dgm:t>
    </dgm:pt>
    <dgm:pt modelId="{AD0BC815-6E6A-4DF4-8EA4-70F4B2D2F741}">
      <dgm:prSet/>
      <dgm:spPr/>
      <dgm:t>
        <a:bodyPr/>
        <a:lstStyle/>
        <a:p>
          <a:r>
            <a:rPr lang="en-US" dirty="0"/>
            <a:t>Promotes social learning</a:t>
          </a:r>
        </a:p>
      </dgm:t>
    </dgm:pt>
    <dgm:pt modelId="{B376FC65-F424-478B-A7DD-59A3DF54190F}" type="parTrans" cxnId="{70E755CA-D16B-4973-870F-2D01A0EA9A85}">
      <dgm:prSet/>
      <dgm:spPr/>
      <dgm:t>
        <a:bodyPr/>
        <a:lstStyle/>
        <a:p>
          <a:endParaRPr lang="en-US"/>
        </a:p>
      </dgm:t>
    </dgm:pt>
    <dgm:pt modelId="{CCEBE1F6-2EB8-4266-94DB-3FD73AFC7A87}" type="sibTrans" cxnId="{70E755CA-D16B-4973-870F-2D01A0EA9A85}">
      <dgm:prSet/>
      <dgm:spPr/>
      <dgm:t>
        <a:bodyPr/>
        <a:lstStyle/>
        <a:p>
          <a:endParaRPr lang="en-US"/>
        </a:p>
      </dgm:t>
    </dgm:pt>
    <dgm:pt modelId="{C5B82C45-6CD3-44A8-8E8B-01CFB5E990B7}">
      <dgm:prSet/>
      <dgm:spPr/>
      <dgm:t>
        <a:bodyPr/>
        <a:lstStyle/>
        <a:p>
          <a:r>
            <a:rPr lang="en-US"/>
            <a:t>Increases likelihood that the science will be used </a:t>
          </a:r>
        </a:p>
      </dgm:t>
    </dgm:pt>
    <dgm:pt modelId="{E1A6597B-FA51-4DB1-8E05-2CE79C510347}" type="parTrans" cxnId="{D826829F-D1DC-4DD2-9DE1-03D59B38F208}">
      <dgm:prSet/>
      <dgm:spPr/>
      <dgm:t>
        <a:bodyPr/>
        <a:lstStyle/>
        <a:p>
          <a:endParaRPr lang="en-US"/>
        </a:p>
      </dgm:t>
    </dgm:pt>
    <dgm:pt modelId="{12E1160F-474A-41F8-BEAF-019A09CFF463}" type="sibTrans" cxnId="{D826829F-D1DC-4DD2-9DE1-03D59B38F208}">
      <dgm:prSet/>
      <dgm:spPr/>
      <dgm:t>
        <a:bodyPr/>
        <a:lstStyle/>
        <a:p>
          <a:endParaRPr lang="en-US"/>
        </a:p>
      </dgm:t>
    </dgm:pt>
    <dgm:pt modelId="{6A80C5BC-67B1-497D-86C1-310BD8866ADC}">
      <dgm:prSet/>
      <dgm:spPr/>
      <dgm:t>
        <a:bodyPr/>
        <a:lstStyle/>
        <a:p>
          <a:r>
            <a:rPr lang="en-US"/>
            <a:t>Improves quality of decisions</a:t>
          </a:r>
        </a:p>
      </dgm:t>
    </dgm:pt>
    <dgm:pt modelId="{B3BC9EF9-943D-49F9-8E9E-83EDE47BC143}" type="parTrans" cxnId="{B3FC8166-8430-42D9-9F76-AAF783754A41}">
      <dgm:prSet/>
      <dgm:spPr/>
      <dgm:t>
        <a:bodyPr/>
        <a:lstStyle/>
        <a:p>
          <a:endParaRPr lang="en-US"/>
        </a:p>
      </dgm:t>
    </dgm:pt>
    <dgm:pt modelId="{4C4F8BAC-09FE-4B23-B9D4-BF8FDAE6F2D6}" type="sibTrans" cxnId="{B3FC8166-8430-42D9-9F76-AAF783754A41}">
      <dgm:prSet/>
      <dgm:spPr/>
      <dgm:t>
        <a:bodyPr/>
        <a:lstStyle/>
        <a:p>
          <a:endParaRPr lang="en-US"/>
        </a:p>
      </dgm:t>
    </dgm:pt>
    <dgm:pt modelId="{C58D2D8A-8E7E-1A48-ABE6-4D9156335C1E}" type="pres">
      <dgm:prSet presAssocID="{F9E7B78D-3B85-4F77-BF0B-D973BE29908C}" presName="vert0" presStyleCnt="0">
        <dgm:presLayoutVars>
          <dgm:dir/>
          <dgm:animOne val="branch"/>
          <dgm:animLvl val="lvl"/>
        </dgm:presLayoutVars>
      </dgm:prSet>
      <dgm:spPr/>
      <dgm:t>
        <a:bodyPr/>
        <a:lstStyle/>
        <a:p>
          <a:endParaRPr lang="en-US"/>
        </a:p>
      </dgm:t>
    </dgm:pt>
    <dgm:pt modelId="{88CFD56B-0B5D-E84B-8B63-DCE0BABFFDB5}" type="pres">
      <dgm:prSet presAssocID="{8C86F84C-09FD-4CF9-A00A-126EAB273007}" presName="thickLine" presStyleLbl="alignNode1" presStyleIdx="0" presStyleCnt="4"/>
      <dgm:spPr/>
    </dgm:pt>
    <dgm:pt modelId="{49999550-9916-4341-94A9-872CAB7B1906}" type="pres">
      <dgm:prSet presAssocID="{8C86F84C-09FD-4CF9-A00A-126EAB273007}" presName="horz1" presStyleCnt="0"/>
      <dgm:spPr/>
    </dgm:pt>
    <dgm:pt modelId="{CBB8CEB0-FE9B-0249-B7CC-75ED942D9A63}" type="pres">
      <dgm:prSet presAssocID="{8C86F84C-09FD-4CF9-A00A-126EAB273007}" presName="tx1" presStyleLbl="revTx" presStyleIdx="0" presStyleCnt="4"/>
      <dgm:spPr/>
      <dgm:t>
        <a:bodyPr/>
        <a:lstStyle/>
        <a:p>
          <a:endParaRPr lang="en-US"/>
        </a:p>
      </dgm:t>
    </dgm:pt>
    <dgm:pt modelId="{CE1BBC53-0F4D-DC40-B61C-893AD139A24E}" type="pres">
      <dgm:prSet presAssocID="{8C86F84C-09FD-4CF9-A00A-126EAB273007}" presName="vert1" presStyleCnt="0"/>
      <dgm:spPr/>
    </dgm:pt>
    <dgm:pt modelId="{2798C912-FE4F-814B-8DBD-0FA80A171607}" type="pres">
      <dgm:prSet presAssocID="{AD0BC815-6E6A-4DF4-8EA4-70F4B2D2F741}" presName="thickLine" presStyleLbl="alignNode1" presStyleIdx="1" presStyleCnt="4"/>
      <dgm:spPr/>
    </dgm:pt>
    <dgm:pt modelId="{7AFDC305-C93A-9741-BA6A-3EF7138B708D}" type="pres">
      <dgm:prSet presAssocID="{AD0BC815-6E6A-4DF4-8EA4-70F4B2D2F741}" presName="horz1" presStyleCnt="0"/>
      <dgm:spPr/>
    </dgm:pt>
    <dgm:pt modelId="{4EA32A4D-5168-F241-8A2E-7FA19D2467FE}" type="pres">
      <dgm:prSet presAssocID="{AD0BC815-6E6A-4DF4-8EA4-70F4B2D2F741}" presName="tx1" presStyleLbl="revTx" presStyleIdx="1" presStyleCnt="4"/>
      <dgm:spPr/>
      <dgm:t>
        <a:bodyPr/>
        <a:lstStyle/>
        <a:p>
          <a:endParaRPr lang="en-US"/>
        </a:p>
      </dgm:t>
    </dgm:pt>
    <dgm:pt modelId="{06AEB536-4AF5-FD4C-BCA5-22B1A71C6284}" type="pres">
      <dgm:prSet presAssocID="{AD0BC815-6E6A-4DF4-8EA4-70F4B2D2F741}" presName="vert1" presStyleCnt="0"/>
      <dgm:spPr/>
    </dgm:pt>
    <dgm:pt modelId="{DDA37678-8DF2-F04F-A95F-A9B0F1AF86ED}" type="pres">
      <dgm:prSet presAssocID="{C5B82C45-6CD3-44A8-8E8B-01CFB5E990B7}" presName="thickLine" presStyleLbl="alignNode1" presStyleIdx="2" presStyleCnt="4"/>
      <dgm:spPr/>
    </dgm:pt>
    <dgm:pt modelId="{AD47B2B9-6BAA-1F4D-BBBD-3D2C66E02022}" type="pres">
      <dgm:prSet presAssocID="{C5B82C45-6CD3-44A8-8E8B-01CFB5E990B7}" presName="horz1" presStyleCnt="0"/>
      <dgm:spPr/>
    </dgm:pt>
    <dgm:pt modelId="{B30E6C65-9004-1746-87C3-0E8660F101A8}" type="pres">
      <dgm:prSet presAssocID="{C5B82C45-6CD3-44A8-8E8B-01CFB5E990B7}" presName="tx1" presStyleLbl="revTx" presStyleIdx="2" presStyleCnt="4"/>
      <dgm:spPr/>
      <dgm:t>
        <a:bodyPr/>
        <a:lstStyle/>
        <a:p>
          <a:endParaRPr lang="en-US"/>
        </a:p>
      </dgm:t>
    </dgm:pt>
    <dgm:pt modelId="{18362D64-CE4F-5E4E-98A6-664263710C42}" type="pres">
      <dgm:prSet presAssocID="{C5B82C45-6CD3-44A8-8E8B-01CFB5E990B7}" presName="vert1" presStyleCnt="0"/>
      <dgm:spPr/>
    </dgm:pt>
    <dgm:pt modelId="{CC6BCE3B-CDA2-F34D-9177-4CE7556E8F9D}" type="pres">
      <dgm:prSet presAssocID="{6A80C5BC-67B1-497D-86C1-310BD8866ADC}" presName="thickLine" presStyleLbl="alignNode1" presStyleIdx="3" presStyleCnt="4"/>
      <dgm:spPr/>
    </dgm:pt>
    <dgm:pt modelId="{69AFCC5F-416F-5A44-8DAC-F244F740F57D}" type="pres">
      <dgm:prSet presAssocID="{6A80C5BC-67B1-497D-86C1-310BD8866ADC}" presName="horz1" presStyleCnt="0"/>
      <dgm:spPr/>
    </dgm:pt>
    <dgm:pt modelId="{04E815D3-B196-6141-83DC-BD8832E78E86}" type="pres">
      <dgm:prSet presAssocID="{6A80C5BC-67B1-497D-86C1-310BD8866ADC}" presName="tx1" presStyleLbl="revTx" presStyleIdx="3" presStyleCnt="4"/>
      <dgm:spPr/>
      <dgm:t>
        <a:bodyPr/>
        <a:lstStyle/>
        <a:p>
          <a:endParaRPr lang="en-US"/>
        </a:p>
      </dgm:t>
    </dgm:pt>
    <dgm:pt modelId="{3B2BEC21-4426-024D-86D3-E08602F618C6}" type="pres">
      <dgm:prSet presAssocID="{6A80C5BC-67B1-497D-86C1-310BD8866ADC}" presName="vert1" presStyleCnt="0"/>
      <dgm:spPr/>
    </dgm:pt>
  </dgm:ptLst>
  <dgm:cxnLst>
    <dgm:cxn modelId="{D826829F-D1DC-4DD2-9DE1-03D59B38F208}" srcId="{F9E7B78D-3B85-4F77-BF0B-D973BE29908C}" destId="{C5B82C45-6CD3-44A8-8E8B-01CFB5E990B7}" srcOrd="2" destOrd="0" parTransId="{E1A6597B-FA51-4DB1-8E05-2CE79C510347}" sibTransId="{12E1160F-474A-41F8-BEAF-019A09CFF463}"/>
    <dgm:cxn modelId="{E4B74923-F1EA-1D48-A3C0-1B1E4CE15031}" type="presOf" srcId="{AD0BC815-6E6A-4DF4-8EA4-70F4B2D2F741}" destId="{4EA32A4D-5168-F241-8A2E-7FA19D2467FE}" srcOrd="0" destOrd="0" presId="urn:microsoft.com/office/officeart/2008/layout/LinedList"/>
    <dgm:cxn modelId="{098069A0-3C49-194A-85C3-45ACD69F630B}" type="presOf" srcId="{F9E7B78D-3B85-4F77-BF0B-D973BE29908C}" destId="{C58D2D8A-8E7E-1A48-ABE6-4D9156335C1E}" srcOrd="0" destOrd="0" presId="urn:microsoft.com/office/officeart/2008/layout/LinedList"/>
    <dgm:cxn modelId="{70E755CA-D16B-4973-870F-2D01A0EA9A85}" srcId="{F9E7B78D-3B85-4F77-BF0B-D973BE29908C}" destId="{AD0BC815-6E6A-4DF4-8EA4-70F4B2D2F741}" srcOrd="1" destOrd="0" parTransId="{B376FC65-F424-478B-A7DD-59A3DF54190F}" sibTransId="{CCEBE1F6-2EB8-4266-94DB-3FD73AFC7A87}"/>
    <dgm:cxn modelId="{484999DE-D574-481A-A45A-BA278AF1E542}" srcId="{F9E7B78D-3B85-4F77-BF0B-D973BE29908C}" destId="{8C86F84C-09FD-4CF9-A00A-126EAB273007}" srcOrd="0" destOrd="0" parTransId="{4677FC46-2186-4C73-BDA7-35484DC734F7}" sibTransId="{916D2868-0193-44C4-9DA0-0C5318FC5E58}"/>
    <dgm:cxn modelId="{B3FC8166-8430-42D9-9F76-AAF783754A41}" srcId="{F9E7B78D-3B85-4F77-BF0B-D973BE29908C}" destId="{6A80C5BC-67B1-497D-86C1-310BD8866ADC}" srcOrd="3" destOrd="0" parTransId="{B3BC9EF9-943D-49F9-8E9E-83EDE47BC143}" sibTransId="{4C4F8BAC-09FE-4B23-B9D4-BF8FDAE6F2D6}"/>
    <dgm:cxn modelId="{96943D23-1A48-BC47-A0DB-7C74EEF7D379}" type="presOf" srcId="{C5B82C45-6CD3-44A8-8E8B-01CFB5E990B7}" destId="{B30E6C65-9004-1746-87C3-0E8660F101A8}" srcOrd="0" destOrd="0" presId="urn:microsoft.com/office/officeart/2008/layout/LinedList"/>
    <dgm:cxn modelId="{9D8477BB-78F0-3A4F-B387-963064C0935D}" type="presOf" srcId="{8C86F84C-09FD-4CF9-A00A-126EAB273007}" destId="{CBB8CEB0-FE9B-0249-B7CC-75ED942D9A63}" srcOrd="0" destOrd="0" presId="urn:microsoft.com/office/officeart/2008/layout/LinedList"/>
    <dgm:cxn modelId="{3427F361-2C7A-3D46-BA7E-0856707F0B4A}" type="presOf" srcId="{6A80C5BC-67B1-497D-86C1-310BD8866ADC}" destId="{04E815D3-B196-6141-83DC-BD8832E78E86}" srcOrd="0" destOrd="0" presId="urn:microsoft.com/office/officeart/2008/layout/LinedList"/>
    <dgm:cxn modelId="{055EA5D6-FF79-A240-9F64-FCEA85A87C67}" type="presParOf" srcId="{C58D2D8A-8E7E-1A48-ABE6-4D9156335C1E}" destId="{88CFD56B-0B5D-E84B-8B63-DCE0BABFFDB5}" srcOrd="0" destOrd="0" presId="urn:microsoft.com/office/officeart/2008/layout/LinedList"/>
    <dgm:cxn modelId="{11754463-561D-8F46-AC4C-CD9B9C4C7B4B}" type="presParOf" srcId="{C58D2D8A-8E7E-1A48-ABE6-4D9156335C1E}" destId="{49999550-9916-4341-94A9-872CAB7B1906}" srcOrd="1" destOrd="0" presId="urn:microsoft.com/office/officeart/2008/layout/LinedList"/>
    <dgm:cxn modelId="{7CD50337-381B-0F48-822C-1639A31EB6D8}" type="presParOf" srcId="{49999550-9916-4341-94A9-872CAB7B1906}" destId="{CBB8CEB0-FE9B-0249-B7CC-75ED942D9A63}" srcOrd="0" destOrd="0" presId="urn:microsoft.com/office/officeart/2008/layout/LinedList"/>
    <dgm:cxn modelId="{289D332A-A8FB-1D4A-87AB-B71A3F707ED5}" type="presParOf" srcId="{49999550-9916-4341-94A9-872CAB7B1906}" destId="{CE1BBC53-0F4D-DC40-B61C-893AD139A24E}" srcOrd="1" destOrd="0" presId="urn:microsoft.com/office/officeart/2008/layout/LinedList"/>
    <dgm:cxn modelId="{74110105-956E-AC4E-B530-98D4B539C531}" type="presParOf" srcId="{C58D2D8A-8E7E-1A48-ABE6-4D9156335C1E}" destId="{2798C912-FE4F-814B-8DBD-0FA80A171607}" srcOrd="2" destOrd="0" presId="urn:microsoft.com/office/officeart/2008/layout/LinedList"/>
    <dgm:cxn modelId="{226C092B-58FA-D545-91AB-0E330C6DFB8E}" type="presParOf" srcId="{C58D2D8A-8E7E-1A48-ABE6-4D9156335C1E}" destId="{7AFDC305-C93A-9741-BA6A-3EF7138B708D}" srcOrd="3" destOrd="0" presId="urn:microsoft.com/office/officeart/2008/layout/LinedList"/>
    <dgm:cxn modelId="{235831A9-CAF9-7C4C-8640-CD0F907A6D3B}" type="presParOf" srcId="{7AFDC305-C93A-9741-BA6A-3EF7138B708D}" destId="{4EA32A4D-5168-F241-8A2E-7FA19D2467FE}" srcOrd="0" destOrd="0" presId="urn:microsoft.com/office/officeart/2008/layout/LinedList"/>
    <dgm:cxn modelId="{5D6DCE90-980B-F34B-998E-7A84BCBE82E1}" type="presParOf" srcId="{7AFDC305-C93A-9741-BA6A-3EF7138B708D}" destId="{06AEB536-4AF5-FD4C-BCA5-22B1A71C6284}" srcOrd="1" destOrd="0" presId="urn:microsoft.com/office/officeart/2008/layout/LinedList"/>
    <dgm:cxn modelId="{DBED7DB7-69ED-714F-A68A-1A70E12ED927}" type="presParOf" srcId="{C58D2D8A-8E7E-1A48-ABE6-4D9156335C1E}" destId="{DDA37678-8DF2-F04F-A95F-A9B0F1AF86ED}" srcOrd="4" destOrd="0" presId="urn:microsoft.com/office/officeart/2008/layout/LinedList"/>
    <dgm:cxn modelId="{C69257CE-AF69-1A43-A87E-8584BDCAF830}" type="presParOf" srcId="{C58D2D8A-8E7E-1A48-ABE6-4D9156335C1E}" destId="{AD47B2B9-6BAA-1F4D-BBBD-3D2C66E02022}" srcOrd="5" destOrd="0" presId="urn:microsoft.com/office/officeart/2008/layout/LinedList"/>
    <dgm:cxn modelId="{9FDD8A26-84F0-7B43-B257-E640DD908D00}" type="presParOf" srcId="{AD47B2B9-6BAA-1F4D-BBBD-3D2C66E02022}" destId="{B30E6C65-9004-1746-87C3-0E8660F101A8}" srcOrd="0" destOrd="0" presId="urn:microsoft.com/office/officeart/2008/layout/LinedList"/>
    <dgm:cxn modelId="{B1132C5C-7F20-4B45-9C79-2545F71A8393}" type="presParOf" srcId="{AD47B2B9-6BAA-1F4D-BBBD-3D2C66E02022}" destId="{18362D64-CE4F-5E4E-98A6-664263710C42}" srcOrd="1" destOrd="0" presId="urn:microsoft.com/office/officeart/2008/layout/LinedList"/>
    <dgm:cxn modelId="{51B460CD-DC29-D14C-970D-84E961864952}" type="presParOf" srcId="{C58D2D8A-8E7E-1A48-ABE6-4D9156335C1E}" destId="{CC6BCE3B-CDA2-F34D-9177-4CE7556E8F9D}" srcOrd="6" destOrd="0" presId="urn:microsoft.com/office/officeart/2008/layout/LinedList"/>
    <dgm:cxn modelId="{864EAFEB-47D3-FA48-A0DA-C26E5C6688C1}" type="presParOf" srcId="{C58D2D8A-8E7E-1A48-ABE6-4D9156335C1E}" destId="{69AFCC5F-416F-5A44-8DAC-F244F740F57D}" srcOrd="7" destOrd="0" presId="urn:microsoft.com/office/officeart/2008/layout/LinedList"/>
    <dgm:cxn modelId="{7B7F45C7-DB9C-8549-9D0E-1AA7342EACE0}" type="presParOf" srcId="{69AFCC5F-416F-5A44-8DAC-F244F740F57D}" destId="{04E815D3-B196-6141-83DC-BD8832E78E86}" srcOrd="0" destOrd="0" presId="urn:microsoft.com/office/officeart/2008/layout/LinedList"/>
    <dgm:cxn modelId="{D87DB87C-AA84-744D-86FF-C7A308357889}" type="presParOf" srcId="{69AFCC5F-416F-5A44-8DAC-F244F740F57D}" destId="{3B2BEC21-4426-024D-86D3-E08602F618C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DCFB7-D16A-5D49-B656-6BB16C84B9BE}">
      <dsp:nvSpPr>
        <dsp:cNvPr id="0" name=""/>
        <dsp:cNvSpPr/>
      </dsp:nvSpPr>
      <dsp:spPr>
        <a:xfrm>
          <a:off x="0" y="0"/>
          <a:ext cx="6254695" cy="64779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Communication/ Trust</a:t>
          </a:r>
        </a:p>
      </dsp:txBody>
      <dsp:txXfrm>
        <a:off x="18973" y="18973"/>
        <a:ext cx="5479882" cy="609849"/>
      </dsp:txXfrm>
    </dsp:sp>
    <dsp:sp modelId="{A2765C7A-79D0-154D-B79C-C7B36A91C972}">
      <dsp:nvSpPr>
        <dsp:cNvPr id="0" name=""/>
        <dsp:cNvSpPr/>
      </dsp:nvSpPr>
      <dsp:spPr>
        <a:xfrm>
          <a:off x="467071" y="737766"/>
          <a:ext cx="6254695" cy="647795"/>
        </a:xfrm>
        <a:prstGeom prst="roundRect">
          <a:avLst>
            <a:gd name="adj" fmla="val 10000"/>
          </a:avLst>
        </a:prstGeom>
        <a:solidFill>
          <a:schemeClr val="accent2">
            <a:hueOff val="239517"/>
            <a:satOff val="-1369"/>
            <a:lumOff val="13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Translating vocabulary</a:t>
          </a:r>
        </a:p>
      </dsp:txBody>
      <dsp:txXfrm>
        <a:off x="486044" y="756739"/>
        <a:ext cx="5328610" cy="609849"/>
      </dsp:txXfrm>
    </dsp:sp>
    <dsp:sp modelId="{A2DBD3C4-DB0B-2445-AE9F-DEF4AE7D8565}">
      <dsp:nvSpPr>
        <dsp:cNvPr id="0" name=""/>
        <dsp:cNvSpPr/>
      </dsp:nvSpPr>
      <dsp:spPr>
        <a:xfrm>
          <a:off x="934142" y="1475533"/>
          <a:ext cx="6254695" cy="647795"/>
        </a:xfrm>
        <a:prstGeom prst="roundRect">
          <a:avLst>
            <a:gd name="adj" fmla="val 10000"/>
          </a:avLst>
        </a:prstGeom>
        <a:solidFill>
          <a:schemeClr val="accent2">
            <a:hueOff val="479033"/>
            <a:satOff val="-2738"/>
            <a:lumOff val="2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Sharing opportunities and limitations</a:t>
          </a:r>
        </a:p>
      </dsp:txBody>
      <dsp:txXfrm>
        <a:off x="953115" y="1494506"/>
        <a:ext cx="5328610" cy="609849"/>
      </dsp:txXfrm>
    </dsp:sp>
    <dsp:sp modelId="{117F615A-DED5-F14C-8272-99048FDB1C64}">
      <dsp:nvSpPr>
        <dsp:cNvPr id="0" name=""/>
        <dsp:cNvSpPr/>
      </dsp:nvSpPr>
      <dsp:spPr>
        <a:xfrm>
          <a:off x="1401214" y="2213300"/>
          <a:ext cx="6254695" cy="647795"/>
        </a:xfrm>
        <a:prstGeom prst="roundRect">
          <a:avLst>
            <a:gd name="adj" fmla="val 10000"/>
          </a:avLst>
        </a:prstGeom>
        <a:solidFill>
          <a:schemeClr val="accent2">
            <a:hueOff val="718550"/>
            <a:satOff val="-4106"/>
            <a:lumOff val="39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Practical implications of project</a:t>
          </a:r>
        </a:p>
      </dsp:txBody>
      <dsp:txXfrm>
        <a:off x="1420187" y="2232273"/>
        <a:ext cx="5328610" cy="609849"/>
      </dsp:txXfrm>
    </dsp:sp>
    <dsp:sp modelId="{A39BA964-EE13-CE4C-9640-6260F0F06ECD}">
      <dsp:nvSpPr>
        <dsp:cNvPr id="0" name=""/>
        <dsp:cNvSpPr/>
      </dsp:nvSpPr>
      <dsp:spPr>
        <a:xfrm>
          <a:off x="1868285" y="2951067"/>
          <a:ext cx="6254695" cy="647795"/>
        </a:xfrm>
        <a:prstGeom prst="roundRect">
          <a:avLst>
            <a:gd name="adj" fmla="val 10000"/>
          </a:avLst>
        </a:prstGeom>
        <a:solidFill>
          <a:schemeClr val="accent2">
            <a:hueOff val="958067"/>
            <a:satOff val="-5475"/>
            <a:lumOff val="529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Opportunities to share success</a:t>
          </a:r>
        </a:p>
      </dsp:txBody>
      <dsp:txXfrm>
        <a:off x="1887258" y="2970040"/>
        <a:ext cx="5328610" cy="609849"/>
      </dsp:txXfrm>
    </dsp:sp>
    <dsp:sp modelId="{0C40D086-49ED-FA43-BEA5-70BE99E949BC}">
      <dsp:nvSpPr>
        <dsp:cNvPr id="0" name=""/>
        <dsp:cNvSpPr/>
      </dsp:nvSpPr>
      <dsp:spPr>
        <a:xfrm>
          <a:off x="5833628" y="473250"/>
          <a:ext cx="421066" cy="42106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5928368" y="473250"/>
        <a:ext cx="231586" cy="316852"/>
      </dsp:txXfrm>
    </dsp:sp>
    <dsp:sp modelId="{53D28888-8F26-FA49-8558-AFD1681221AF}">
      <dsp:nvSpPr>
        <dsp:cNvPr id="0" name=""/>
        <dsp:cNvSpPr/>
      </dsp:nvSpPr>
      <dsp:spPr>
        <a:xfrm>
          <a:off x="6300699" y="1211017"/>
          <a:ext cx="421066" cy="421066"/>
        </a:xfrm>
        <a:prstGeom prst="downArrow">
          <a:avLst>
            <a:gd name="adj1" fmla="val 55000"/>
            <a:gd name="adj2" fmla="val 45000"/>
          </a:avLst>
        </a:prstGeom>
        <a:solidFill>
          <a:schemeClr val="accent2">
            <a:tint val="40000"/>
            <a:alpha val="90000"/>
            <a:hueOff val="337043"/>
            <a:satOff val="3322"/>
            <a:lumOff val="317"/>
            <a:alphaOff val="0"/>
          </a:schemeClr>
        </a:solidFill>
        <a:ln w="12700" cap="flat" cmpd="sng" algn="ctr">
          <a:solidFill>
            <a:schemeClr val="accent2">
              <a:tint val="40000"/>
              <a:alpha val="90000"/>
              <a:hueOff val="337043"/>
              <a:satOff val="3322"/>
              <a:lumOff val="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6395439" y="1211017"/>
        <a:ext cx="231586" cy="316852"/>
      </dsp:txXfrm>
    </dsp:sp>
    <dsp:sp modelId="{E85A65DB-FA46-7D4B-A194-7590EB692570}">
      <dsp:nvSpPr>
        <dsp:cNvPr id="0" name=""/>
        <dsp:cNvSpPr/>
      </dsp:nvSpPr>
      <dsp:spPr>
        <a:xfrm>
          <a:off x="6767771" y="1937987"/>
          <a:ext cx="421066" cy="421066"/>
        </a:xfrm>
        <a:prstGeom prst="downArrow">
          <a:avLst>
            <a:gd name="adj1" fmla="val 55000"/>
            <a:gd name="adj2" fmla="val 45000"/>
          </a:avLst>
        </a:prstGeom>
        <a:solidFill>
          <a:schemeClr val="accent2">
            <a:tint val="40000"/>
            <a:alpha val="90000"/>
            <a:hueOff val="674087"/>
            <a:satOff val="6644"/>
            <a:lumOff val="634"/>
            <a:alphaOff val="0"/>
          </a:schemeClr>
        </a:solidFill>
        <a:ln w="12700" cap="flat" cmpd="sng" algn="ctr">
          <a:solidFill>
            <a:schemeClr val="accent2">
              <a:tint val="40000"/>
              <a:alpha val="90000"/>
              <a:hueOff val="674087"/>
              <a:satOff val="6644"/>
              <a:lumOff val="6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6862511" y="1937987"/>
        <a:ext cx="231586" cy="316852"/>
      </dsp:txXfrm>
    </dsp:sp>
    <dsp:sp modelId="{672D8350-EE01-5E41-AD9C-AE8B7BDA75C7}">
      <dsp:nvSpPr>
        <dsp:cNvPr id="0" name=""/>
        <dsp:cNvSpPr/>
      </dsp:nvSpPr>
      <dsp:spPr>
        <a:xfrm>
          <a:off x="7234842" y="2682952"/>
          <a:ext cx="421066" cy="421066"/>
        </a:xfrm>
        <a:prstGeom prst="downArrow">
          <a:avLst>
            <a:gd name="adj1" fmla="val 55000"/>
            <a:gd name="adj2" fmla="val 45000"/>
          </a:avLst>
        </a:prstGeom>
        <a:solidFill>
          <a:schemeClr val="accent2">
            <a:tint val="40000"/>
            <a:alpha val="90000"/>
            <a:hueOff val="1011130"/>
            <a:satOff val="9966"/>
            <a:lumOff val="951"/>
            <a:alphaOff val="0"/>
          </a:schemeClr>
        </a:solidFill>
        <a:ln w="12700" cap="flat" cmpd="sng" algn="ctr">
          <a:solidFill>
            <a:schemeClr val="accent2">
              <a:tint val="40000"/>
              <a:alpha val="90000"/>
              <a:hueOff val="1011130"/>
              <a:satOff val="9966"/>
              <a:lumOff val="9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7329582" y="2682952"/>
        <a:ext cx="231586" cy="316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9E87B-7A9B-46AF-AD15-5652C36ECB55}">
      <dsp:nvSpPr>
        <dsp:cNvPr id="0" name=""/>
        <dsp:cNvSpPr/>
      </dsp:nvSpPr>
      <dsp:spPr>
        <a:xfrm>
          <a:off x="0" y="5430"/>
          <a:ext cx="7421525" cy="158857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36EAB5-7F49-42FE-B866-0416EF923B15}">
      <dsp:nvSpPr>
        <dsp:cNvPr id="0" name=""/>
        <dsp:cNvSpPr/>
      </dsp:nvSpPr>
      <dsp:spPr>
        <a:xfrm>
          <a:off x="178436" y="124776"/>
          <a:ext cx="1478786" cy="13498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AA0465-5263-41DB-813E-DB4EC0CE503C}">
      <dsp:nvSpPr>
        <dsp:cNvPr id="0" name=""/>
        <dsp:cNvSpPr/>
      </dsp:nvSpPr>
      <dsp:spPr>
        <a:xfrm>
          <a:off x="1835660" y="5430"/>
          <a:ext cx="5515807" cy="1714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11" tIns="181411" rIns="181411" bIns="181411" numCol="1" spcCol="1270" anchor="ctr" anchorCtr="0">
          <a:noAutofit/>
        </a:bodyPr>
        <a:lstStyle/>
        <a:p>
          <a:pPr lvl="0" algn="l" defTabSz="1066800">
            <a:lnSpc>
              <a:spcPct val="100000"/>
            </a:lnSpc>
            <a:spcBef>
              <a:spcPct val="0"/>
            </a:spcBef>
            <a:spcAft>
              <a:spcPct val="35000"/>
            </a:spcAft>
          </a:pPr>
          <a:r>
            <a:rPr lang="en-US" sz="2400" kern="1200" dirty="0"/>
            <a:t>Training and opportunities for communication, facilitation and engagement (</a:t>
          </a:r>
          <a:r>
            <a:rPr lang="en-US" sz="2400" kern="1200" dirty="0" err="1"/>
            <a:t>Cvitanovic</a:t>
          </a:r>
          <a:r>
            <a:rPr lang="en-US" sz="2400" kern="1200" dirty="0"/>
            <a:t> et al 2016)</a:t>
          </a:r>
        </a:p>
      </dsp:txBody>
      <dsp:txXfrm>
        <a:off x="1835660" y="5430"/>
        <a:ext cx="5515807" cy="1714122"/>
      </dsp:txXfrm>
    </dsp:sp>
    <dsp:sp modelId="{971A27E3-A4A9-423B-850E-688B92678A3C}">
      <dsp:nvSpPr>
        <dsp:cNvPr id="0" name=""/>
        <dsp:cNvSpPr/>
      </dsp:nvSpPr>
      <dsp:spPr>
        <a:xfrm>
          <a:off x="0" y="2135098"/>
          <a:ext cx="7421525" cy="158857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8289F0-FF2D-4AB9-BDC9-4C229CA95FBC}">
      <dsp:nvSpPr>
        <dsp:cNvPr id="0" name=""/>
        <dsp:cNvSpPr/>
      </dsp:nvSpPr>
      <dsp:spPr>
        <a:xfrm>
          <a:off x="83970" y="2169187"/>
          <a:ext cx="1667720" cy="15203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9BB16C-01D6-478F-B966-770D043DA7EC}">
      <dsp:nvSpPr>
        <dsp:cNvPr id="0" name=""/>
        <dsp:cNvSpPr/>
      </dsp:nvSpPr>
      <dsp:spPr>
        <a:xfrm>
          <a:off x="1835660" y="2135098"/>
          <a:ext cx="5515807" cy="1714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11" tIns="181411" rIns="181411" bIns="181411" numCol="1" spcCol="1270" anchor="ctr" anchorCtr="0">
          <a:noAutofit/>
        </a:bodyPr>
        <a:lstStyle/>
        <a:p>
          <a:pPr lvl="0" algn="l" defTabSz="1066800">
            <a:lnSpc>
              <a:spcPct val="100000"/>
            </a:lnSpc>
            <a:spcBef>
              <a:spcPct val="0"/>
            </a:spcBef>
            <a:spcAft>
              <a:spcPct val="35000"/>
            </a:spcAft>
          </a:pPr>
          <a:r>
            <a:rPr lang="en-US" sz="2400" kern="1200" dirty="0"/>
            <a:t>Incentives (rewards, recognition, support)</a:t>
          </a:r>
        </a:p>
      </dsp:txBody>
      <dsp:txXfrm>
        <a:off x="1835660" y="2135098"/>
        <a:ext cx="5515807" cy="1714122"/>
      </dsp:txXfrm>
    </dsp:sp>
    <dsp:sp modelId="{E39170AD-415C-4CA7-A8B5-D01BE724D7CB}">
      <dsp:nvSpPr>
        <dsp:cNvPr id="0" name=""/>
        <dsp:cNvSpPr/>
      </dsp:nvSpPr>
      <dsp:spPr>
        <a:xfrm>
          <a:off x="0" y="4264766"/>
          <a:ext cx="7421525" cy="158857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CC2EAE-0299-45A8-86AB-F15862AD6E0F}">
      <dsp:nvSpPr>
        <dsp:cNvPr id="0" name=""/>
        <dsp:cNvSpPr/>
      </dsp:nvSpPr>
      <dsp:spPr>
        <a:xfrm>
          <a:off x="167699" y="4351072"/>
          <a:ext cx="1501201" cy="1415963"/>
        </a:xfrm>
        <a:prstGeom prst="rect">
          <a:avLst/>
        </a:prstGeom>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25C72A-B7D0-4ED7-A938-46D9EA4B05DB}">
      <dsp:nvSpPr>
        <dsp:cNvPr id="0" name=""/>
        <dsp:cNvSpPr/>
      </dsp:nvSpPr>
      <dsp:spPr>
        <a:xfrm>
          <a:off x="1836599" y="4264766"/>
          <a:ext cx="5515807" cy="1714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11" tIns="181411" rIns="181411" bIns="181411" numCol="1" spcCol="1270" anchor="ctr" anchorCtr="0">
          <a:noAutofit/>
        </a:bodyPr>
        <a:lstStyle/>
        <a:p>
          <a:pPr lvl="0" algn="l" defTabSz="1066800">
            <a:lnSpc>
              <a:spcPct val="100000"/>
            </a:lnSpc>
            <a:spcBef>
              <a:spcPct val="0"/>
            </a:spcBef>
            <a:spcAft>
              <a:spcPct val="35000"/>
            </a:spcAft>
          </a:pPr>
          <a:r>
            <a:rPr lang="en-US" sz="2400" kern="1200" dirty="0"/>
            <a:t>Organizations that promote communication between stakeholders </a:t>
          </a:r>
          <a:r>
            <a:rPr lang="en-US" sz="2400" kern="1200" dirty="0" smtClean="0"/>
            <a:t>(Fire Science Exchange Network and others)</a:t>
          </a:r>
          <a:endParaRPr lang="en-US" sz="2400" kern="1200" dirty="0"/>
        </a:p>
      </dsp:txBody>
      <dsp:txXfrm>
        <a:off x="1836599" y="4264766"/>
        <a:ext cx="5515807" cy="1714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FD56B-0B5D-E84B-8B63-DCE0BABFFDB5}">
      <dsp:nvSpPr>
        <dsp:cNvPr id="0" name=""/>
        <dsp:cNvSpPr/>
      </dsp:nvSpPr>
      <dsp:spPr>
        <a:xfrm>
          <a:off x="0" y="0"/>
          <a:ext cx="649735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BB8CEB0-FE9B-0249-B7CC-75ED942D9A63}">
      <dsp:nvSpPr>
        <dsp:cNvPr id="0" name=""/>
        <dsp:cNvSpPr/>
      </dsp:nvSpPr>
      <dsp:spPr>
        <a:xfrm>
          <a:off x="0" y="0"/>
          <a:ext cx="6497358" cy="899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a:t>Increases understanding of complexity</a:t>
          </a:r>
        </a:p>
      </dsp:txBody>
      <dsp:txXfrm>
        <a:off x="0" y="0"/>
        <a:ext cx="6497358" cy="899829"/>
      </dsp:txXfrm>
    </dsp:sp>
    <dsp:sp modelId="{2798C912-FE4F-814B-8DBD-0FA80A171607}">
      <dsp:nvSpPr>
        <dsp:cNvPr id="0" name=""/>
        <dsp:cNvSpPr/>
      </dsp:nvSpPr>
      <dsp:spPr>
        <a:xfrm>
          <a:off x="0" y="899829"/>
          <a:ext cx="649735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EA32A4D-5168-F241-8A2E-7FA19D2467FE}">
      <dsp:nvSpPr>
        <dsp:cNvPr id="0" name=""/>
        <dsp:cNvSpPr/>
      </dsp:nvSpPr>
      <dsp:spPr>
        <a:xfrm>
          <a:off x="0" y="899829"/>
          <a:ext cx="6497358" cy="899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a:t>Promotes social learning</a:t>
          </a:r>
        </a:p>
      </dsp:txBody>
      <dsp:txXfrm>
        <a:off x="0" y="899829"/>
        <a:ext cx="6497358" cy="899829"/>
      </dsp:txXfrm>
    </dsp:sp>
    <dsp:sp modelId="{DDA37678-8DF2-F04F-A95F-A9B0F1AF86ED}">
      <dsp:nvSpPr>
        <dsp:cNvPr id="0" name=""/>
        <dsp:cNvSpPr/>
      </dsp:nvSpPr>
      <dsp:spPr>
        <a:xfrm>
          <a:off x="0" y="1799658"/>
          <a:ext cx="649735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30E6C65-9004-1746-87C3-0E8660F101A8}">
      <dsp:nvSpPr>
        <dsp:cNvPr id="0" name=""/>
        <dsp:cNvSpPr/>
      </dsp:nvSpPr>
      <dsp:spPr>
        <a:xfrm>
          <a:off x="0" y="1799658"/>
          <a:ext cx="6497358" cy="899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a:t>Increases likelihood that the science will be used </a:t>
          </a:r>
        </a:p>
      </dsp:txBody>
      <dsp:txXfrm>
        <a:off x="0" y="1799658"/>
        <a:ext cx="6497358" cy="899829"/>
      </dsp:txXfrm>
    </dsp:sp>
    <dsp:sp modelId="{CC6BCE3B-CDA2-F34D-9177-4CE7556E8F9D}">
      <dsp:nvSpPr>
        <dsp:cNvPr id="0" name=""/>
        <dsp:cNvSpPr/>
      </dsp:nvSpPr>
      <dsp:spPr>
        <a:xfrm>
          <a:off x="0" y="2699487"/>
          <a:ext cx="649735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4E815D3-B196-6141-83DC-BD8832E78E86}">
      <dsp:nvSpPr>
        <dsp:cNvPr id="0" name=""/>
        <dsp:cNvSpPr/>
      </dsp:nvSpPr>
      <dsp:spPr>
        <a:xfrm>
          <a:off x="0" y="2699487"/>
          <a:ext cx="6497358" cy="899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a:t>Improves quality of decisions</a:t>
          </a:r>
        </a:p>
      </dsp:txBody>
      <dsp:txXfrm>
        <a:off x="0" y="2699487"/>
        <a:ext cx="6497358" cy="89982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B9374-F52B-664A-875F-113732B3153D}" type="datetimeFigureOut">
              <a:rPr lang="en-US" smtClean="0"/>
              <a:t>11/20/2019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308C3-7502-3943-B553-D29592A1E26E}" type="slidenum">
              <a:rPr lang="en-US" smtClean="0"/>
              <a:t>‹#›</a:t>
            </a:fld>
            <a:endParaRPr lang="en-US"/>
          </a:p>
        </p:txBody>
      </p:sp>
    </p:spTree>
    <p:extLst>
      <p:ext uri="{BB962C8B-B14F-4D97-AF65-F5344CB8AC3E}">
        <p14:creationId xmlns:p14="http://schemas.microsoft.com/office/powerpoint/2010/main" val="885308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ink.springer.com/article/10.1007/s00267-018-1028-3#CR1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308C3-7502-3943-B553-D29592A1E26E}" type="slidenum">
              <a:rPr lang="en-US" smtClean="0"/>
              <a:t>1</a:t>
            </a:fld>
            <a:endParaRPr lang="en-US"/>
          </a:p>
        </p:txBody>
      </p:sp>
    </p:spTree>
    <p:extLst>
      <p:ext uri="{BB962C8B-B14F-4D97-AF65-F5344CB8AC3E}">
        <p14:creationId xmlns:p14="http://schemas.microsoft.com/office/powerpoint/2010/main" val="2562851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C9DA4-1D8F-4A54-9596-239B0178C960}" type="slidenum">
              <a:rPr lang="en-US" smtClean="0"/>
              <a:t>11</a:t>
            </a:fld>
            <a:endParaRPr lang="en-US"/>
          </a:p>
        </p:txBody>
      </p:sp>
    </p:spTree>
    <p:extLst>
      <p:ext uri="{BB962C8B-B14F-4D97-AF65-F5344CB8AC3E}">
        <p14:creationId xmlns:p14="http://schemas.microsoft.com/office/powerpoint/2010/main" val="2325016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Megan Friggens, RMRS</a:t>
            </a:r>
          </a:p>
          <a:p>
            <a:r>
              <a:rPr lang="en-US" dirty="0" smtClean="0"/>
              <a:t>Dave Gori, TNC</a:t>
            </a:r>
          </a:p>
          <a:p>
            <a:r>
              <a:rPr lang="en-US" dirty="0" err="1" smtClean="0"/>
              <a:t>Shaula</a:t>
            </a:r>
            <a:r>
              <a:rPr lang="en-US" dirty="0" smtClean="0"/>
              <a:t> </a:t>
            </a:r>
            <a:r>
              <a:rPr lang="en-US" dirty="0" err="1" smtClean="0"/>
              <a:t>Hedwall</a:t>
            </a:r>
            <a:r>
              <a:rPr lang="en-US" dirty="0" smtClean="0"/>
              <a:t>, USFWS</a:t>
            </a:r>
          </a:p>
          <a:p>
            <a:r>
              <a:rPr lang="en-US" dirty="0" smtClean="0"/>
              <a:t>Robert Keane, RMRS</a:t>
            </a:r>
          </a:p>
          <a:p>
            <a:r>
              <a:rPr lang="en-US" dirty="0" smtClean="0"/>
              <a:t>Rachel </a:t>
            </a:r>
            <a:r>
              <a:rPr lang="en-US" dirty="0" err="1" smtClean="0"/>
              <a:t>Loehman</a:t>
            </a:r>
            <a:r>
              <a:rPr lang="en-US" dirty="0" smtClean="0"/>
              <a:t>, USGS</a:t>
            </a:r>
          </a:p>
          <a:p>
            <a:r>
              <a:rPr lang="en-US" dirty="0" smtClean="0"/>
              <a:t>Jack </a:t>
            </a:r>
            <a:r>
              <a:rPr lang="en-US" dirty="0" err="1" smtClean="0"/>
              <a:t>Triepke</a:t>
            </a:r>
            <a:r>
              <a:rPr lang="en-US" dirty="0" smtClean="0"/>
              <a:t>, USFS</a:t>
            </a:r>
          </a:p>
          <a:p>
            <a:r>
              <a:rPr lang="en-US" dirty="0" smtClean="0"/>
              <a:t>Craig Wilcox, USFS</a:t>
            </a:r>
          </a:p>
          <a:p>
            <a:r>
              <a:rPr lang="en-US" dirty="0" smtClean="0"/>
              <a:t>Larissa </a:t>
            </a:r>
            <a:r>
              <a:rPr lang="en-US" dirty="0" err="1" smtClean="0"/>
              <a:t>Yocom</a:t>
            </a:r>
            <a:r>
              <a:rPr lang="en-US" dirty="0" smtClean="0"/>
              <a:t>, USU</a:t>
            </a:r>
          </a:p>
          <a:p>
            <a:endParaRPr lang="en-US" dirty="0"/>
          </a:p>
        </p:txBody>
      </p:sp>
      <p:sp>
        <p:nvSpPr>
          <p:cNvPr id="4" name="Slide Number Placeholder 3"/>
          <p:cNvSpPr>
            <a:spLocks noGrp="1"/>
          </p:cNvSpPr>
          <p:nvPr>
            <p:ph type="sldNum" sz="quarter" idx="10"/>
          </p:nvPr>
        </p:nvSpPr>
        <p:spPr/>
        <p:txBody>
          <a:bodyPr/>
          <a:lstStyle/>
          <a:p>
            <a:fld id="{821C9DA4-1D8F-4A54-9596-239B0178C960}" type="slidenum">
              <a:rPr lang="en-US" smtClean="0"/>
              <a:t>12</a:t>
            </a:fld>
            <a:endParaRPr lang="en-US"/>
          </a:p>
        </p:txBody>
      </p:sp>
    </p:spTree>
    <p:extLst>
      <p:ext uri="{BB962C8B-B14F-4D97-AF65-F5344CB8AC3E}">
        <p14:creationId xmlns:p14="http://schemas.microsoft.com/office/powerpoint/2010/main" val="3387195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C9DA4-1D8F-4A54-9596-239B0178C960}" type="slidenum">
              <a:rPr lang="en-US" smtClean="0"/>
              <a:t>13</a:t>
            </a:fld>
            <a:endParaRPr lang="en-US"/>
          </a:p>
        </p:txBody>
      </p:sp>
    </p:spTree>
    <p:extLst>
      <p:ext uri="{BB962C8B-B14F-4D97-AF65-F5344CB8AC3E}">
        <p14:creationId xmlns:p14="http://schemas.microsoft.com/office/powerpoint/2010/main" val="1878414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Have folks that understands both worlds or create that person – code-switching</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individual competencies, such as facilitation, trust building, communication, stakeholder engagement, and knowledge broker’s skills can be acquired through formal or professional development trainings, as suggested by </a:t>
            </a:r>
            <a:r>
              <a:rPr lang="en-US" sz="1200" b="0" i="0" u="none" strike="noStrike" kern="1200" dirty="0" err="1">
                <a:solidFill>
                  <a:schemeClr val="tx1"/>
                </a:solidFill>
                <a:effectLst/>
                <a:latin typeface="+mn-lt"/>
                <a:ea typeface="+mn-ea"/>
                <a:cs typeface="+mn-cs"/>
              </a:rPr>
              <a:t>Cvitanovic</a:t>
            </a:r>
            <a:r>
              <a:rPr lang="en-US" sz="1200" b="0" i="0" u="none" strike="noStrike" kern="1200" dirty="0">
                <a:solidFill>
                  <a:schemeClr val="tx1"/>
                </a:solidFill>
                <a:effectLst/>
                <a:latin typeface="+mn-lt"/>
                <a:ea typeface="+mn-ea"/>
                <a:cs typeface="+mn-cs"/>
              </a:rPr>
              <a:t> et al. (</a:t>
            </a:r>
            <a:r>
              <a:rPr lang="en-US" sz="1200" b="0" i="0" u="sng" strike="noStrike" kern="1200" dirty="0">
                <a:solidFill>
                  <a:schemeClr val="tx1"/>
                </a:solidFill>
                <a:effectLst/>
                <a:latin typeface="+mn-lt"/>
                <a:ea typeface="+mn-ea"/>
                <a:cs typeface="+mn-cs"/>
                <a:hlinkClick r:id="rId3" tooltip="View reference"/>
              </a:rPr>
              <a:t>2016</a:t>
            </a:r>
            <a:r>
              <a:rPr lang="en-US" sz="1200" b="0" i="0" u="none" strike="noStrike" kern="1200" dirty="0">
                <a:solidFill>
                  <a:schemeClr val="tx1"/>
                </a:solidFill>
                <a:effectLst/>
                <a:latin typeface="+mn-lt"/>
                <a:ea typeface="+mn-ea"/>
                <a:cs typeface="+mn-cs"/>
              </a:rPr>
              <a:t>).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E308C3-7502-3943-B553-D29592A1E26E}" type="slidenum">
              <a:rPr lang="en-US" smtClean="0"/>
              <a:t>15</a:t>
            </a:fld>
            <a:endParaRPr lang="en-US"/>
          </a:p>
        </p:txBody>
      </p:sp>
    </p:spTree>
    <p:extLst>
      <p:ext uri="{BB962C8B-B14F-4D97-AF65-F5344CB8AC3E}">
        <p14:creationId xmlns:p14="http://schemas.microsoft.com/office/powerpoint/2010/main" val="2981242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Different than ”regular science”</a:t>
            </a:r>
          </a:p>
        </p:txBody>
      </p:sp>
      <p:sp>
        <p:nvSpPr>
          <p:cNvPr id="4" name="Slide Number Placeholder 3"/>
          <p:cNvSpPr>
            <a:spLocks noGrp="1"/>
          </p:cNvSpPr>
          <p:nvPr>
            <p:ph type="sldNum" sz="quarter" idx="5"/>
          </p:nvPr>
        </p:nvSpPr>
        <p:spPr/>
        <p:txBody>
          <a:bodyPr/>
          <a:lstStyle/>
          <a:p>
            <a:fld id="{55E308C3-7502-3943-B553-D29592A1E26E}" type="slidenum">
              <a:rPr lang="en-US" smtClean="0"/>
              <a:t>16</a:t>
            </a:fld>
            <a:endParaRPr lang="en-US"/>
          </a:p>
        </p:txBody>
      </p:sp>
    </p:spTree>
    <p:extLst>
      <p:ext uri="{BB962C8B-B14F-4D97-AF65-F5344CB8AC3E}">
        <p14:creationId xmlns:p14="http://schemas.microsoft.com/office/powerpoint/2010/main" val="1644136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Does it solve an immediate problem?</a:t>
            </a:r>
          </a:p>
        </p:txBody>
      </p:sp>
      <p:sp>
        <p:nvSpPr>
          <p:cNvPr id="4" name="Slide Number Placeholder 3"/>
          <p:cNvSpPr>
            <a:spLocks noGrp="1"/>
          </p:cNvSpPr>
          <p:nvPr>
            <p:ph type="sldNum" sz="quarter" idx="5"/>
          </p:nvPr>
        </p:nvSpPr>
        <p:spPr/>
        <p:txBody>
          <a:bodyPr/>
          <a:lstStyle/>
          <a:p>
            <a:fld id="{55E308C3-7502-3943-B553-D29592A1E26E}" type="slidenum">
              <a:rPr lang="en-US" smtClean="0"/>
              <a:t>2</a:t>
            </a:fld>
            <a:endParaRPr lang="en-US"/>
          </a:p>
        </p:txBody>
      </p:sp>
    </p:spTree>
    <p:extLst>
      <p:ext uri="{BB962C8B-B14F-4D97-AF65-F5344CB8AC3E}">
        <p14:creationId xmlns:p14="http://schemas.microsoft.com/office/powerpoint/2010/main" val="19911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sort of the ultimate in co-production. It is rarely ever neat and tidy and is always based on relationships.</a:t>
            </a:r>
          </a:p>
        </p:txBody>
      </p:sp>
      <p:sp>
        <p:nvSpPr>
          <p:cNvPr id="4" name="Slide Number Placeholder 3"/>
          <p:cNvSpPr>
            <a:spLocks noGrp="1"/>
          </p:cNvSpPr>
          <p:nvPr>
            <p:ph type="sldNum" sz="quarter" idx="5"/>
          </p:nvPr>
        </p:nvSpPr>
        <p:spPr/>
        <p:txBody>
          <a:bodyPr/>
          <a:lstStyle/>
          <a:p>
            <a:fld id="{55E308C3-7502-3943-B553-D29592A1E26E}" type="slidenum">
              <a:rPr lang="en-US" smtClean="0"/>
              <a:t>3</a:t>
            </a:fld>
            <a:endParaRPr lang="en-US"/>
          </a:p>
        </p:txBody>
      </p:sp>
    </p:spTree>
    <p:extLst>
      <p:ext uri="{BB962C8B-B14F-4D97-AF65-F5344CB8AC3E}">
        <p14:creationId xmlns:p14="http://schemas.microsoft.com/office/powerpoint/2010/main" val="3656141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Exchanges are best suited to help with these bracketed items.</a:t>
            </a:r>
          </a:p>
        </p:txBody>
      </p:sp>
      <p:sp>
        <p:nvSpPr>
          <p:cNvPr id="4" name="Slide Number Placeholder 3"/>
          <p:cNvSpPr>
            <a:spLocks noGrp="1"/>
          </p:cNvSpPr>
          <p:nvPr>
            <p:ph type="sldNum" sz="quarter" idx="5"/>
          </p:nvPr>
        </p:nvSpPr>
        <p:spPr/>
        <p:txBody>
          <a:bodyPr/>
          <a:lstStyle/>
          <a:p>
            <a:fld id="{55E308C3-7502-3943-B553-D29592A1E26E}" type="slidenum">
              <a:rPr lang="en-US" smtClean="0"/>
              <a:t>4</a:t>
            </a:fld>
            <a:endParaRPr lang="en-US"/>
          </a:p>
        </p:txBody>
      </p:sp>
    </p:spTree>
    <p:extLst>
      <p:ext uri="{BB962C8B-B14F-4D97-AF65-F5344CB8AC3E}">
        <p14:creationId xmlns:p14="http://schemas.microsoft.com/office/powerpoint/2010/main" val="152831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Nick </a:t>
            </a:r>
            <a:r>
              <a:rPr lang="en-US" dirty="0" err="1"/>
              <a:t>Skowronski</a:t>
            </a:r>
            <a:r>
              <a:rPr lang="en-US" dirty="0"/>
              <a:t>- background in management/ moved to science while working with USFS as a tech. </a:t>
            </a:r>
          </a:p>
          <a:p>
            <a:endParaRPr lang="en-US" dirty="0"/>
          </a:p>
          <a:p>
            <a:r>
              <a:rPr lang="en-US" dirty="0"/>
              <a:t>Early on, they were coming in before and after a burn to gather data – but they were granted ACCESS and given information on the burn.</a:t>
            </a:r>
          </a:p>
          <a:p>
            <a:r>
              <a:rPr lang="en-US" dirty="0"/>
              <a:t>Yeah, sure you can go clip some bushes- no problem…but still a little hesitant.</a:t>
            </a:r>
          </a:p>
        </p:txBody>
      </p:sp>
      <p:sp>
        <p:nvSpPr>
          <p:cNvPr id="4" name="Slide Number Placeholder 3"/>
          <p:cNvSpPr>
            <a:spLocks noGrp="1"/>
          </p:cNvSpPr>
          <p:nvPr>
            <p:ph type="sldNum" sz="quarter" idx="5"/>
          </p:nvPr>
        </p:nvSpPr>
        <p:spPr/>
        <p:txBody>
          <a:bodyPr/>
          <a:lstStyle/>
          <a:p>
            <a:fld id="{55E308C3-7502-3943-B553-D29592A1E26E}" type="slidenum">
              <a:rPr lang="en-US" smtClean="0"/>
              <a:t>5</a:t>
            </a:fld>
            <a:endParaRPr lang="en-US"/>
          </a:p>
        </p:txBody>
      </p:sp>
    </p:spTree>
    <p:extLst>
      <p:ext uri="{BB962C8B-B14F-4D97-AF65-F5344CB8AC3E}">
        <p14:creationId xmlns:p14="http://schemas.microsoft.com/office/powerpoint/2010/main" val="469709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NJFFS was open to it, and that is also key. They welcomed us to see if it might help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Scientists are not managers, managers are not scientists and they usually don’t want to be. They chose to be what they are for a reason. It’s OK to be different, but understanding those differences is the key to successful communication and trust. Just make an effort. They’ll figure out something for you to do. Now they know that you know what their operational limitations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Formal and informal opportunities to get to know one another. </a:t>
            </a:r>
            <a:r>
              <a:rPr lang="en-US" sz="1200" dirty="0"/>
              <a:t>Create opportunities for relationships to develop.</a:t>
            </a:r>
          </a:p>
          <a:p>
            <a:endParaRPr lang="en-US" dirty="0"/>
          </a:p>
        </p:txBody>
      </p:sp>
      <p:sp>
        <p:nvSpPr>
          <p:cNvPr id="4" name="Slide Number Placeholder 3"/>
          <p:cNvSpPr>
            <a:spLocks noGrp="1"/>
          </p:cNvSpPr>
          <p:nvPr>
            <p:ph type="sldNum" sz="quarter" idx="5"/>
          </p:nvPr>
        </p:nvSpPr>
        <p:spPr/>
        <p:txBody>
          <a:bodyPr/>
          <a:lstStyle/>
          <a:p>
            <a:fld id="{55E308C3-7502-3943-B553-D29592A1E26E}" type="slidenum">
              <a:rPr lang="en-US" smtClean="0"/>
              <a:t>6</a:t>
            </a:fld>
            <a:endParaRPr lang="en-US"/>
          </a:p>
        </p:txBody>
      </p:sp>
    </p:spTree>
    <p:extLst>
      <p:ext uri="{BB962C8B-B14F-4D97-AF65-F5344CB8AC3E}">
        <p14:creationId xmlns:p14="http://schemas.microsoft.com/office/powerpoint/2010/main" val="34362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Go to them, ask questions, explain things, don’t just publish in academic journals. </a:t>
            </a:r>
          </a:p>
          <a:p>
            <a:r>
              <a:rPr lang="en-US" dirty="0"/>
              <a:t>Take time to talk about implications and what all of it could mean. Find people that can be translators.</a:t>
            </a:r>
          </a:p>
          <a:p>
            <a:endParaRPr lang="en-US" dirty="0"/>
          </a:p>
          <a:p>
            <a:r>
              <a:rPr lang="en-US" sz="1200" b="1" i="1" kern="1200" dirty="0">
                <a:solidFill>
                  <a:schemeClr val="tx1"/>
                </a:solidFill>
                <a:effectLst/>
                <a:latin typeface="+mn-lt"/>
                <a:ea typeface="+mn-ea"/>
                <a:cs typeface="+mn-cs"/>
              </a:rPr>
              <a:t>Rinse and repeat for a few years.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Growth of trust and the growth of capacity.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E308C3-7502-3943-B553-D29592A1E26E}" type="slidenum">
              <a:rPr lang="en-US" smtClean="0"/>
              <a:t>7</a:t>
            </a:fld>
            <a:endParaRPr lang="en-US"/>
          </a:p>
        </p:txBody>
      </p:sp>
    </p:spTree>
    <p:extLst>
      <p:ext uri="{BB962C8B-B14F-4D97-AF65-F5344CB8AC3E}">
        <p14:creationId xmlns:p14="http://schemas.microsoft.com/office/powerpoint/2010/main" val="318168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308C3-7502-3943-B553-D29592A1E26E}" type="slidenum">
              <a:rPr lang="en-US" smtClean="0"/>
              <a:t>8</a:t>
            </a:fld>
            <a:endParaRPr lang="en-US"/>
          </a:p>
        </p:txBody>
      </p:sp>
    </p:spTree>
    <p:extLst>
      <p:ext uri="{BB962C8B-B14F-4D97-AF65-F5344CB8AC3E}">
        <p14:creationId xmlns:p14="http://schemas.microsoft.com/office/powerpoint/2010/main" val="48312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NIST guy- amazing 360 degree video</a:t>
            </a:r>
          </a:p>
          <a:p>
            <a:r>
              <a:rPr lang="en-US" dirty="0"/>
              <a:t>Jumpstart ability for NJ to show Long Island, NY what they are up to in FAC learning exchange.</a:t>
            </a:r>
          </a:p>
          <a:p>
            <a:r>
              <a:rPr lang="en-US" dirty="0"/>
              <a:t>New questions </a:t>
            </a:r>
            <a:r>
              <a:rPr lang="en-US" dirty="0" err="1"/>
              <a:t>eg</a:t>
            </a:r>
            <a:r>
              <a:rPr lang="en-US" dirty="0"/>
              <a:t>, growing season burn data, tick data, more on emissions needed. Incorporating science and working with scientists into strategic plan and Rx fire legislation.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new projects on how this is even done on a collaborative level.</a:t>
            </a:r>
          </a:p>
          <a:p>
            <a:endParaRPr lang="en-US" dirty="0"/>
          </a:p>
        </p:txBody>
      </p:sp>
      <p:sp>
        <p:nvSpPr>
          <p:cNvPr id="4" name="Slide Number Placeholder 3"/>
          <p:cNvSpPr>
            <a:spLocks noGrp="1"/>
          </p:cNvSpPr>
          <p:nvPr>
            <p:ph type="sldNum" sz="quarter" idx="5"/>
          </p:nvPr>
        </p:nvSpPr>
        <p:spPr/>
        <p:txBody>
          <a:bodyPr/>
          <a:lstStyle/>
          <a:p>
            <a:fld id="{55E308C3-7502-3943-B553-D29592A1E26E}" type="slidenum">
              <a:rPr lang="en-US" smtClean="0"/>
              <a:t>9</a:t>
            </a:fld>
            <a:endParaRPr lang="en-US"/>
          </a:p>
        </p:txBody>
      </p:sp>
    </p:spTree>
    <p:extLst>
      <p:ext uri="{BB962C8B-B14F-4D97-AF65-F5344CB8AC3E}">
        <p14:creationId xmlns:p14="http://schemas.microsoft.com/office/powerpoint/2010/main" val="777742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5830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97981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3597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73946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58921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11/20/2019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8897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11/20/2019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2710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2798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11/20/2019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61320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6351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19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5901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11/20/2019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707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11/20/2019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660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11/20/2019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389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509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8710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11/20/2019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7056467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5.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3.jp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160F9-E049-C44B-B1AF-95E56FCAFD38}"/>
              </a:ext>
            </a:extLst>
          </p:cNvPr>
          <p:cNvSpPr>
            <a:spLocks noGrp="1"/>
          </p:cNvSpPr>
          <p:nvPr>
            <p:ph type="ctrTitle"/>
          </p:nvPr>
        </p:nvSpPr>
        <p:spPr>
          <a:xfrm>
            <a:off x="174171" y="2733709"/>
            <a:ext cx="8650285" cy="1043634"/>
          </a:xfrm>
        </p:spPr>
        <p:txBody>
          <a:bodyPr/>
          <a:lstStyle/>
          <a:p>
            <a:r>
              <a:rPr lang="en-US" sz="2800" dirty="0"/>
              <a:t>Models and examples of FSEN science co-production</a:t>
            </a:r>
          </a:p>
        </p:txBody>
      </p:sp>
      <p:sp>
        <p:nvSpPr>
          <p:cNvPr id="3" name="Subtitle 2">
            <a:extLst>
              <a:ext uri="{FF2B5EF4-FFF2-40B4-BE49-F238E27FC236}">
                <a16:creationId xmlns:a16="http://schemas.microsoft.com/office/drawing/2014/main" id="{A6BEEB3F-2274-844B-9D6A-E99056618A49}"/>
              </a:ext>
            </a:extLst>
          </p:cNvPr>
          <p:cNvSpPr>
            <a:spLocks noGrp="1"/>
          </p:cNvSpPr>
          <p:nvPr>
            <p:ph type="subTitle" idx="1"/>
          </p:nvPr>
        </p:nvSpPr>
        <p:spPr/>
        <p:txBody>
          <a:bodyPr/>
          <a:lstStyle/>
          <a:p>
            <a:r>
              <a:rPr lang="en-US" dirty="0" smtClean="0"/>
              <a:t>Andi Thode, Inga La Puma</a:t>
            </a:r>
            <a:r>
              <a:rPr lang="en-US" dirty="0"/>
              <a:t>, Nick </a:t>
            </a:r>
            <a:r>
              <a:rPr lang="en-US" dirty="0" err="1" smtClean="0"/>
              <a:t>Skowronski</a:t>
            </a:r>
            <a:endParaRPr lang="en-US" dirty="0"/>
          </a:p>
        </p:txBody>
      </p:sp>
      <p:pic>
        <p:nvPicPr>
          <p:cNvPr id="7" name="Picture 6" descr="A picture containing clock, room&#10;&#10;Description automatically generated">
            <a:extLst>
              <a:ext uri="{FF2B5EF4-FFF2-40B4-BE49-F238E27FC236}">
                <a16:creationId xmlns:a16="http://schemas.microsoft.com/office/drawing/2014/main" id="{9FF44323-21B4-C942-A4CE-1F372046FAEF}"/>
              </a:ext>
            </a:extLst>
          </p:cNvPr>
          <p:cNvPicPr>
            <a:picLocks noChangeAspect="1"/>
          </p:cNvPicPr>
          <p:nvPr/>
        </p:nvPicPr>
        <p:blipFill>
          <a:blip r:embed="rId3"/>
          <a:stretch>
            <a:fillRect/>
          </a:stretch>
        </p:blipFill>
        <p:spPr>
          <a:xfrm>
            <a:off x="680322" y="257593"/>
            <a:ext cx="2287431" cy="2143650"/>
          </a:xfrm>
          <a:prstGeom prst="rect">
            <a:avLst/>
          </a:prstGeom>
        </p:spPr>
      </p:pic>
      <p:pic>
        <p:nvPicPr>
          <p:cNvPr id="9" name="Picture 2" descr="\\fordata\Prj_SWFireConsortium\All Consortia_JFSP\JFSP_new_logo3(low-r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2963" y="2738608"/>
            <a:ext cx="1371600" cy="13681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4300" y="629732"/>
            <a:ext cx="3505557" cy="1358556"/>
          </a:xfrm>
          <a:prstGeom prst="rect">
            <a:avLst/>
          </a:prstGeom>
        </p:spPr>
      </p:pic>
    </p:spTree>
    <p:extLst>
      <p:ext uri="{BB962C8B-B14F-4D97-AF65-F5344CB8AC3E}">
        <p14:creationId xmlns:p14="http://schemas.microsoft.com/office/powerpoint/2010/main" val="2620071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0051" y="4348618"/>
            <a:ext cx="10058400" cy="1143000"/>
          </a:xfrm>
        </p:spPr>
        <p:txBody>
          <a:bodyPr/>
          <a:lstStyle/>
          <a:p>
            <a:pPr algn="ctr"/>
            <a:r>
              <a:rPr lang="en-US" b="1" dirty="0">
                <a:ln w="0"/>
                <a:effectLst>
                  <a:outerShdw blurRad="38100" dist="38100" dir="2700000" algn="tl">
                    <a:srgbClr val="000000">
                      <a:alpha val="43137"/>
                    </a:srgbClr>
                  </a:outerShdw>
                </a:effectLst>
              </a:rPr>
              <a:t>Landscape Impacts of Fire and Climate Change in the Southwest : </a:t>
            </a:r>
            <a:endParaRPr lang="en-US" b="1" dirty="0" smtClean="0">
              <a:ln w="0"/>
              <a:effectLst>
                <a:outerShdw blurRad="38100" dist="38100" dir="2700000" algn="tl">
                  <a:srgbClr val="000000">
                    <a:alpha val="43137"/>
                  </a:srgbClr>
                </a:outerShdw>
              </a:effectLst>
            </a:endParaRPr>
          </a:p>
          <a:p>
            <a:pPr algn="ctr"/>
            <a:r>
              <a:rPr lang="en-US" b="1" dirty="0" smtClean="0">
                <a:ln w="0"/>
                <a:effectLst>
                  <a:outerShdw blurRad="38100" dist="38100" dir="2700000" algn="tl">
                    <a:srgbClr val="000000">
                      <a:alpha val="43137"/>
                    </a:srgbClr>
                  </a:outerShdw>
                </a:effectLst>
              </a:rPr>
              <a:t>A </a:t>
            </a:r>
            <a:r>
              <a:rPr lang="en-US" b="1" dirty="0">
                <a:ln w="0"/>
                <a:effectLst>
                  <a:outerShdw blurRad="38100" dist="38100" dir="2700000" algn="tl">
                    <a:srgbClr val="000000">
                      <a:alpha val="43137"/>
                    </a:srgbClr>
                  </a:outerShdw>
                </a:effectLst>
              </a:rPr>
              <a:t>Science-Management Partnership</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629" y="1306891"/>
            <a:ext cx="5866638" cy="2843125"/>
          </a:xfrm>
          <a:prstGeom prst="rect">
            <a:avLst/>
          </a:prstGeom>
        </p:spPr>
      </p:pic>
      <p:pic>
        <p:nvPicPr>
          <p:cNvPr id="6" name="Picture 2" descr="JFSP Hom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581640" y="5128589"/>
            <a:ext cx="1524000" cy="15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98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253102" y="2346139"/>
            <a:ext cx="9137603" cy="4023360"/>
          </a:xfrm>
        </p:spPr>
        <p:txBody>
          <a:bodyPr>
            <a:normAutofit lnSpcReduction="10000"/>
          </a:bodyPr>
          <a:lstStyle/>
          <a:p>
            <a:pPr marL="0" indent="0">
              <a:spcBef>
                <a:spcPts val="1200"/>
              </a:spcBef>
              <a:spcAft>
                <a:spcPts val="600"/>
              </a:spcAft>
              <a:buNone/>
            </a:pPr>
            <a:r>
              <a:rPr lang="en-US" sz="3200" cap="none" dirty="0" smtClean="0"/>
              <a:t>The goals of this project were to:</a:t>
            </a:r>
          </a:p>
          <a:p>
            <a:pPr marL="914400" lvl="1" indent="-457200">
              <a:spcBef>
                <a:spcPts val="1200"/>
              </a:spcBef>
              <a:spcAft>
                <a:spcPts val="600"/>
              </a:spcAft>
              <a:buFont typeface="+mj-lt"/>
              <a:buAutoNum type="arabicPeriod"/>
            </a:pPr>
            <a:r>
              <a:rPr lang="en-US" sz="3200" cap="none" dirty="0" smtClean="0"/>
              <a:t>Evaluate how </a:t>
            </a:r>
            <a:r>
              <a:rPr lang="en-US" sz="3200" cap="none" dirty="0"/>
              <a:t>fire regimes may shift due to changing climate across Southwest </a:t>
            </a:r>
            <a:r>
              <a:rPr lang="en-US" sz="3200" cap="none" dirty="0" smtClean="0"/>
              <a:t>landscapes</a:t>
            </a:r>
          </a:p>
          <a:p>
            <a:pPr marL="914400" lvl="1" indent="-457200">
              <a:spcBef>
                <a:spcPts val="1200"/>
              </a:spcBef>
              <a:spcAft>
                <a:spcPts val="600"/>
              </a:spcAft>
              <a:buFont typeface="+mj-lt"/>
              <a:buAutoNum type="arabicPeriod"/>
            </a:pPr>
            <a:r>
              <a:rPr lang="en-US" sz="3200" cap="none" dirty="0" smtClean="0"/>
              <a:t>Model the </a:t>
            </a:r>
            <a:r>
              <a:rPr lang="en-US" sz="3200" cap="none" dirty="0"/>
              <a:t>potential ecological impact of those </a:t>
            </a:r>
            <a:r>
              <a:rPr lang="en-US" sz="3200" cap="none" dirty="0" smtClean="0"/>
              <a:t>changes with treatments, and </a:t>
            </a:r>
          </a:p>
          <a:p>
            <a:pPr marL="914400" lvl="1" indent="-457200">
              <a:spcBef>
                <a:spcPts val="1200"/>
              </a:spcBef>
              <a:spcAft>
                <a:spcPts val="600"/>
              </a:spcAft>
              <a:buFont typeface="+mj-lt"/>
              <a:buAutoNum type="arabicPeriod"/>
            </a:pPr>
            <a:r>
              <a:rPr lang="en-US" sz="3200" cap="none" dirty="0" smtClean="0"/>
              <a:t>Establish ways that managers </a:t>
            </a:r>
            <a:r>
              <a:rPr lang="en-US" sz="3200" cap="none" dirty="0"/>
              <a:t>may address these impacts</a:t>
            </a:r>
            <a:r>
              <a:rPr lang="en-US" sz="3200" cap="none" dirty="0" smtClean="0"/>
              <a:t>.</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7919" b="9979"/>
          <a:stretch/>
        </p:blipFill>
        <p:spPr>
          <a:xfrm>
            <a:off x="3515216" y="180753"/>
            <a:ext cx="5012354" cy="1992181"/>
          </a:xfrm>
          <a:prstGeom prst="rect">
            <a:avLst/>
          </a:prstGeom>
        </p:spPr>
      </p:pic>
    </p:spTree>
    <p:extLst>
      <p:ext uri="{BB962C8B-B14F-4D97-AF65-F5344CB8AC3E}">
        <p14:creationId xmlns:p14="http://schemas.microsoft.com/office/powerpoint/2010/main" val="2093591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4071722" y="840542"/>
            <a:ext cx="3948104" cy="902870"/>
          </a:xfrm>
        </p:spPr>
        <p:txBody>
          <a:bodyPr>
            <a:normAutofit/>
          </a:bodyPr>
          <a:lstStyle/>
          <a:p>
            <a:r>
              <a:rPr lang="en-US" sz="5400" b="1" dirty="0" smtClean="0">
                <a:solidFill>
                  <a:schemeClr val="tx1"/>
                </a:solidFill>
              </a:rPr>
              <a:t>Team</a:t>
            </a:r>
            <a:endParaRPr lang="en-US" sz="5400" b="1" dirty="0">
              <a:solidFill>
                <a:schemeClr val="tx1"/>
              </a:solidFill>
            </a:endParaRPr>
          </a:p>
        </p:txBody>
      </p:sp>
      <p:sp>
        <p:nvSpPr>
          <p:cNvPr id="3" name="Subtitle 2"/>
          <p:cNvSpPr>
            <a:spLocks noGrp="1"/>
          </p:cNvSpPr>
          <p:nvPr>
            <p:ph idx="1"/>
          </p:nvPr>
        </p:nvSpPr>
        <p:spPr>
          <a:xfrm>
            <a:off x="532754" y="2296633"/>
            <a:ext cx="3538968" cy="3655202"/>
          </a:xfrm>
        </p:spPr>
        <p:txBody>
          <a:bodyPr>
            <a:normAutofit/>
          </a:bodyPr>
          <a:lstStyle/>
          <a:p>
            <a:r>
              <a:rPr lang="en-US" sz="2400" dirty="0" smtClean="0"/>
              <a:t>Andi </a:t>
            </a:r>
            <a:r>
              <a:rPr lang="en-US" sz="2400" dirty="0"/>
              <a:t>Thode, NAU (PI)</a:t>
            </a:r>
          </a:p>
          <a:p>
            <a:r>
              <a:rPr lang="en-US" sz="2400" dirty="0"/>
              <a:t>Anne Bradley, TNC</a:t>
            </a:r>
          </a:p>
          <a:p>
            <a:r>
              <a:rPr lang="en-US" sz="2400" dirty="0"/>
              <a:t>Windy Bunn, NPS</a:t>
            </a:r>
          </a:p>
          <a:p>
            <a:r>
              <a:rPr lang="en-US" sz="2400" dirty="0"/>
              <a:t>Zander Evans, </a:t>
            </a:r>
            <a:r>
              <a:rPr lang="en-US" sz="2400" dirty="0" smtClean="0"/>
              <a:t>FSG</a:t>
            </a:r>
          </a:p>
          <a:p>
            <a:r>
              <a:rPr lang="en-US" sz="2400" dirty="0" smtClean="0"/>
              <a:t>Don </a:t>
            </a:r>
            <a:r>
              <a:rPr lang="en-US" sz="2400" dirty="0"/>
              <a:t>Falk, UA</a:t>
            </a:r>
          </a:p>
          <a:p>
            <a:r>
              <a:rPr lang="en-US" sz="2400" dirty="0"/>
              <a:t>William </a:t>
            </a:r>
            <a:r>
              <a:rPr lang="en-US" sz="2400" dirty="0" err="1"/>
              <a:t>Flatley</a:t>
            </a:r>
            <a:r>
              <a:rPr lang="en-US" sz="2400" dirty="0"/>
              <a:t>, </a:t>
            </a:r>
            <a:r>
              <a:rPr lang="en-US" sz="2400" dirty="0" smtClean="0"/>
              <a:t>UCA</a:t>
            </a:r>
            <a:endParaRPr lang="en-US" sz="2400" dirty="0"/>
          </a:p>
        </p:txBody>
      </p:sp>
      <p:pic>
        <p:nvPicPr>
          <p:cNvPr id="7" name="Picture 2" descr="US Forest Servic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8261" y="5742977"/>
            <a:ext cx="993770" cy="9937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US Fish &amp; Wildlif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0692" y="5765143"/>
            <a:ext cx="972619" cy="972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ational Park Service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5075" y="5767070"/>
            <a:ext cx="918078" cy="9180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orest Stewards Guild Log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170" b="25492"/>
          <a:stretch/>
        </p:blipFill>
        <p:spPr bwMode="auto">
          <a:xfrm>
            <a:off x="140788" y="6104455"/>
            <a:ext cx="1068554" cy="5058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he Nature Conservancy Log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0225" b="31126"/>
          <a:stretch/>
        </p:blipFill>
        <p:spPr bwMode="auto">
          <a:xfrm>
            <a:off x="1394831" y="6114181"/>
            <a:ext cx="1459795" cy="5642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University Of Arizona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2187" b="13556"/>
          <a:stretch/>
        </p:blipFill>
        <p:spPr bwMode="auto">
          <a:xfrm>
            <a:off x="8936049" y="6026633"/>
            <a:ext cx="930092" cy="690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Rocky Mountain Research Station Logo"/>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904" b="18251"/>
          <a:stretch/>
        </p:blipFill>
        <p:spPr bwMode="auto">
          <a:xfrm>
            <a:off x="7931835" y="6075272"/>
            <a:ext cx="930092" cy="6031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2522" y="5880784"/>
            <a:ext cx="733221" cy="7912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82941" y="6056510"/>
            <a:ext cx="943850" cy="5987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26666" y="0"/>
            <a:ext cx="3765334" cy="2824001"/>
          </a:xfrm>
          <a:prstGeom prst="rect">
            <a:avLst/>
          </a:prstGeom>
        </p:spPr>
      </p:pic>
      <p:pic>
        <p:nvPicPr>
          <p:cNvPr id="18" name="Picture 17"/>
          <p:cNvPicPr>
            <a:picLocks noChangeAspect="1"/>
          </p:cNvPicPr>
          <p:nvPr/>
        </p:nvPicPr>
        <p:blipFill rotWithShape="1">
          <a:blip r:embed="rId13" cstate="print">
            <a:extLst>
              <a:ext uri="{28A0092B-C50C-407E-A947-70E740481C1C}">
                <a14:useLocalDpi xmlns:a14="http://schemas.microsoft.com/office/drawing/2010/main" val="0"/>
              </a:ext>
            </a:extLst>
          </a:blip>
          <a:srcRect t="7919" b="9979"/>
          <a:stretch/>
        </p:blipFill>
        <p:spPr>
          <a:xfrm>
            <a:off x="322849" y="466335"/>
            <a:ext cx="3678764" cy="1462140"/>
          </a:xfrm>
          <a:prstGeom prst="rect">
            <a:avLst/>
          </a:prstGeom>
        </p:spPr>
      </p:pic>
      <p:sp>
        <p:nvSpPr>
          <p:cNvPr id="21" name="Subtitle 2"/>
          <p:cNvSpPr txBox="1">
            <a:spLocks/>
          </p:cNvSpPr>
          <p:nvPr/>
        </p:nvSpPr>
        <p:spPr>
          <a:xfrm>
            <a:off x="4392867" y="2296633"/>
            <a:ext cx="3538968" cy="365520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a:t>Pete </a:t>
            </a:r>
            <a:r>
              <a:rPr lang="en-US" sz="2400" dirty="0" err="1"/>
              <a:t>Fule</a:t>
            </a:r>
            <a:r>
              <a:rPr lang="en-US" sz="2400" dirty="0"/>
              <a:t>, NAU</a:t>
            </a:r>
          </a:p>
          <a:p>
            <a:r>
              <a:rPr lang="en-US" sz="2400" dirty="0" smtClean="0"/>
              <a:t>Megan </a:t>
            </a:r>
            <a:r>
              <a:rPr lang="en-US" sz="2400" dirty="0"/>
              <a:t>Friggens, </a:t>
            </a:r>
            <a:r>
              <a:rPr lang="en-US" sz="2400" dirty="0" smtClean="0"/>
              <a:t>RMRS</a:t>
            </a:r>
            <a:endParaRPr lang="en-US" sz="2400" dirty="0"/>
          </a:p>
          <a:p>
            <a:r>
              <a:rPr lang="en-US" sz="2400" dirty="0" smtClean="0"/>
              <a:t>Dave </a:t>
            </a:r>
            <a:r>
              <a:rPr lang="en-US" sz="2400" dirty="0"/>
              <a:t>Gori, TNC</a:t>
            </a:r>
          </a:p>
          <a:p>
            <a:r>
              <a:rPr lang="en-US" sz="2400" dirty="0" err="1"/>
              <a:t>Shaula</a:t>
            </a:r>
            <a:r>
              <a:rPr lang="en-US" sz="2400" dirty="0"/>
              <a:t> </a:t>
            </a:r>
            <a:r>
              <a:rPr lang="en-US" sz="2400" dirty="0" err="1"/>
              <a:t>Hedwall</a:t>
            </a:r>
            <a:r>
              <a:rPr lang="en-US" sz="2400" dirty="0"/>
              <a:t>, USFWS</a:t>
            </a:r>
          </a:p>
          <a:p>
            <a:r>
              <a:rPr lang="en-US" sz="2400" dirty="0" smtClean="0"/>
              <a:t>Robert </a:t>
            </a:r>
            <a:r>
              <a:rPr lang="en-US" sz="2400" dirty="0"/>
              <a:t>Keane, </a:t>
            </a:r>
            <a:r>
              <a:rPr lang="en-US" sz="2400" dirty="0" smtClean="0"/>
              <a:t>RMRS</a:t>
            </a:r>
          </a:p>
          <a:p>
            <a:r>
              <a:rPr lang="en-US" sz="2400" dirty="0"/>
              <a:t>Rachel </a:t>
            </a:r>
            <a:r>
              <a:rPr lang="en-US" sz="2400" dirty="0" err="1"/>
              <a:t>Loehman</a:t>
            </a:r>
            <a:r>
              <a:rPr lang="en-US" sz="2400" dirty="0"/>
              <a:t>, USGS</a:t>
            </a:r>
          </a:p>
          <a:p>
            <a:endParaRPr lang="en-US" sz="2400" dirty="0"/>
          </a:p>
        </p:txBody>
      </p:sp>
      <p:sp>
        <p:nvSpPr>
          <p:cNvPr id="22" name="Subtitle 2"/>
          <p:cNvSpPr txBox="1">
            <a:spLocks/>
          </p:cNvSpPr>
          <p:nvPr/>
        </p:nvSpPr>
        <p:spPr>
          <a:xfrm>
            <a:off x="8303038" y="2924281"/>
            <a:ext cx="3538968" cy="245217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smtClean="0"/>
              <a:t>Jack </a:t>
            </a:r>
            <a:r>
              <a:rPr lang="en-US" sz="2400" dirty="0" err="1"/>
              <a:t>Triepke</a:t>
            </a:r>
            <a:r>
              <a:rPr lang="en-US" sz="2400" dirty="0"/>
              <a:t>, USFS</a:t>
            </a:r>
          </a:p>
          <a:p>
            <a:r>
              <a:rPr lang="en-US" sz="2400" dirty="0"/>
              <a:t>Craig Wilcox, USFS</a:t>
            </a:r>
          </a:p>
          <a:p>
            <a:r>
              <a:rPr lang="en-US" sz="2400" dirty="0"/>
              <a:t>Larissa </a:t>
            </a:r>
            <a:r>
              <a:rPr lang="en-US" sz="2400" dirty="0" err="1"/>
              <a:t>Yocom</a:t>
            </a:r>
            <a:r>
              <a:rPr lang="en-US" sz="2400" dirty="0"/>
              <a:t>, USU</a:t>
            </a:r>
          </a:p>
          <a:p>
            <a:endParaRPr lang="en-US" dirty="0"/>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0788" y="5476676"/>
            <a:ext cx="1162983" cy="428850"/>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42105" y="5800166"/>
            <a:ext cx="907305" cy="871864"/>
          </a:xfrm>
          <a:prstGeom prst="rect">
            <a:avLst/>
          </a:prstGeom>
        </p:spPr>
      </p:pic>
    </p:spTree>
    <p:extLst>
      <p:ext uri="{BB962C8B-B14F-4D97-AF65-F5344CB8AC3E}">
        <p14:creationId xmlns:p14="http://schemas.microsoft.com/office/powerpoint/2010/main" val="987093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7919" b="9979"/>
          <a:stretch/>
        </p:blipFill>
        <p:spPr>
          <a:xfrm>
            <a:off x="285346" y="109613"/>
            <a:ext cx="4439536" cy="1764512"/>
          </a:xfrm>
          <a:prstGeom prst="rect">
            <a:avLst/>
          </a:prstGeom>
        </p:spPr>
      </p:pic>
      <p:sp>
        <p:nvSpPr>
          <p:cNvPr id="4" name="Content Placeholder 3"/>
          <p:cNvSpPr>
            <a:spLocks noGrp="1"/>
          </p:cNvSpPr>
          <p:nvPr>
            <p:ph idx="1"/>
          </p:nvPr>
        </p:nvSpPr>
        <p:spPr>
          <a:xfrm>
            <a:off x="285346" y="2206529"/>
            <a:ext cx="11166226" cy="4484144"/>
          </a:xfrm>
        </p:spPr>
        <p:txBody>
          <a:bodyPr>
            <a:normAutofit/>
          </a:bodyPr>
          <a:lstStyle/>
          <a:p>
            <a:pPr marL="0" indent="0">
              <a:buNone/>
            </a:pPr>
            <a:r>
              <a:rPr lang="en-US" sz="2800" dirty="0" smtClean="0">
                <a:solidFill>
                  <a:srgbClr val="FFC000"/>
                </a:solidFill>
              </a:rPr>
              <a:t>Definitely </a:t>
            </a:r>
            <a:r>
              <a:rPr lang="en-US" sz="2800" dirty="0">
                <a:solidFill>
                  <a:srgbClr val="FFC000"/>
                </a:solidFill>
              </a:rPr>
              <a:t>an experiment in co-production of science</a:t>
            </a:r>
          </a:p>
          <a:p>
            <a:pPr marL="514350" indent="-514350">
              <a:spcAft>
                <a:spcPts val="1200"/>
              </a:spcAft>
              <a:buFont typeface="+mj-lt"/>
              <a:buAutoNum type="arabicPeriod"/>
            </a:pPr>
            <a:r>
              <a:rPr lang="en-US" sz="2800" dirty="0" smtClean="0"/>
              <a:t>Managers and scientists wrote the grant together</a:t>
            </a:r>
          </a:p>
          <a:p>
            <a:pPr marL="514350" indent="-514350">
              <a:spcAft>
                <a:spcPts val="1200"/>
              </a:spcAft>
              <a:buFont typeface="+mj-lt"/>
              <a:buAutoNum type="arabicPeriod"/>
            </a:pPr>
            <a:r>
              <a:rPr lang="en-US" sz="2800" dirty="0" smtClean="0"/>
              <a:t>Managers and scientists were involved in every step of the project</a:t>
            </a:r>
          </a:p>
          <a:p>
            <a:pPr marL="514350" indent="-514350">
              <a:spcAft>
                <a:spcPts val="1200"/>
              </a:spcAft>
              <a:buFont typeface="+mj-lt"/>
              <a:buAutoNum type="arabicPeriod"/>
            </a:pPr>
            <a:r>
              <a:rPr lang="en-US" sz="2800" dirty="0" smtClean="0"/>
              <a:t>Case studies of modeling and tools involved manager and scientist input and testing.</a:t>
            </a:r>
          </a:p>
          <a:p>
            <a:pPr marL="514350" indent="-514350">
              <a:spcAft>
                <a:spcPts val="1200"/>
              </a:spcAft>
              <a:buFont typeface="+mj-lt"/>
              <a:buAutoNum type="arabicPeriod"/>
            </a:pPr>
            <a:r>
              <a:rPr lang="en-US" sz="2800" dirty="0" smtClean="0"/>
              <a:t>Final stage will test our fire-climate adaptation menu on a real USFS project.</a:t>
            </a:r>
            <a:endParaRPr lang="en-US" sz="2800" dirty="0"/>
          </a:p>
        </p:txBody>
      </p:sp>
      <p:pic>
        <p:nvPicPr>
          <p:cNvPr id="19" name="Picture 4" descr="https://public.boxcloud.com/api/2.0/internal_files/95324872370/versions/102436763314/representations/jpg_paged_2048x2048/content/1.jpg?access_token=1!Mv3k-TCCS4Jv1JyT6ZmdOHJgWrJlLWoWUFQSmagvnrLjQavaukvvhW41SGNcGdWTB4qlHI1OtTvwbEYVAZtR_rBtkp142Fs9fLkP1FZnTEalzHVNwt55wIT29BS2nBCnhylnRR1O58s98gFbhs9URPFui5jc2NN6AqXNh0lyuYv-wmO55Ir4mPmDmcBXvc2sbJhhVjdj1TbPtPzUBkYXdh_7wHTfYZD8lBOgQSNTxlAgGpq_OTVKjRuh1Tx8tbJKge0LQbIG0gg4qUmj0otOwqRlFV7OUHnXOVI_nZwgNOXFLgBfuf9EXEj-A6Cm_8_fsibY-sJcQHJjIZB1EzJsNX3lIznChmuS-tW1mbZdknS4so4uiCKRN-PFhnskgEjba3GZJ5mYMYli_13E&amp;box_client_name=box-content-preview&amp;box_client_version=1.39.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7937" y="0"/>
            <a:ext cx="3374064" cy="253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599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and Thoughts</a:t>
            </a:r>
            <a:endParaRPr lang="en-US" dirty="0"/>
          </a:p>
        </p:txBody>
      </p:sp>
      <p:sp>
        <p:nvSpPr>
          <p:cNvPr id="3" name="Content Placeholder 2"/>
          <p:cNvSpPr>
            <a:spLocks noGrp="1"/>
          </p:cNvSpPr>
          <p:nvPr>
            <p:ph idx="1"/>
          </p:nvPr>
        </p:nvSpPr>
        <p:spPr>
          <a:xfrm>
            <a:off x="680321" y="2115879"/>
            <a:ext cx="9613861" cy="4614530"/>
          </a:xfrm>
        </p:spPr>
        <p:txBody>
          <a:bodyPr>
            <a:normAutofit fontScale="92500" lnSpcReduction="10000"/>
          </a:bodyPr>
          <a:lstStyle/>
          <a:p>
            <a:pPr>
              <a:spcAft>
                <a:spcPts val="1200"/>
              </a:spcAft>
            </a:pPr>
            <a:r>
              <a:rPr lang="en-US" dirty="0" smtClean="0"/>
              <a:t>Projects have more co-PIs, and thus more logistics</a:t>
            </a:r>
          </a:p>
          <a:p>
            <a:pPr>
              <a:spcAft>
                <a:spcPts val="1200"/>
              </a:spcAft>
            </a:pPr>
            <a:r>
              <a:rPr lang="en-US" dirty="0" smtClean="0"/>
              <a:t>Hire a coordinator!</a:t>
            </a:r>
          </a:p>
          <a:p>
            <a:pPr>
              <a:spcAft>
                <a:spcPts val="1200"/>
              </a:spcAft>
            </a:pPr>
            <a:r>
              <a:rPr lang="en-US" dirty="0" smtClean="0"/>
              <a:t>Different Perspectives allowed for improvements and re-iterations of work</a:t>
            </a:r>
          </a:p>
          <a:p>
            <a:pPr>
              <a:spcAft>
                <a:spcPts val="1200"/>
              </a:spcAft>
            </a:pPr>
            <a:r>
              <a:rPr lang="en-US" dirty="0" smtClean="0"/>
              <a:t>Managers are working on the project as just another piece of their job on top of everything else</a:t>
            </a:r>
          </a:p>
          <a:p>
            <a:pPr>
              <a:spcAft>
                <a:spcPts val="1200"/>
              </a:spcAft>
            </a:pPr>
            <a:r>
              <a:rPr lang="en-US" dirty="0" smtClean="0"/>
              <a:t>Managers change jobs!</a:t>
            </a:r>
          </a:p>
          <a:p>
            <a:pPr>
              <a:spcAft>
                <a:spcPts val="1200"/>
              </a:spcAft>
            </a:pPr>
            <a:r>
              <a:rPr lang="en-US" dirty="0" smtClean="0"/>
              <a:t>Modeling inputs don’t always match what managers think are important</a:t>
            </a:r>
          </a:p>
          <a:p>
            <a:pPr>
              <a:spcAft>
                <a:spcPts val="1200"/>
              </a:spcAft>
            </a:pPr>
            <a:r>
              <a:rPr lang="en-US" dirty="0" smtClean="0"/>
              <a:t>Scientists need publications</a:t>
            </a:r>
          </a:p>
          <a:p>
            <a:pPr>
              <a:spcAft>
                <a:spcPts val="1200"/>
              </a:spcAft>
            </a:pPr>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84918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DAFB-66EC-844D-AAA2-2A5CDCF5DEF6}"/>
              </a:ext>
            </a:extLst>
          </p:cNvPr>
          <p:cNvSpPr>
            <a:spLocks noGrp="1"/>
          </p:cNvSpPr>
          <p:nvPr>
            <p:ph type="title"/>
          </p:nvPr>
        </p:nvSpPr>
        <p:spPr>
          <a:xfrm>
            <a:off x="0" y="2098475"/>
            <a:ext cx="3749872" cy="2661052"/>
          </a:xfrm>
        </p:spPr>
        <p:txBody>
          <a:bodyPr>
            <a:normAutofit/>
          </a:bodyPr>
          <a:lstStyle/>
          <a:p>
            <a:pPr algn="ctr"/>
            <a:r>
              <a:rPr lang="en-US" sz="3800" dirty="0"/>
              <a:t>What is </a:t>
            </a:r>
            <a:r>
              <a:rPr lang="en-US" sz="3800" dirty="0" smtClean="0"/>
              <a:t>needed for </a:t>
            </a:r>
            <a:br>
              <a:rPr lang="en-US" sz="3800" dirty="0" smtClean="0"/>
            </a:br>
            <a:r>
              <a:rPr lang="en-US" sz="3800" dirty="0" smtClean="0"/>
              <a:t>co-production?</a:t>
            </a:r>
            <a:endParaRPr lang="en-US" sz="3800" dirty="0"/>
          </a:p>
        </p:txBody>
      </p:sp>
      <p:graphicFrame>
        <p:nvGraphicFramePr>
          <p:cNvPr id="6" name="Content Placeholder 2">
            <a:extLst>
              <a:ext uri="{FF2B5EF4-FFF2-40B4-BE49-F238E27FC236}">
                <a16:creationId xmlns:a16="http://schemas.microsoft.com/office/drawing/2014/main" id="{98137871-870C-480F-B456-6E036BF5CA62}"/>
              </a:ext>
            </a:extLst>
          </p:cNvPr>
          <p:cNvGraphicFramePr>
            <a:graphicFrameLocks noGrp="1"/>
          </p:cNvGraphicFramePr>
          <p:nvPr>
            <p:ph idx="1"/>
            <p:extLst>
              <p:ext uri="{D42A27DB-BD31-4B8C-83A1-F6EECF244321}">
                <p14:modId xmlns:p14="http://schemas.microsoft.com/office/powerpoint/2010/main" val="3889190714"/>
              </p:ext>
            </p:extLst>
          </p:nvPr>
        </p:nvGraphicFramePr>
        <p:xfrm>
          <a:off x="3870251" y="256992"/>
          <a:ext cx="7421525" cy="5984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007A62AD-A33D-CB43-A567-D15FB947C5F8}"/>
              </a:ext>
            </a:extLst>
          </p:cNvPr>
          <p:cNvSpPr>
            <a:spLocks noGrp="1"/>
          </p:cNvSpPr>
          <p:nvPr>
            <p:ph type="ftr" sz="quarter" idx="11"/>
          </p:nvPr>
        </p:nvSpPr>
        <p:spPr>
          <a:xfrm>
            <a:off x="231296" y="6092457"/>
            <a:ext cx="11698433" cy="797441"/>
          </a:xfrm>
        </p:spPr>
        <p:txBody>
          <a:bodyPr>
            <a:normAutofit fontScale="32500" lnSpcReduction="20000"/>
          </a:bodyPr>
          <a:lstStyle/>
          <a:p>
            <a:pPr>
              <a:lnSpc>
                <a:spcPct val="90000"/>
              </a:lnSpc>
              <a:spcAft>
                <a:spcPts val="600"/>
              </a:spcAft>
            </a:pPr>
            <a:r>
              <a:rPr lang="en-US" sz="4400" dirty="0" err="1"/>
              <a:t>Cvitanovic</a:t>
            </a:r>
            <a:r>
              <a:rPr lang="en-US" sz="4400" dirty="0"/>
              <a:t> C, McDonald J, Hobday AJ (2016) From science to action: principles for undertaking environmental research that enables knowledge exchange and evidence-based decision-making. J Environ Manage 183:864–874</a:t>
            </a:r>
          </a:p>
          <a:p>
            <a:pPr>
              <a:lnSpc>
                <a:spcPct val="90000"/>
              </a:lnSpc>
              <a:spcAft>
                <a:spcPts val="600"/>
              </a:spcAft>
            </a:pPr>
            <a:r>
              <a:rPr lang="en-US" sz="4400" dirty="0" err="1"/>
              <a:t>Djenontin</a:t>
            </a:r>
            <a:r>
              <a:rPr lang="en-US" sz="4400" dirty="0"/>
              <a:t>, I.N.S. &amp; Meadow, A.M. Environmental Management (2018) 61: 885. https://</a:t>
            </a:r>
            <a:r>
              <a:rPr lang="en-US" sz="4400" dirty="0" err="1"/>
              <a:t>doi.org</a:t>
            </a:r>
            <a:r>
              <a:rPr lang="en-US" sz="4400" dirty="0"/>
              <a:t>/10.1007/s00267-018-1028-3</a:t>
            </a:r>
          </a:p>
          <a:p>
            <a:pPr>
              <a:lnSpc>
                <a:spcPct val="90000"/>
              </a:lnSpc>
              <a:spcAft>
                <a:spcPts val="600"/>
              </a:spcAft>
            </a:pPr>
            <a:endParaRPr lang="en-US" sz="300" dirty="0"/>
          </a:p>
        </p:txBody>
      </p:sp>
    </p:spTree>
    <p:extLst>
      <p:ext uri="{BB962C8B-B14F-4D97-AF65-F5344CB8AC3E}">
        <p14:creationId xmlns:p14="http://schemas.microsoft.com/office/powerpoint/2010/main" val="4141273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descr="A group of people in a room&#10;&#10;Description automatically generated">
            <a:extLst>
              <a:ext uri="{FF2B5EF4-FFF2-40B4-BE49-F238E27FC236}">
                <a16:creationId xmlns:a16="http://schemas.microsoft.com/office/drawing/2014/main" id="{4E27C3BC-81DC-8047-939A-8A98AF11E548}"/>
              </a:ext>
            </a:extLst>
          </p:cNvPr>
          <p:cNvPicPr>
            <a:picLocks noChangeAspect="1"/>
          </p:cNvPicPr>
          <p:nvPr/>
        </p:nvPicPr>
        <p:blipFill rotWithShape="1">
          <a:blip r:embed="rId3"/>
          <a:srcRect l="3389" r="6360" b="1"/>
          <a:stretch/>
        </p:blipFill>
        <p:spPr>
          <a:xfrm>
            <a:off x="7875973" y="0"/>
            <a:ext cx="3480760" cy="6856310"/>
          </a:xfrm>
          <a:prstGeom prst="rect">
            <a:avLst/>
          </a:prstGeom>
          <a:ln>
            <a:noFill/>
          </a:ln>
          <a:effectLst/>
        </p:spPr>
      </p:pic>
      <p:sp>
        <p:nvSpPr>
          <p:cNvPr id="2" name="Title 1">
            <a:extLst>
              <a:ext uri="{FF2B5EF4-FFF2-40B4-BE49-F238E27FC236}">
                <a16:creationId xmlns:a16="http://schemas.microsoft.com/office/drawing/2014/main" id="{9AB1BF11-A1B5-AA46-89CB-188EF603776F}"/>
              </a:ext>
            </a:extLst>
          </p:cNvPr>
          <p:cNvSpPr>
            <a:spLocks noGrp="1"/>
          </p:cNvSpPr>
          <p:nvPr>
            <p:ph type="title"/>
          </p:nvPr>
        </p:nvSpPr>
        <p:spPr>
          <a:xfrm>
            <a:off x="159488" y="753228"/>
            <a:ext cx="7190416" cy="1080938"/>
          </a:xfrm>
        </p:spPr>
        <p:txBody>
          <a:bodyPr>
            <a:normAutofit/>
          </a:bodyPr>
          <a:lstStyle/>
          <a:p>
            <a:r>
              <a:rPr lang="en-US" dirty="0"/>
              <a:t>What does co-production of science do?</a:t>
            </a:r>
          </a:p>
        </p:txBody>
      </p:sp>
      <p:graphicFrame>
        <p:nvGraphicFramePr>
          <p:cNvPr id="6" name="Content Placeholder 2">
            <a:extLst>
              <a:ext uri="{FF2B5EF4-FFF2-40B4-BE49-F238E27FC236}">
                <a16:creationId xmlns:a16="http://schemas.microsoft.com/office/drawing/2014/main" id="{C567125B-BE5F-4324-B6C9-1F0EB5DD3B8C}"/>
              </a:ext>
            </a:extLst>
          </p:cNvPr>
          <p:cNvGraphicFramePr>
            <a:graphicFrameLocks noGrp="1"/>
          </p:cNvGraphicFramePr>
          <p:nvPr>
            <p:ph idx="1"/>
            <p:extLst>
              <p:ext uri="{D42A27DB-BD31-4B8C-83A1-F6EECF244321}">
                <p14:modId xmlns:p14="http://schemas.microsoft.com/office/powerpoint/2010/main" val="3109204327"/>
              </p:ext>
            </p:extLst>
          </p:nvPr>
        </p:nvGraphicFramePr>
        <p:xfrm>
          <a:off x="354292" y="2336873"/>
          <a:ext cx="6497358" cy="3599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a:extLst>
              <a:ext uri="{FF2B5EF4-FFF2-40B4-BE49-F238E27FC236}">
                <a16:creationId xmlns:a16="http://schemas.microsoft.com/office/drawing/2014/main" id="{3DA34B12-F9B2-F941-9DFA-61DBE72DA6CE}"/>
              </a:ext>
            </a:extLst>
          </p:cNvPr>
          <p:cNvSpPr>
            <a:spLocks noGrp="1"/>
          </p:cNvSpPr>
          <p:nvPr>
            <p:ph type="ftr" sz="quarter" idx="11"/>
          </p:nvPr>
        </p:nvSpPr>
        <p:spPr>
          <a:xfrm>
            <a:off x="233917" y="5936189"/>
            <a:ext cx="6617734" cy="581569"/>
          </a:xfrm>
        </p:spPr>
        <p:txBody>
          <a:bodyPr>
            <a:normAutofit/>
          </a:bodyPr>
          <a:lstStyle/>
          <a:p>
            <a:pPr>
              <a:lnSpc>
                <a:spcPct val="90000"/>
              </a:lnSpc>
              <a:spcAft>
                <a:spcPts val="600"/>
              </a:spcAft>
            </a:pPr>
            <a:r>
              <a:rPr lang="en-US" sz="1200" dirty="0" err="1">
                <a:solidFill>
                  <a:prstClr val="white">
                    <a:tint val="75000"/>
                  </a:prstClr>
                </a:solidFill>
              </a:rPr>
              <a:t>Djenontin</a:t>
            </a:r>
            <a:r>
              <a:rPr lang="en-US" sz="1200" dirty="0">
                <a:solidFill>
                  <a:prstClr val="white">
                    <a:tint val="75000"/>
                  </a:prstClr>
                </a:solidFill>
              </a:rPr>
              <a:t>, I.N.S. &amp; Meadow, A.M. Environmental Management (2018) 61: 885. https://doi.org/10.1007/s00267-018-1028-3</a:t>
            </a:r>
          </a:p>
        </p:txBody>
      </p:sp>
    </p:spTree>
    <p:extLst>
      <p:ext uri="{BB962C8B-B14F-4D97-AF65-F5344CB8AC3E}">
        <p14:creationId xmlns:p14="http://schemas.microsoft.com/office/powerpoint/2010/main" val="82362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11" y="772809"/>
            <a:ext cx="9613861" cy="1080938"/>
          </a:xfrm>
        </p:spPr>
        <p:txBody>
          <a:bodyPr/>
          <a:lstStyle/>
          <a:p>
            <a:r>
              <a:rPr lang="en-US" dirty="0" smtClean="0"/>
              <a:t>Burning Questions?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2271" y="1834166"/>
            <a:ext cx="6502400" cy="4876800"/>
          </a:xfrm>
        </p:spPr>
      </p:pic>
      <p:sp>
        <p:nvSpPr>
          <p:cNvPr id="3" name="TextBox 2"/>
          <p:cNvSpPr txBox="1"/>
          <p:nvPr/>
        </p:nvSpPr>
        <p:spPr>
          <a:xfrm>
            <a:off x="9335386" y="6158089"/>
            <a:ext cx="2856614" cy="584775"/>
          </a:xfrm>
          <a:prstGeom prst="rect">
            <a:avLst/>
          </a:prstGeom>
          <a:noFill/>
        </p:spPr>
        <p:txBody>
          <a:bodyPr wrap="square" rtlCol="0">
            <a:spAutoFit/>
          </a:bodyPr>
          <a:lstStyle/>
          <a:p>
            <a:r>
              <a:rPr lang="en-US" sz="1600" dirty="0" smtClean="0"/>
              <a:t>Photo: Mary </a:t>
            </a:r>
            <a:r>
              <a:rPr lang="en-US" sz="1600" dirty="0" err="1" smtClean="0"/>
              <a:t>Lata</a:t>
            </a:r>
            <a:r>
              <a:rPr lang="en-US" sz="1600" dirty="0" smtClean="0"/>
              <a:t>, Fire Ecologist</a:t>
            </a:r>
            <a:endParaRPr lang="en-US" sz="1600" dirty="0"/>
          </a:p>
        </p:txBody>
      </p:sp>
    </p:spTree>
    <p:extLst>
      <p:ext uri="{BB962C8B-B14F-4D97-AF65-F5344CB8AC3E}">
        <p14:creationId xmlns:p14="http://schemas.microsoft.com/office/powerpoint/2010/main" val="1127105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48239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BC7D-F2D2-DA4C-A65D-C539111DFA1C}"/>
              </a:ext>
            </a:extLst>
          </p:cNvPr>
          <p:cNvSpPr>
            <a:spLocks noGrp="1"/>
          </p:cNvSpPr>
          <p:nvPr>
            <p:ph type="title"/>
          </p:nvPr>
        </p:nvSpPr>
        <p:spPr>
          <a:xfrm>
            <a:off x="2034242" y="2403231"/>
            <a:ext cx="3894705" cy="2133600"/>
          </a:xfrm>
        </p:spPr>
        <p:txBody>
          <a:bodyPr vert="horz" lIns="91440" tIns="45720" rIns="91440" bIns="45720" rtlCol="0" anchor="ctr">
            <a:normAutofit/>
          </a:bodyPr>
          <a:lstStyle/>
          <a:p>
            <a:pPr algn="r"/>
            <a:r>
              <a:rPr lang="en-US" sz="5400" dirty="0"/>
              <a:t>Thank you!</a:t>
            </a:r>
            <a:br>
              <a:rPr lang="en-US" sz="5400" dirty="0"/>
            </a:br>
            <a:r>
              <a:rPr lang="en-US" sz="1800" dirty="0" err="1"/>
              <a:t>Inga.lapuma@Rutgers.edu</a:t>
            </a:r>
            <a:endParaRPr lang="en-US" sz="5400" dirty="0"/>
          </a:p>
        </p:txBody>
      </p:sp>
      <p:pic>
        <p:nvPicPr>
          <p:cNvPr id="7" name="Picture 6" descr="A picture containing yellow, outdoor, person, jacket&#10;&#10;Description automatically generated">
            <a:extLst>
              <a:ext uri="{FF2B5EF4-FFF2-40B4-BE49-F238E27FC236}">
                <a16:creationId xmlns:a16="http://schemas.microsoft.com/office/drawing/2014/main" id="{D8AD7E45-1102-A747-9B32-B7FA874377BF}"/>
              </a:ext>
            </a:extLst>
          </p:cNvPr>
          <p:cNvPicPr>
            <a:picLocks noChangeAspect="1"/>
          </p:cNvPicPr>
          <p:nvPr/>
        </p:nvPicPr>
        <p:blipFill>
          <a:blip r:embed="rId2"/>
          <a:stretch>
            <a:fillRect/>
          </a:stretch>
        </p:blipFill>
        <p:spPr>
          <a:xfrm>
            <a:off x="6576060" y="906541"/>
            <a:ext cx="3607117" cy="504491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06948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0E0B-7CE1-E846-B32C-4FCBEB3FE7F8}"/>
              </a:ext>
            </a:extLst>
          </p:cNvPr>
          <p:cNvSpPr>
            <a:spLocks noGrp="1"/>
          </p:cNvSpPr>
          <p:nvPr>
            <p:ph type="title"/>
          </p:nvPr>
        </p:nvSpPr>
        <p:spPr>
          <a:xfrm>
            <a:off x="85060" y="653933"/>
            <a:ext cx="10278870" cy="1203163"/>
          </a:xfrm>
        </p:spPr>
        <p:txBody>
          <a:bodyPr>
            <a:noAutofit/>
          </a:bodyPr>
          <a:lstStyle/>
          <a:p>
            <a:r>
              <a:rPr lang="en-US" dirty="0"/>
              <a:t>What is wrong with “regular” production of science?</a:t>
            </a:r>
          </a:p>
        </p:txBody>
      </p:sp>
      <p:sp>
        <p:nvSpPr>
          <p:cNvPr id="3" name="Content Placeholder 2">
            <a:extLst>
              <a:ext uri="{FF2B5EF4-FFF2-40B4-BE49-F238E27FC236}">
                <a16:creationId xmlns:a16="http://schemas.microsoft.com/office/drawing/2014/main" id="{C71B76CD-D423-D24D-87A2-D30F47A94738}"/>
              </a:ext>
            </a:extLst>
          </p:cNvPr>
          <p:cNvSpPr>
            <a:spLocks noGrp="1"/>
          </p:cNvSpPr>
          <p:nvPr>
            <p:ph idx="1"/>
          </p:nvPr>
        </p:nvSpPr>
        <p:spPr>
          <a:xfrm>
            <a:off x="701749" y="2336873"/>
            <a:ext cx="4074709" cy="3599316"/>
          </a:xfrm>
        </p:spPr>
        <p:txBody>
          <a:bodyPr>
            <a:noAutofit/>
          </a:bodyPr>
          <a:lstStyle/>
          <a:p>
            <a:pPr>
              <a:spcAft>
                <a:spcPts val="1200"/>
              </a:spcAft>
            </a:pPr>
            <a:r>
              <a:rPr lang="en-US" sz="3200" dirty="0"/>
              <a:t>It doesn’t get seen</a:t>
            </a:r>
          </a:p>
          <a:p>
            <a:pPr>
              <a:spcAft>
                <a:spcPts val="1200"/>
              </a:spcAft>
            </a:pPr>
            <a:r>
              <a:rPr lang="en-US" sz="3200" dirty="0"/>
              <a:t>It doesn’t apply </a:t>
            </a:r>
          </a:p>
          <a:p>
            <a:pPr>
              <a:spcAft>
                <a:spcPts val="1200"/>
              </a:spcAft>
            </a:pPr>
            <a:r>
              <a:rPr lang="en-US" sz="3200" dirty="0"/>
              <a:t>No one can understand it</a:t>
            </a:r>
          </a:p>
          <a:p>
            <a:pPr>
              <a:spcAft>
                <a:spcPts val="1200"/>
              </a:spcAft>
            </a:pPr>
            <a:r>
              <a:rPr lang="en-US" sz="3200" dirty="0"/>
              <a:t>It doesn’t get </a:t>
            </a:r>
            <a:r>
              <a:rPr lang="en-US" sz="3200" dirty="0" smtClean="0"/>
              <a:t>used</a:t>
            </a:r>
            <a:endParaRPr lang="en-US" sz="2000" dirty="0"/>
          </a:p>
          <a:p>
            <a:endParaRPr lang="en-US" sz="2000" dirty="0"/>
          </a:p>
        </p:txBody>
      </p:sp>
      <p:pic>
        <p:nvPicPr>
          <p:cNvPr id="6" name="Picture 5" descr="A close up of a map&#10;&#10;Description automatically generated">
            <a:extLst>
              <a:ext uri="{FF2B5EF4-FFF2-40B4-BE49-F238E27FC236}">
                <a16:creationId xmlns:a16="http://schemas.microsoft.com/office/drawing/2014/main" id="{D4540290-DDAD-864D-87B1-04106425E1DE}"/>
              </a:ext>
            </a:extLst>
          </p:cNvPr>
          <p:cNvPicPr>
            <a:picLocks noChangeAspect="1"/>
          </p:cNvPicPr>
          <p:nvPr/>
        </p:nvPicPr>
        <p:blipFill>
          <a:blip r:embed="rId3"/>
          <a:stretch>
            <a:fillRect/>
          </a:stretch>
        </p:blipFill>
        <p:spPr>
          <a:xfrm>
            <a:off x="5885105" y="2102957"/>
            <a:ext cx="6097787" cy="457333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860964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0E0B-7CE1-E846-B32C-4FCBEB3FE7F8}"/>
              </a:ext>
            </a:extLst>
          </p:cNvPr>
          <p:cNvSpPr>
            <a:spLocks noGrp="1"/>
          </p:cNvSpPr>
          <p:nvPr>
            <p:ph type="title"/>
          </p:nvPr>
        </p:nvSpPr>
        <p:spPr>
          <a:xfrm>
            <a:off x="265814" y="753228"/>
            <a:ext cx="7210396" cy="1080938"/>
          </a:xfrm>
        </p:spPr>
        <p:txBody>
          <a:bodyPr>
            <a:normAutofit/>
          </a:bodyPr>
          <a:lstStyle/>
          <a:p>
            <a:r>
              <a:rPr lang="en-US" dirty="0"/>
              <a:t>What is co-production of science?</a:t>
            </a:r>
          </a:p>
        </p:txBody>
      </p:sp>
      <p:sp>
        <p:nvSpPr>
          <p:cNvPr id="3" name="Content Placeholder 2">
            <a:extLst>
              <a:ext uri="{FF2B5EF4-FFF2-40B4-BE49-F238E27FC236}">
                <a16:creationId xmlns:a16="http://schemas.microsoft.com/office/drawing/2014/main" id="{C71B76CD-D423-D24D-87A2-D30F47A94738}"/>
              </a:ext>
            </a:extLst>
          </p:cNvPr>
          <p:cNvSpPr>
            <a:spLocks noGrp="1"/>
          </p:cNvSpPr>
          <p:nvPr>
            <p:ph idx="1"/>
          </p:nvPr>
        </p:nvSpPr>
        <p:spPr>
          <a:xfrm>
            <a:off x="265814" y="2810300"/>
            <a:ext cx="5218192" cy="3599316"/>
          </a:xfrm>
        </p:spPr>
        <p:txBody>
          <a:bodyPr>
            <a:normAutofit/>
          </a:bodyPr>
          <a:lstStyle/>
          <a:p>
            <a:pPr marL="0" indent="0">
              <a:spcAft>
                <a:spcPts val="1200"/>
              </a:spcAft>
              <a:buNone/>
            </a:pPr>
            <a:r>
              <a:rPr lang="en-US" dirty="0"/>
              <a:t>Characteristics:</a:t>
            </a:r>
          </a:p>
          <a:p>
            <a:pPr>
              <a:spcAft>
                <a:spcPts val="1200"/>
              </a:spcAft>
            </a:pPr>
            <a:r>
              <a:rPr lang="en-US" dirty="0"/>
              <a:t>Initiated by any stakeholder</a:t>
            </a:r>
          </a:p>
          <a:p>
            <a:pPr>
              <a:spcAft>
                <a:spcPts val="1200"/>
              </a:spcAft>
            </a:pPr>
            <a:r>
              <a:rPr lang="en-US" dirty="0"/>
              <a:t>All partners from project inception</a:t>
            </a:r>
          </a:p>
          <a:p>
            <a:pPr>
              <a:spcAft>
                <a:spcPts val="1200"/>
              </a:spcAft>
            </a:pPr>
            <a:r>
              <a:rPr lang="en-US" dirty="0"/>
              <a:t>Co-lead and co-designed</a:t>
            </a:r>
          </a:p>
          <a:p>
            <a:pPr>
              <a:spcAft>
                <a:spcPts val="1200"/>
              </a:spcAft>
            </a:pPr>
            <a:r>
              <a:rPr lang="en-US" dirty="0"/>
              <a:t>Quality of interaction determines usefulness of science</a:t>
            </a:r>
          </a:p>
          <a:p>
            <a:endParaRPr lang="en-US" sz="2000" dirty="0"/>
          </a:p>
        </p:txBody>
      </p:sp>
      <p:sp>
        <p:nvSpPr>
          <p:cNvPr id="4" name="Footer Placeholder 3">
            <a:extLst>
              <a:ext uri="{FF2B5EF4-FFF2-40B4-BE49-F238E27FC236}">
                <a16:creationId xmlns:a16="http://schemas.microsoft.com/office/drawing/2014/main" id="{69F02C95-3F88-E542-9E66-2C7D8E9FBCFD}"/>
              </a:ext>
            </a:extLst>
          </p:cNvPr>
          <p:cNvSpPr>
            <a:spLocks noGrp="1"/>
          </p:cNvSpPr>
          <p:nvPr>
            <p:ph type="ftr" sz="quarter" idx="11"/>
          </p:nvPr>
        </p:nvSpPr>
        <p:spPr>
          <a:xfrm>
            <a:off x="85061" y="6334875"/>
            <a:ext cx="5398945" cy="523125"/>
          </a:xfrm>
        </p:spPr>
        <p:txBody>
          <a:bodyPr>
            <a:normAutofit/>
          </a:bodyPr>
          <a:lstStyle/>
          <a:p>
            <a:pPr>
              <a:lnSpc>
                <a:spcPct val="90000"/>
              </a:lnSpc>
              <a:spcAft>
                <a:spcPts val="600"/>
              </a:spcAft>
            </a:pPr>
            <a:r>
              <a:rPr lang="en-US" sz="900" dirty="0" err="1"/>
              <a:t>Djenontin</a:t>
            </a:r>
            <a:r>
              <a:rPr lang="en-US" sz="900" dirty="0"/>
              <a:t>, I.N.S. &amp; Meadow, A.M. Environmental Management (2018) 61: 885. https://doi.org/10.1007/s00267-018-1028-3</a:t>
            </a:r>
          </a:p>
        </p:txBody>
      </p:sp>
      <p:pic>
        <p:nvPicPr>
          <p:cNvPr id="8" name="Picture 7" descr="A group of people in a room&#10;&#10;Description automatically generated">
            <a:extLst>
              <a:ext uri="{FF2B5EF4-FFF2-40B4-BE49-F238E27FC236}">
                <a16:creationId xmlns:a16="http://schemas.microsoft.com/office/drawing/2014/main" id="{DE3B8FE4-497B-7545-81DE-878F114FDBBC}"/>
              </a:ext>
            </a:extLst>
          </p:cNvPr>
          <p:cNvPicPr>
            <a:picLocks noChangeAspect="1"/>
          </p:cNvPicPr>
          <p:nvPr/>
        </p:nvPicPr>
        <p:blipFill rotWithShape="1">
          <a:blip r:embed="rId3"/>
          <a:srcRect t="15288" b="15665"/>
          <a:stretch/>
        </p:blipFill>
        <p:spPr>
          <a:xfrm>
            <a:off x="5731104" y="3458094"/>
            <a:ext cx="6171742" cy="3185438"/>
          </a:xfrm>
          <a:prstGeom prst="rect">
            <a:avLst/>
          </a:prstGeom>
        </p:spPr>
      </p:pic>
      <p:sp>
        <p:nvSpPr>
          <p:cNvPr id="5" name="Rectangle 4">
            <a:extLst>
              <a:ext uri="{FF2B5EF4-FFF2-40B4-BE49-F238E27FC236}">
                <a16:creationId xmlns:a16="http://schemas.microsoft.com/office/drawing/2014/main" id="{7E078744-C56E-E643-8FBF-9D3F832BB693}"/>
              </a:ext>
            </a:extLst>
          </p:cNvPr>
          <p:cNvSpPr/>
          <p:nvPr/>
        </p:nvSpPr>
        <p:spPr>
          <a:xfrm>
            <a:off x="265814" y="2119241"/>
            <a:ext cx="10259709" cy="584775"/>
          </a:xfrm>
          <a:prstGeom prst="rect">
            <a:avLst/>
          </a:prstGeom>
        </p:spPr>
        <p:txBody>
          <a:bodyPr wrap="square">
            <a:spAutoFit/>
          </a:bodyPr>
          <a:lstStyle/>
          <a:p>
            <a:r>
              <a:rPr lang="en-US" sz="3200" dirty="0"/>
              <a:t>Co-creates new knowledge to inform decision-making</a:t>
            </a:r>
          </a:p>
        </p:txBody>
      </p:sp>
    </p:spTree>
    <p:extLst>
      <p:ext uri="{BB962C8B-B14F-4D97-AF65-F5344CB8AC3E}">
        <p14:creationId xmlns:p14="http://schemas.microsoft.com/office/powerpoint/2010/main" val="4163542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7A342-2FA3-D843-B1CC-1C5ED2BEB914}"/>
              </a:ext>
            </a:extLst>
          </p:cNvPr>
          <p:cNvSpPr>
            <a:spLocks noGrp="1"/>
          </p:cNvSpPr>
          <p:nvPr>
            <p:ph type="title"/>
          </p:nvPr>
        </p:nvSpPr>
        <p:spPr>
          <a:xfrm>
            <a:off x="106326" y="753228"/>
            <a:ext cx="9654362" cy="1080938"/>
          </a:xfrm>
        </p:spPr>
        <p:txBody>
          <a:bodyPr>
            <a:normAutofit/>
          </a:bodyPr>
          <a:lstStyle/>
          <a:p>
            <a:r>
              <a:rPr lang="en-US" dirty="0"/>
              <a:t>How does co-production of science happen?</a:t>
            </a:r>
          </a:p>
        </p:txBody>
      </p:sp>
      <p:graphicFrame>
        <p:nvGraphicFramePr>
          <p:cNvPr id="5" name="Content Placeholder 2">
            <a:extLst>
              <a:ext uri="{FF2B5EF4-FFF2-40B4-BE49-F238E27FC236}">
                <a16:creationId xmlns:a16="http://schemas.microsoft.com/office/drawing/2014/main" id="{6D935F14-E97B-4326-A6AF-6B1C44686691}"/>
              </a:ext>
            </a:extLst>
          </p:cNvPr>
          <p:cNvGraphicFramePr>
            <a:graphicFrameLocks noGrp="1"/>
          </p:cNvGraphicFramePr>
          <p:nvPr>
            <p:ph idx="1"/>
            <p:extLst>
              <p:ext uri="{D42A27DB-BD31-4B8C-83A1-F6EECF244321}">
                <p14:modId xmlns:p14="http://schemas.microsoft.com/office/powerpoint/2010/main" val="1150037271"/>
              </p:ext>
            </p:extLst>
          </p:nvPr>
        </p:nvGraphicFramePr>
        <p:xfrm>
          <a:off x="2034778" y="2336801"/>
          <a:ext cx="812298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Brace 5">
            <a:extLst>
              <a:ext uri="{FF2B5EF4-FFF2-40B4-BE49-F238E27FC236}">
                <a16:creationId xmlns:a16="http://schemas.microsoft.com/office/drawing/2014/main" id="{D4919CC8-1518-AA42-9850-4495B364315D}"/>
              </a:ext>
            </a:extLst>
          </p:cNvPr>
          <p:cNvSpPr/>
          <p:nvPr/>
        </p:nvSpPr>
        <p:spPr>
          <a:xfrm>
            <a:off x="8872490" y="2336801"/>
            <a:ext cx="389694" cy="137380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87869AD3-36FC-4C4B-978D-126E2B45532A}"/>
              </a:ext>
            </a:extLst>
          </p:cNvPr>
          <p:cNvSpPr/>
          <p:nvPr/>
        </p:nvSpPr>
        <p:spPr>
          <a:xfrm>
            <a:off x="10283687" y="4550735"/>
            <a:ext cx="278296" cy="138492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9769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028C-2EB4-BD4A-8198-803905B9BD7C}"/>
              </a:ext>
            </a:extLst>
          </p:cNvPr>
          <p:cNvSpPr>
            <a:spLocks noGrp="1"/>
          </p:cNvSpPr>
          <p:nvPr>
            <p:ph type="title"/>
          </p:nvPr>
        </p:nvSpPr>
        <p:spPr>
          <a:xfrm>
            <a:off x="191385" y="753228"/>
            <a:ext cx="7219507" cy="1080938"/>
          </a:xfrm>
        </p:spPr>
        <p:txBody>
          <a:bodyPr>
            <a:normAutofit/>
          </a:bodyPr>
          <a:lstStyle/>
          <a:p>
            <a:r>
              <a:rPr lang="en-US" dirty="0" smtClean="0"/>
              <a:t>New Jersey Forest Fire Service Example</a:t>
            </a:r>
            <a:endParaRPr lang="en-US" dirty="0"/>
          </a:p>
        </p:txBody>
      </p:sp>
      <p:sp>
        <p:nvSpPr>
          <p:cNvPr id="3" name="Content Placeholder 2">
            <a:extLst>
              <a:ext uri="{FF2B5EF4-FFF2-40B4-BE49-F238E27FC236}">
                <a16:creationId xmlns:a16="http://schemas.microsoft.com/office/drawing/2014/main" id="{6E6D1962-DFC5-8B4A-B8C0-E0D9AEC2AE81}"/>
              </a:ext>
            </a:extLst>
          </p:cNvPr>
          <p:cNvSpPr>
            <a:spLocks noGrp="1"/>
          </p:cNvSpPr>
          <p:nvPr>
            <p:ph idx="1"/>
          </p:nvPr>
        </p:nvSpPr>
        <p:spPr>
          <a:xfrm>
            <a:off x="191385" y="2278386"/>
            <a:ext cx="6067041" cy="3599316"/>
          </a:xfrm>
        </p:spPr>
        <p:txBody>
          <a:bodyPr>
            <a:noAutofit/>
          </a:bodyPr>
          <a:lstStyle/>
          <a:p>
            <a:pPr marL="0" indent="0">
              <a:buNone/>
            </a:pPr>
            <a:r>
              <a:rPr lang="en-US" sz="2800" i="1" dirty="0">
                <a:solidFill>
                  <a:srgbClr val="FFC000"/>
                </a:solidFill>
              </a:rPr>
              <a:t>Connecting People </a:t>
            </a:r>
            <a:endParaRPr lang="en-US" sz="2800" dirty="0">
              <a:solidFill>
                <a:srgbClr val="FFC000"/>
              </a:solidFill>
            </a:endParaRPr>
          </a:p>
          <a:p>
            <a:pPr marL="0" indent="0">
              <a:buNone/>
            </a:pPr>
            <a:r>
              <a:rPr lang="en-US" sz="2800" dirty="0"/>
              <a:t>Identified those committed people with resources -open to new ideas</a:t>
            </a:r>
          </a:p>
          <a:p>
            <a:pPr lvl="1"/>
            <a:r>
              <a:rPr lang="en-US" sz="2800" dirty="0" smtClean="0"/>
              <a:t>Can </a:t>
            </a:r>
            <a:r>
              <a:rPr lang="en-US" sz="2800" dirty="0"/>
              <a:t>we work together? </a:t>
            </a:r>
          </a:p>
          <a:p>
            <a:pPr lvl="1"/>
            <a:r>
              <a:rPr lang="en-US" sz="2800" dirty="0"/>
              <a:t>How can we start on a small scale?</a:t>
            </a:r>
          </a:p>
          <a:p>
            <a:pPr lvl="1"/>
            <a:r>
              <a:rPr lang="en-US" sz="2800" dirty="0"/>
              <a:t>Start small – web grows</a:t>
            </a:r>
          </a:p>
        </p:txBody>
      </p:sp>
      <p:pic>
        <p:nvPicPr>
          <p:cNvPr id="9" name="Picture 8" descr="A group of people that are standing in the snow&#10;&#10;Description automatically generated">
            <a:extLst>
              <a:ext uri="{FF2B5EF4-FFF2-40B4-BE49-F238E27FC236}">
                <a16:creationId xmlns:a16="http://schemas.microsoft.com/office/drawing/2014/main" id="{F72FB9A8-6A59-6047-87C7-1EEA9DE4F978}"/>
              </a:ext>
            </a:extLst>
          </p:cNvPr>
          <p:cNvPicPr>
            <a:picLocks noChangeAspect="1"/>
          </p:cNvPicPr>
          <p:nvPr/>
        </p:nvPicPr>
        <p:blipFill rotWithShape="1">
          <a:blip r:embed="rId3"/>
          <a:srcRect l="9014" r="5803" b="4"/>
          <a:stretch/>
        </p:blipFill>
        <p:spPr>
          <a:xfrm>
            <a:off x="8378439" y="484632"/>
            <a:ext cx="3539854" cy="2836084"/>
          </a:xfrm>
          <a:prstGeom prst="rect">
            <a:avLst/>
          </a:prstGeom>
          <a:ln>
            <a:noFill/>
          </a:ln>
          <a:effectLst>
            <a:outerShdw blurRad="76200" dist="63500" dir="5040000" algn="tl" rotWithShape="0">
              <a:srgbClr val="000000">
                <a:alpha val="41000"/>
              </a:srgbClr>
            </a:outerShdw>
          </a:effectLst>
        </p:spPr>
      </p:pic>
      <p:pic>
        <p:nvPicPr>
          <p:cNvPr id="7" name="Picture 6" descr="A group of people standing next to a tree&#10;&#10;Description automatically generated">
            <a:extLst>
              <a:ext uri="{FF2B5EF4-FFF2-40B4-BE49-F238E27FC236}">
                <a16:creationId xmlns:a16="http://schemas.microsoft.com/office/drawing/2014/main" id="{05419588-5E39-DC4A-83E4-A978988EB690}"/>
              </a:ext>
            </a:extLst>
          </p:cNvPr>
          <p:cNvPicPr>
            <a:picLocks noChangeAspect="1"/>
          </p:cNvPicPr>
          <p:nvPr/>
        </p:nvPicPr>
        <p:blipFill rotWithShape="1">
          <a:blip r:embed="rId4"/>
          <a:srcRect l="12763" r="1109" b="-4"/>
          <a:stretch/>
        </p:blipFill>
        <p:spPr>
          <a:xfrm>
            <a:off x="8378438" y="3632401"/>
            <a:ext cx="3539854" cy="2743530"/>
          </a:xfrm>
          <a:prstGeom prst="rect">
            <a:avLst/>
          </a:prstGeom>
          <a:ln>
            <a:noFill/>
          </a:ln>
          <a:effectLst>
            <a:outerShdw blurRad="76200" dist="63500" dir="5040000" algn="tl" rotWithShape="0">
              <a:srgbClr val="000000">
                <a:alpha val="41000"/>
              </a:srgbClr>
            </a:outerShdw>
          </a:effectLst>
        </p:spPr>
      </p:pic>
      <p:pic>
        <p:nvPicPr>
          <p:cNvPr id="13" name="Picture 12" descr="A person in a blue shirt&#10;&#10;Description automatically generated">
            <a:extLst>
              <a:ext uri="{FF2B5EF4-FFF2-40B4-BE49-F238E27FC236}">
                <a16:creationId xmlns:a16="http://schemas.microsoft.com/office/drawing/2014/main" id="{15294BB8-6063-EE46-9CFA-987882B68510}"/>
              </a:ext>
            </a:extLst>
          </p:cNvPr>
          <p:cNvPicPr>
            <a:picLocks noChangeAspect="1"/>
          </p:cNvPicPr>
          <p:nvPr/>
        </p:nvPicPr>
        <p:blipFill>
          <a:blip r:embed="rId5"/>
          <a:stretch>
            <a:fillRect/>
          </a:stretch>
        </p:blipFill>
        <p:spPr>
          <a:xfrm>
            <a:off x="10972184" y="2373155"/>
            <a:ext cx="1137304" cy="1704889"/>
          </a:xfrm>
          <a:prstGeom prst="rect">
            <a:avLst/>
          </a:prstGeom>
        </p:spPr>
      </p:pic>
      <p:pic>
        <p:nvPicPr>
          <p:cNvPr id="12" name="Picture 11" descr="A close up of a sign&#10;&#10;Description automatically generated">
            <a:extLst>
              <a:ext uri="{FF2B5EF4-FFF2-40B4-BE49-F238E27FC236}">
                <a16:creationId xmlns:a16="http://schemas.microsoft.com/office/drawing/2014/main" id="{8480FF5F-3E06-F544-90A5-673E7C00FC61}"/>
              </a:ext>
            </a:extLst>
          </p:cNvPr>
          <p:cNvPicPr>
            <a:picLocks noChangeAspect="1"/>
          </p:cNvPicPr>
          <p:nvPr/>
        </p:nvPicPr>
        <p:blipFill>
          <a:blip r:embed="rId6"/>
          <a:stretch>
            <a:fillRect/>
          </a:stretch>
        </p:blipFill>
        <p:spPr>
          <a:xfrm>
            <a:off x="2806306" y="5692900"/>
            <a:ext cx="942207" cy="1026404"/>
          </a:xfrm>
          <a:prstGeom prst="rect">
            <a:avLst/>
          </a:prstGeom>
        </p:spPr>
      </p:pic>
      <p:pic>
        <p:nvPicPr>
          <p:cNvPr id="17" name="Picture 16" descr="A close up of a sign&#10;&#10;Description automatically generated">
            <a:extLst>
              <a:ext uri="{FF2B5EF4-FFF2-40B4-BE49-F238E27FC236}">
                <a16:creationId xmlns:a16="http://schemas.microsoft.com/office/drawing/2014/main" id="{AAEB738C-F76F-A248-A23A-3FFD0F532C05}"/>
              </a:ext>
            </a:extLst>
          </p:cNvPr>
          <p:cNvPicPr>
            <a:picLocks noChangeAspect="1"/>
          </p:cNvPicPr>
          <p:nvPr/>
        </p:nvPicPr>
        <p:blipFill>
          <a:blip r:embed="rId7"/>
          <a:stretch>
            <a:fillRect/>
          </a:stretch>
        </p:blipFill>
        <p:spPr>
          <a:xfrm>
            <a:off x="4000444" y="5567526"/>
            <a:ext cx="1120649" cy="1151778"/>
          </a:xfrm>
          <a:prstGeom prst="rect">
            <a:avLst/>
          </a:prstGeom>
        </p:spPr>
      </p:pic>
      <p:pic>
        <p:nvPicPr>
          <p:cNvPr id="19" name="Picture 18" descr="A drawing of a cartoon character&#10;&#10;Description automatically generated">
            <a:extLst>
              <a:ext uri="{FF2B5EF4-FFF2-40B4-BE49-F238E27FC236}">
                <a16:creationId xmlns:a16="http://schemas.microsoft.com/office/drawing/2014/main" id="{1C10D48D-7AF5-FB48-B9C2-C40237BEF902}"/>
              </a:ext>
            </a:extLst>
          </p:cNvPr>
          <p:cNvPicPr>
            <a:picLocks noChangeAspect="1"/>
          </p:cNvPicPr>
          <p:nvPr/>
        </p:nvPicPr>
        <p:blipFill>
          <a:blip r:embed="rId8"/>
          <a:stretch>
            <a:fillRect/>
          </a:stretch>
        </p:blipFill>
        <p:spPr>
          <a:xfrm>
            <a:off x="5373024" y="5686423"/>
            <a:ext cx="1032881" cy="1032881"/>
          </a:xfrm>
          <a:prstGeom prst="rect">
            <a:avLst/>
          </a:prstGeom>
        </p:spPr>
      </p:pic>
    </p:spTree>
    <p:extLst>
      <p:ext uri="{BB962C8B-B14F-4D97-AF65-F5344CB8AC3E}">
        <p14:creationId xmlns:p14="http://schemas.microsoft.com/office/powerpoint/2010/main" val="1316360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028C-2EB4-BD4A-8198-803905B9BD7C}"/>
              </a:ext>
            </a:extLst>
          </p:cNvPr>
          <p:cNvSpPr>
            <a:spLocks noGrp="1"/>
          </p:cNvSpPr>
          <p:nvPr>
            <p:ph type="title"/>
          </p:nvPr>
        </p:nvSpPr>
        <p:spPr>
          <a:xfrm>
            <a:off x="148856" y="753228"/>
            <a:ext cx="6815469" cy="1080938"/>
          </a:xfrm>
        </p:spPr>
        <p:txBody>
          <a:bodyPr>
            <a:normAutofit/>
          </a:bodyPr>
          <a:lstStyle/>
          <a:p>
            <a:r>
              <a:rPr lang="en-US" dirty="0"/>
              <a:t>New Jersey Forest Fire Service Example</a:t>
            </a:r>
          </a:p>
        </p:txBody>
      </p:sp>
      <p:sp>
        <p:nvSpPr>
          <p:cNvPr id="3" name="Content Placeholder 2">
            <a:extLst>
              <a:ext uri="{FF2B5EF4-FFF2-40B4-BE49-F238E27FC236}">
                <a16:creationId xmlns:a16="http://schemas.microsoft.com/office/drawing/2014/main" id="{6E6D1962-DFC5-8B4A-B8C0-E0D9AEC2AE81}"/>
              </a:ext>
            </a:extLst>
          </p:cNvPr>
          <p:cNvSpPr>
            <a:spLocks noGrp="1"/>
          </p:cNvSpPr>
          <p:nvPr>
            <p:ph idx="1"/>
          </p:nvPr>
        </p:nvSpPr>
        <p:spPr>
          <a:xfrm>
            <a:off x="233916" y="2336873"/>
            <a:ext cx="6124353" cy="3893806"/>
          </a:xfrm>
        </p:spPr>
        <p:txBody>
          <a:bodyPr>
            <a:normAutofit/>
          </a:bodyPr>
          <a:lstStyle/>
          <a:p>
            <a:pPr marL="0" indent="0">
              <a:buNone/>
            </a:pPr>
            <a:r>
              <a:rPr lang="en-US" sz="2800" i="1" dirty="0">
                <a:solidFill>
                  <a:srgbClr val="FFC000"/>
                </a:solidFill>
              </a:rPr>
              <a:t>Establishing trust</a:t>
            </a:r>
            <a:endParaRPr lang="en-US" sz="2800" dirty="0">
              <a:solidFill>
                <a:srgbClr val="FFC000"/>
              </a:solidFill>
            </a:endParaRPr>
          </a:p>
          <a:p>
            <a:pPr lvl="0">
              <a:spcAft>
                <a:spcPts val="600"/>
              </a:spcAft>
            </a:pPr>
            <a:r>
              <a:rPr lang="en-US" sz="2800" dirty="0"/>
              <a:t>Fill an immediate science need – Fire weather </a:t>
            </a:r>
          </a:p>
          <a:p>
            <a:pPr lvl="0">
              <a:spcAft>
                <a:spcPts val="600"/>
              </a:spcAft>
            </a:pPr>
            <a:r>
              <a:rPr lang="en-US" sz="2800" dirty="0"/>
              <a:t>Take S130/190, go burning, and respond to fire </a:t>
            </a:r>
          </a:p>
          <a:p>
            <a:pPr lvl="0">
              <a:spcAft>
                <a:spcPts val="600"/>
              </a:spcAft>
            </a:pPr>
            <a:r>
              <a:rPr lang="en-US" sz="2800" dirty="0"/>
              <a:t>Stop by and just talk about ideas with local fire wardens</a:t>
            </a:r>
          </a:p>
        </p:txBody>
      </p:sp>
      <p:pic>
        <p:nvPicPr>
          <p:cNvPr id="6" name="Picture 5" descr="A screenshot of a cell phone&#10;&#10;Description automatically generated">
            <a:extLst>
              <a:ext uri="{FF2B5EF4-FFF2-40B4-BE49-F238E27FC236}">
                <a16:creationId xmlns:a16="http://schemas.microsoft.com/office/drawing/2014/main" id="{C17CE7EE-9DC1-364A-88B5-9448D655FBEC}"/>
              </a:ext>
            </a:extLst>
          </p:cNvPr>
          <p:cNvPicPr>
            <a:picLocks noChangeAspect="1"/>
          </p:cNvPicPr>
          <p:nvPr/>
        </p:nvPicPr>
        <p:blipFill>
          <a:blip r:embed="rId3"/>
          <a:stretch>
            <a:fillRect/>
          </a:stretch>
        </p:blipFill>
        <p:spPr>
          <a:xfrm>
            <a:off x="8600248" y="69484"/>
            <a:ext cx="3491917" cy="3308591"/>
          </a:xfrm>
          <a:prstGeom prst="rect">
            <a:avLst/>
          </a:prstGeom>
          <a:ln>
            <a:noFill/>
          </a:ln>
          <a:effectLst>
            <a:outerShdw blurRad="76200" dist="63500" dir="5040000" algn="tl" rotWithShape="0">
              <a:srgbClr val="000000">
                <a:alpha val="41000"/>
              </a:srgbClr>
            </a:outerShdw>
          </a:effectLst>
        </p:spPr>
      </p:pic>
      <p:pic>
        <p:nvPicPr>
          <p:cNvPr id="8" name="Picture 7" descr="A picture containing outdoor, person, man, red&#10;&#10;Description automatically generated">
            <a:extLst>
              <a:ext uri="{FF2B5EF4-FFF2-40B4-BE49-F238E27FC236}">
                <a16:creationId xmlns:a16="http://schemas.microsoft.com/office/drawing/2014/main" id="{DB41AB12-7A67-9B42-AAE1-743405A35F85}"/>
              </a:ext>
            </a:extLst>
          </p:cNvPr>
          <p:cNvPicPr>
            <a:picLocks noChangeAspect="1"/>
          </p:cNvPicPr>
          <p:nvPr/>
        </p:nvPicPr>
        <p:blipFill>
          <a:blip r:embed="rId4"/>
          <a:stretch>
            <a:fillRect/>
          </a:stretch>
        </p:blipFill>
        <p:spPr>
          <a:xfrm>
            <a:off x="6664175" y="2897909"/>
            <a:ext cx="3102093" cy="2326570"/>
          </a:xfrm>
          <a:prstGeom prst="rect">
            <a:avLst/>
          </a:prstGeom>
        </p:spPr>
      </p:pic>
      <p:pic>
        <p:nvPicPr>
          <p:cNvPr id="14" name="Picture 13" descr="A person walking next to a tree&#10;&#10;Description automatically generated">
            <a:extLst>
              <a:ext uri="{FF2B5EF4-FFF2-40B4-BE49-F238E27FC236}">
                <a16:creationId xmlns:a16="http://schemas.microsoft.com/office/drawing/2014/main" id="{CC1784E7-CB57-5D4C-8B1A-D6104B87157D}"/>
              </a:ext>
            </a:extLst>
          </p:cNvPr>
          <p:cNvPicPr>
            <a:picLocks noChangeAspect="1"/>
          </p:cNvPicPr>
          <p:nvPr/>
        </p:nvPicPr>
        <p:blipFill>
          <a:blip r:embed="rId5"/>
          <a:stretch>
            <a:fillRect/>
          </a:stretch>
        </p:blipFill>
        <p:spPr>
          <a:xfrm>
            <a:off x="8319766" y="4294422"/>
            <a:ext cx="3772399" cy="2516507"/>
          </a:xfrm>
          <a:prstGeom prst="rect">
            <a:avLst/>
          </a:prstGeom>
        </p:spPr>
      </p:pic>
    </p:spTree>
    <p:extLst>
      <p:ext uri="{BB962C8B-B14F-4D97-AF65-F5344CB8AC3E}">
        <p14:creationId xmlns:p14="http://schemas.microsoft.com/office/powerpoint/2010/main" val="1976015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028C-2EB4-BD4A-8198-803905B9BD7C}"/>
              </a:ext>
            </a:extLst>
          </p:cNvPr>
          <p:cNvSpPr>
            <a:spLocks noGrp="1"/>
          </p:cNvSpPr>
          <p:nvPr>
            <p:ph type="title"/>
          </p:nvPr>
        </p:nvSpPr>
        <p:spPr>
          <a:xfrm>
            <a:off x="95693" y="753228"/>
            <a:ext cx="6719777" cy="1080938"/>
          </a:xfrm>
        </p:spPr>
        <p:txBody>
          <a:bodyPr>
            <a:normAutofit/>
          </a:bodyPr>
          <a:lstStyle/>
          <a:p>
            <a:r>
              <a:rPr lang="en-US" dirty="0"/>
              <a:t>New Jersey Forest Fire Service Example</a:t>
            </a:r>
          </a:p>
        </p:txBody>
      </p:sp>
      <p:sp>
        <p:nvSpPr>
          <p:cNvPr id="3" name="Content Placeholder 2">
            <a:extLst>
              <a:ext uri="{FF2B5EF4-FFF2-40B4-BE49-F238E27FC236}">
                <a16:creationId xmlns:a16="http://schemas.microsoft.com/office/drawing/2014/main" id="{6E6D1962-DFC5-8B4A-B8C0-E0D9AEC2AE81}"/>
              </a:ext>
            </a:extLst>
          </p:cNvPr>
          <p:cNvSpPr>
            <a:spLocks noGrp="1"/>
          </p:cNvSpPr>
          <p:nvPr>
            <p:ph idx="1"/>
          </p:nvPr>
        </p:nvSpPr>
        <p:spPr>
          <a:xfrm>
            <a:off x="510362" y="2291405"/>
            <a:ext cx="6453963" cy="3644785"/>
          </a:xfrm>
        </p:spPr>
        <p:txBody>
          <a:bodyPr>
            <a:normAutofit/>
          </a:bodyPr>
          <a:lstStyle/>
          <a:p>
            <a:pPr marL="0" indent="0">
              <a:spcAft>
                <a:spcPts val="600"/>
              </a:spcAft>
              <a:buNone/>
            </a:pPr>
            <a:r>
              <a:rPr lang="en-US" sz="2800" i="1" dirty="0">
                <a:solidFill>
                  <a:srgbClr val="FFC000"/>
                </a:solidFill>
              </a:rPr>
              <a:t>Disseminating information in an inclusive way</a:t>
            </a:r>
            <a:endParaRPr lang="en-US" sz="2800" dirty="0">
              <a:solidFill>
                <a:srgbClr val="FFC000"/>
              </a:solidFill>
            </a:endParaRPr>
          </a:p>
          <a:p>
            <a:pPr lvl="0">
              <a:spcAft>
                <a:spcPts val="600"/>
              </a:spcAft>
            </a:pPr>
            <a:r>
              <a:rPr lang="en-US" sz="2800" dirty="0"/>
              <a:t>Making it to NJFFS events, presenting at Division meetings</a:t>
            </a:r>
          </a:p>
          <a:p>
            <a:pPr lvl="0">
              <a:spcAft>
                <a:spcPts val="600"/>
              </a:spcAft>
            </a:pPr>
            <a:r>
              <a:rPr lang="en-US" sz="2800" dirty="0"/>
              <a:t>Showing how the research fits in</a:t>
            </a:r>
          </a:p>
        </p:txBody>
      </p:sp>
      <p:pic>
        <p:nvPicPr>
          <p:cNvPr id="8" name="Picture 7" descr="A group of people sitting at a table in front of a crowd&#10;&#10;Description automatically generated">
            <a:extLst>
              <a:ext uri="{FF2B5EF4-FFF2-40B4-BE49-F238E27FC236}">
                <a16:creationId xmlns:a16="http://schemas.microsoft.com/office/drawing/2014/main" id="{1823FB97-ED2F-9F42-B1CA-1699FFF38EFB}"/>
              </a:ext>
            </a:extLst>
          </p:cNvPr>
          <p:cNvPicPr>
            <a:picLocks noChangeAspect="1"/>
          </p:cNvPicPr>
          <p:nvPr/>
        </p:nvPicPr>
        <p:blipFill>
          <a:blip r:embed="rId3"/>
          <a:stretch>
            <a:fillRect/>
          </a:stretch>
        </p:blipFill>
        <p:spPr>
          <a:xfrm>
            <a:off x="7187112" y="302757"/>
            <a:ext cx="4895022" cy="3263348"/>
          </a:xfrm>
          <a:prstGeom prst="rect">
            <a:avLst/>
          </a:prstGeom>
        </p:spPr>
      </p:pic>
      <p:pic>
        <p:nvPicPr>
          <p:cNvPr id="12" name="Picture 11" descr="A group of people standing next to a tree&#10;&#10;Description automatically generated">
            <a:extLst>
              <a:ext uri="{FF2B5EF4-FFF2-40B4-BE49-F238E27FC236}">
                <a16:creationId xmlns:a16="http://schemas.microsoft.com/office/drawing/2014/main" id="{D709699D-06DE-A44D-A084-5F41B848DA5D}"/>
              </a:ext>
            </a:extLst>
          </p:cNvPr>
          <p:cNvPicPr>
            <a:picLocks noChangeAspect="1"/>
          </p:cNvPicPr>
          <p:nvPr/>
        </p:nvPicPr>
        <p:blipFill>
          <a:blip r:embed="rId4"/>
          <a:stretch>
            <a:fillRect/>
          </a:stretch>
        </p:blipFill>
        <p:spPr>
          <a:xfrm>
            <a:off x="7179677" y="3487862"/>
            <a:ext cx="4895022" cy="3265390"/>
          </a:xfrm>
          <a:prstGeom prst="rect">
            <a:avLst/>
          </a:prstGeom>
        </p:spPr>
      </p:pic>
    </p:spTree>
    <p:extLst>
      <p:ext uri="{BB962C8B-B14F-4D97-AF65-F5344CB8AC3E}">
        <p14:creationId xmlns:p14="http://schemas.microsoft.com/office/powerpoint/2010/main" val="2229008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9A0E-26EF-204B-9855-4C5177FD2CDB}"/>
              </a:ext>
            </a:extLst>
          </p:cNvPr>
          <p:cNvSpPr>
            <a:spLocks noGrp="1"/>
          </p:cNvSpPr>
          <p:nvPr>
            <p:ph type="title"/>
          </p:nvPr>
        </p:nvSpPr>
        <p:spPr/>
        <p:txBody>
          <a:bodyPr/>
          <a:lstStyle/>
          <a:p>
            <a:r>
              <a:rPr lang="en-US" dirty="0"/>
              <a:t>NJ Fire Science Blows UP</a:t>
            </a:r>
            <a:r>
              <a:rPr lang="en-US" dirty="0" smtClean="0"/>
              <a:t>!</a:t>
            </a:r>
            <a:br>
              <a:rPr lang="en-US" dirty="0" smtClean="0"/>
            </a:br>
            <a:r>
              <a:rPr lang="en-US" dirty="0" smtClean="0"/>
              <a:t>Collaborative Science at its best!</a:t>
            </a:r>
            <a:endParaRPr lang="en-US" dirty="0"/>
          </a:p>
        </p:txBody>
      </p:sp>
      <p:sp>
        <p:nvSpPr>
          <p:cNvPr id="3" name="Content Placeholder 2">
            <a:extLst>
              <a:ext uri="{FF2B5EF4-FFF2-40B4-BE49-F238E27FC236}">
                <a16:creationId xmlns:a16="http://schemas.microsoft.com/office/drawing/2014/main" id="{427A798E-F6E0-8F4C-9FB0-7EE523911F2E}"/>
              </a:ext>
            </a:extLst>
          </p:cNvPr>
          <p:cNvSpPr>
            <a:spLocks noGrp="1"/>
          </p:cNvSpPr>
          <p:nvPr>
            <p:ph idx="1"/>
          </p:nvPr>
        </p:nvSpPr>
        <p:spPr>
          <a:xfrm>
            <a:off x="244548" y="2336872"/>
            <a:ext cx="7910623" cy="4404169"/>
          </a:xfrm>
        </p:spPr>
        <p:txBody>
          <a:bodyPr>
            <a:normAutofit lnSpcReduction="10000"/>
          </a:bodyPr>
          <a:lstStyle/>
          <a:p>
            <a:pPr>
              <a:spcAft>
                <a:spcPts val="600"/>
              </a:spcAft>
            </a:pPr>
            <a:r>
              <a:rPr lang="en-US" sz="3000" dirty="0"/>
              <a:t>2007 Warren Grove bulk density - permitting</a:t>
            </a:r>
          </a:p>
          <a:p>
            <a:pPr>
              <a:spcAft>
                <a:spcPts val="600"/>
              </a:spcAft>
            </a:pPr>
            <a:r>
              <a:rPr lang="en-US" sz="3000" dirty="0"/>
              <a:t>Smoke emissions (JFSP) planned </a:t>
            </a:r>
            <a:r>
              <a:rPr lang="en-US" sz="3000" dirty="0" err="1"/>
              <a:t>RxB</a:t>
            </a:r>
            <a:r>
              <a:rPr lang="en-US" sz="3000" dirty="0"/>
              <a:t> </a:t>
            </a:r>
          </a:p>
          <a:p>
            <a:pPr>
              <a:spcAft>
                <a:spcPts val="600"/>
              </a:spcAft>
            </a:pPr>
            <a:r>
              <a:rPr lang="en-US" sz="3000" dirty="0"/>
              <a:t>Fuel treatment effectiveness (JFSP) specified ignition pattern</a:t>
            </a:r>
          </a:p>
          <a:p>
            <a:pPr>
              <a:spcAft>
                <a:spcPts val="600"/>
              </a:spcAft>
            </a:pPr>
            <a:r>
              <a:rPr lang="en-US" sz="3000" dirty="0"/>
              <a:t>Embers (JFSP) 1000 acre catcher’s mitt created for out of season fire needed</a:t>
            </a:r>
          </a:p>
          <a:p>
            <a:pPr>
              <a:spcAft>
                <a:spcPts val="600"/>
              </a:spcAft>
            </a:pPr>
            <a:r>
              <a:rPr lang="en-US" sz="3000" dirty="0"/>
              <a:t>SERDP (DoD) fire behavior and physics work – working together normalized</a:t>
            </a:r>
          </a:p>
          <a:p>
            <a:pPr marL="0" indent="0">
              <a:spcAft>
                <a:spcPts val="600"/>
              </a:spcAft>
              <a:buNone/>
            </a:pPr>
            <a:endParaRPr lang="en-US" dirty="0"/>
          </a:p>
        </p:txBody>
      </p:sp>
      <p:pic>
        <p:nvPicPr>
          <p:cNvPr id="4" name="Picture 7">
            <a:extLst>
              <a:ext uri="{FF2B5EF4-FFF2-40B4-BE49-F238E27FC236}">
                <a16:creationId xmlns:a16="http://schemas.microsoft.com/office/drawing/2014/main" id="{6BCC48E4-261E-5F42-AB37-390D1ED37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482" y="139266"/>
            <a:ext cx="3523399" cy="248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R_Slide13.mov">
            <a:hlinkClick r:id="" action="ppaction://media"/>
            <a:extLst>
              <a:ext uri="{FF2B5EF4-FFF2-40B4-BE49-F238E27FC236}">
                <a16:creationId xmlns:a16="http://schemas.microsoft.com/office/drawing/2014/main" id="{3A5B0BF1-BCDF-EF48-A4C5-BC957B9862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32481" y="2864046"/>
            <a:ext cx="3523399" cy="3876995"/>
          </a:xfrm>
          <a:prstGeom prst="rect">
            <a:avLst/>
          </a:prstGeom>
        </p:spPr>
      </p:pic>
    </p:spTree>
    <p:extLst>
      <p:ext uri="{BB962C8B-B14F-4D97-AF65-F5344CB8AC3E}">
        <p14:creationId xmlns:p14="http://schemas.microsoft.com/office/powerpoint/2010/main" val="67649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028C-2EB4-BD4A-8198-803905B9BD7C}"/>
              </a:ext>
            </a:extLst>
          </p:cNvPr>
          <p:cNvSpPr>
            <a:spLocks noGrp="1"/>
          </p:cNvSpPr>
          <p:nvPr>
            <p:ph type="title"/>
          </p:nvPr>
        </p:nvSpPr>
        <p:spPr>
          <a:xfrm>
            <a:off x="340242" y="753228"/>
            <a:ext cx="8062204" cy="1080938"/>
          </a:xfrm>
        </p:spPr>
        <p:txBody>
          <a:bodyPr>
            <a:noAutofit/>
          </a:bodyPr>
          <a:lstStyle/>
          <a:p>
            <a:r>
              <a:rPr lang="en-US" dirty="0" smtClean="0"/>
              <a:t>Other Benefits of this Co-production!</a:t>
            </a:r>
            <a:endParaRPr lang="en-US" dirty="0"/>
          </a:p>
        </p:txBody>
      </p:sp>
      <p:sp>
        <p:nvSpPr>
          <p:cNvPr id="3" name="Content Placeholder 2">
            <a:extLst>
              <a:ext uri="{FF2B5EF4-FFF2-40B4-BE49-F238E27FC236}">
                <a16:creationId xmlns:a16="http://schemas.microsoft.com/office/drawing/2014/main" id="{6E6D1962-DFC5-8B4A-B8C0-E0D9AEC2AE81}"/>
              </a:ext>
            </a:extLst>
          </p:cNvPr>
          <p:cNvSpPr>
            <a:spLocks noGrp="1"/>
          </p:cNvSpPr>
          <p:nvPr>
            <p:ph idx="1"/>
          </p:nvPr>
        </p:nvSpPr>
        <p:spPr>
          <a:xfrm>
            <a:off x="244549" y="2345768"/>
            <a:ext cx="7134446" cy="4094921"/>
          </a:xfrm>
        </p:spPr>
        <p:txBody>
          <a:bodyPr>
            <a:normAutofit/>
          </a:bodyPr>
          <a:lstStyle/>
          <a:p>
            <a:pPr>
              <a:spcAft>
                <a:spcPts val="1200"/>
              </a:spcAft>
            </a:pPr>
            <a:r>
              <a:rPr lang="en-US" sz="2800" dirty="0"/>
              <a:t>Research fires are attractive to other scientists.</a:t>
            </a:r>
          </a:p>
          <a:p>
            <a:pPr>
              <a:spcAft>
                <a:spcPts val="1200"/>
              </a:spcAft>
            </a:pPr>
            <a:r>
              <a:rPr lang="en-US" sz="2800" dirty="0"/>
              <a:t>Partnerships are attractive to funders.</a:t>
            </a:r>
          </a:p>
          <a:p>
            <a:pPr>
              <a:spcAft>
                <a:spcPts val="1200"/>
              </a:spcAft>
            </a:pPr>
            <a:r>
              <a:rPr lang="en-US" sz="2800" dirty="0"/>
              <a:t>Managers have specific questions that need to be answered</a:t>
            </a:r>
            <a:r>
              <a:rPr lang="en-US" sz="2800" dirty="0" smtClean="0"/>
              <a:t>.</a:t>
            </a:r>
          </a:p>
          <a:p>
            <a:pPr>
              <a:spcAft>
                <a:spcPts val="1200"/>
              </a:spcAft>
            </a:pPr>
            <a:r>
              <a:rPr lang="en-US" sz="2800" dirty="0" smtClean="0">
                <a:solidFill>
                  <a:srgbClr val="FFC000"/>
                </a:solidFill>
              </a:rPr>
              <a:t>Makes co-production easier in the future!</a:t>
            </a:r>
            <a:endParaRPr lang="en-US" sz="2800" dirty="0">
              <a:solidFill>
                <a:srgbClr val="FFC000"/>
              </a:solidFill>
            </a:endParaRPr>
          </a:p>
          <a:p>
            <a:pPr marL="0" indent="0">
              <a:buNone/>
            </a:pPr>
            <a:endParaRPr lang="en-US" sz="2800" dirty="0"/>
          </a:p>
        </p:txBody>
      </p:sp>
      <p:pic>
        <p:nvPicPr>
          <p:cNvPr id="6" name="Picture 5" descr="A group of people standing in a parking lot&#10;&#10;Description automatically generated">
            <a:extLst>
              <a:ext uri="{FF2B5EF4-FFF2-40B4-BE49-F238E27FC236}">
                <a16:creationId xmlns:a16="http://schemas.microsoft.com/office/drawing/2014/main" id="{3BA204E6-62C8-764E-BC44-D0041A72B1AE}"/>
              </a:ext>
            </a:extLst>
          </p:cNvPr>
          <p:cNvPicPr>
            <a:picLocks noChangeAspect="1"/>
          </p:cNvPicPr>
          <p:nvPr/>
        </p:nvPicPr>
        <p:blipFill rotWithShape="1">
          <a:blip r:embed="rId3"/>
          <a:srcRect t="23367" r="1" b="28733"/>
          <a:stretch/>
        </p:blipFill>
        <p:spPr>
          <a:xfrm>
            <a:off x="8396250" y="4643595"/>
            <a:ext cx="3483864" cy="2225039"/>
          </a:xfrm>
          <a:prstGeom prst="rect">
            <a:avLst/>
          </a:prstGeom>
          <a:ln>
            <a:noFill/>
          </a:ln>
          <a:effectLst/>
        </p:spPr>
      </p:pic>
      <p:pic>
        <p:nvPicPr>
          <p:cNvPr id="7" name="Picture 6" descr="A group of people standing in the dirt&#10;&#10;Description automatically generated">
            <a:extLst>
              <a:ext uri="{FF2B5EF4-FFF2-40B4-BE49-F238E27FC236}">
                <a16:creationId xmlns:a16="http://schemas.microsoft.com/office/drawing/2014/main" id="{945E7824-66F9-5D44-BBFC-2222FFE9B0F9}"/>
              </a:ext>
            </a:extLst>
          </p:cNvPr>
          <p:cNvPicPr>
            <a:picLocks noChangeAspect="1"/>
          </p:cNvPicPr>
          <p:nvPr/>
        </p:nvPicPr>
        <p:blipFill rotWithShape="1">
          <a:blip r:embed="rId4"/>
          <a:srcRect t="5006" r="1" b="10797"/>
          <a:stretch/>
        </p:blipFill>
        <p:spPr>
          <a:xfrm>
            <a:off x="8402446" y="2333285"/>
            <a:ext cx="3480766" cy="2212697"/>
          </a:xfrm>
          <a:prstGeom prst="rect">
            <a:avLst/>
          </a:prstGeom>
        </p:spPr>
      </p:pic>
      <p:pic>
        <p:nvPicPr>
          <p:cNvPr id="8" name="Picture 7" descr="A group of people wearing yellow&#10;&#10;Description automatically generated">
            <a:extLst>
              <a:ext uri="{FF2B5EF4-FFF2-40B4-BE49-F238E27FC236}">
                <a16:creationId xmlns:a16="http://schemas.microsoft.com/office/drawing/2014/main" id="{B69A99A6-C629-5D4D-84D9-C989FD332A6E}"/>
              </a:ext>
            </a:extLst>
          </p:cNvPr>
          <p:cNvPicPr>
            <a:picLocks noChangeAspect="1"/>
          </p:cNvPicPr>
          <p:nvPr/>
        </p:nvPicPr>
        <p:blipFill>
          <a:blip r:embed="rId5"/>
          <a:stretch>
            <a:fillRect/>
          </a:stretch>
        </p:blipFill>
        <p:spPr>
          <a:xfrm>
            <a:off x="8396251" y="-38100"/>
            <a:ext cx="3483865" cy="2322577"/>
          </a:xfrm>
          <a:prstGeom prst="rect">
            <a:avLst/>
          </a:prstGeom>
        </p:spPr>
      </p:pic>
    </p:spTree>
    <p:extLst>
      <p:ext uri="{BB962C8B-B14F-4D97-AF65-F5344CB8AC3E}">
        <p14:creationId xmlns:p14="http://schemas.microsoft.com/office/powerpoint/2010/main" val="2133332164"/>
      </p:ext>
    </p:extLst>
  </p:cSld>
  <p:clrMapOvr>
    <a:masterClrMapping/>
  </p:clrMapOvr>
</p:sld>
</file>

<file path=ppt/theme/theme1.xml><?xml version="1.0" encoding="utf-8"?>
<a:theme xmlns:a="http://schemas.openxmlformats.org/drawingml/2006/main" name="Berlin">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3780</TotalTime>
  <Words>1113</Words>
  <Application>Microsoft Office PowerPoint</Application>
  <PresentationFormat>Widescreen</PresentationFormat>
  <Paragraphs>150</Paragraphs>
  <Slides>19</Slides>
  <Notes>14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Trebuchet MS</vt:lpstr>
      <vt:lpstr>Berlin</vt:lpstr>
      <vt:lpstr>Models and examples of FSEN science co-production</vt:lpstr>
      <vt:lpstr>What is wrong with “regular” production of science?</vt:lpstr>
      <vt:lpstr>What is co-production of science?</vt:lpstr>
      <vt:lpstr>How does co-production of science happen?</vt:lpstr>
      <vt:lpstr>New Jersey Forest Fire Service Example</vt:lpstr>
      <vt:lpstr>New Jersey Forest Fire Service Example</vt:lpstr>
      <vt:lpstr>New Jersey Forest Fire Service Example</vt:lpstr>
      <vt:lpstr>NJ Fire Science Blows UP! Collaborative Science at its best!</vt:lpstr>
      <vt:lpstr>Other Benefits of this Co-production!</vt:lpstr>
      <vt:lpstr>PowerPoint Presentation</vt:lpstr>
      <vt:lpstr>PowerPoint Presentation</vt:lpstr>
      <vt:lpstr>Team</vt:lpstr>
      <vt:lpstr>PowerPoint Presentation</vt:lpstr>
      <vt:lpstr>Lessons Learned and Thoughts</vt:lpstr>
      <vt:lpstr>What is needed for  co-production?</vt:lpstr>
      <vt:lpstr>What does co-production of science do?</vt:lpstr>
      <vt:lpstr>Burning Questions?</vt:lpstr>
      <vt:lpstr>PowerPoint Presentation</vt:lpstr>
      <vt:lpstr>Thank you! Inga.lapuma@Rutgers.edu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Co-production of science: the foundation for successful research project development</dc:title>
  <dc:creator>Inga La Puma</dc:creator>
  <cp:lastModifiedBy>CoFLocal</cp:lastModifiedBy>
  <cp:revision>19</cp:revision>
  <dcterms:created xsi:type="dcterms:W3CDTF">2019-10-20T02:07:06Z</dcterms:created>
  <dcterms:modified xsi:type="dcterms:W3CDTF">2019-11-20T22:17:52Z</dcterms:modified>
</cp:coreProperties>
</file>