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9.jpg" ContentType="image/jpeg"/>
  <Override PartName="/ppt/notesSlides/notesSlide19.xml" ContentType="application/vnd.openxmlformats-officedocument.presentationml.notesSlide+xml"/>
  <Override PartName="/ppt/media/image40.jpg" ContentType="image/jpeg"/>
  <Override PartName="/ppt/media/image41.jpg" ContentType="image/jpeg"/>
  <Override PartName="/ppt/notesSlides/notesSlide20.xml" ContentType="application/vnd.openxmlformats-officedocument.presentationml.notesSlide+xml"/>
  <Override PartName="/ppt/media/image42.jpg" ContentType="image/jpeg"/>
  <Override PartName="/ppt/notesSlides/notesSlide21.xml" ContentType="application/vnd.openxmlformats-officedocument.presentationml.notesSlide+xml"/>
  <Override PartName="/ppt/media/image43.jpg" ContentType="image/jpeg"/>
  <Override PartName="/ppt/notesSlides/notesSlide22.xml" ContentType="application/vnd.openxmlformats-officedocument.presentationml.notesSlide+xml"/>
  <Override PartName="/ppt/media/image44.jpg" ContentType="image/jpeg"/>
  <Override PartName="/ppt/notesSlides/notesSlide23.xml" ContentType="application/vnd.openxmlformats-officedocument.presentationml.notesSlide+xml"/>
  <Override PartName="/ppt/media/image45.jpg" ContentType="image/jpeg"/>
  <Override PartName="/ppt/comments/comment3.xml" ContentType="application/vnd.openxmlformats-officedocument.presentationml.comments+xml"/>
  <Override PartName="/ppt/notesSlides/notesSlide24.xml" ContentType="application/vnd.openxmlformats-officedocument.presentationml.notesSlide+xml"/>
  <Override PartName="/ppt/media/image46.jpg" ContentType="image/jpeg"/>
  <Override PartName="/ppt/notesSlides/notesSlide25.xml" ContentType="application/vnd.openxmlformats-officedocument.presentationml.notesSlide+xml"/>
  <Override PartName="/ppt/media/image47.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4.xml" ContentType="application/vnd.openxmlformats-officedocument.presentationml.comment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4" r:id="rId3"/>
    <p:sldId id="282" r:id="rId4"/>
    <p:sldId id="257" r:id="rId5"/>
    <p:sldId id="272" r:id="rId6"/>
    <p:sldId id="258" r:id="rId7"/>
    <p:sldId id="277" r:id="rId8"/>
    <p:sldId id="261" r:id="rId9"/>
    <p:sldId id="305" r:id="rId10"/>
    <p:sldId id="262" r:id="rId11"/>
    <p:sldId id="263" r:id="rId12"/>
    <p:sldId id="264" r:id="rId13"/>
    <p:sldId id="265" r:id="rId14"/>
    <p:sldId id="266" r:id="rId15"/>
    <p:sldId id="284" r:id="rId16"/>
    <p:sldId id="269" r:id="rId17"/>
    <p:sldId id="307" r:id="rId18"/>
    <p:sldId id="287" r:id="rId19"/>
    <p:sldId id="288" r:id="rId20"/>
    <p:sldId id="295" r:id="rId21"/>
    <p:sldId id="289" r:id="rId22"/>
    <p:sldId id="290" r:id="rId23"/>
    <p:sldId id="293" r:id="rId24"/>
    <p:sldId id="291" r:id="rId25"/>
    <p:sldId id="292" r:id="rId26"/>
    <p:sldId id="270" r:id="rId27"/>
    <p:sldId id="302" r:id="rId28"/>
    <p:sldId id="303" r:id="rId29"/>
    <p:sldId id="304" r:id="rId30"/>
    <p:sldId id="306" r:id="rId3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kell, Coleen - FS" initials="HC-F" lastIdx="18" clrIdx="0">
    <p:extLst>
      <p:ext uri="{19B8F6BF-5375-455C-9EA6-DF929625EA0E}">
        <p15:presenceInfo xmlns:p15="http://schemas.microsoft.com/office/powerpoint/2012/main" userId="S-1-5-21-2443529608-3098792306-3041422421-899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93945" autoAdjust="0"/>
  </p:normalViewPr>
  <p:slideViewPr>
    <p:cSldViewPr>
      <p:cViewPr varScale="1">
        <p:scale>
          <a:sx n="65" d="100"/>
          <a:sy n="65" d="100"/>
        </p:scale>
        <p:origin x="640" y="40"/>
      </p:cViewPr>
      <p:guideLst>
        <p:guide orient="horz" pos="2880"/>
        <p:guide pos="2160"/>
      </p:guideLst>
    </p:cSldViewPr>
  </p:slideViewPr>
  <p:outlineViewPr>
    <p:cViewPr>
      <p:scale>
        <a:sx n="33" d="100"/>
        <a:sy n="33" d="100"/>
      </p:scale>
      <p:origin x="0" y="-3135"/>
    </p:cViewPr>
  </p:outlineViewPr>
  <p:notesTextViewPr>
    <p:cViewPr>
      <p:scale>
        <a:sx n="100" d="100"/>
        <a:sy n="100" d="100"/>
      </p:scale>
      <p:origin x="0" y="0"/>
    </p:cViewPr>
  </p:notesTextViewPr>
  <p:sorterViewPr>
    <p:cViewPr>
      <p:scale>
        <a:sx n="140" d="100"/>
        <a:sy n="140" d="100"/>
      </p:scale>
      <p:origin x="0" y="-2532"/>
    </p:cViewPr>
  </p:sorterViewPr>
  <p:notesViewPr>
    <p:cSldViewPr>
      <p:cViewPr varScale="1">
        <p:scale>
          <a:sx n="108" d="100"/>
          <a:sy n="108" d="100"/>
        </p:scale>
        <p:origin x="11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08T13:41:14.691" idx="14">
    <p:pos x="4920" y="1387"/>
    <p:text>Predictive Services Meteorologists and Fire Analysts should be aware of these activities and participating in them and/or telling others about them</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08T13:42:31.330" idx="16">
    <p:pos x="10" y="10"/>
    <p:text>So this is a good transition to some opportunities/collaboration</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08T13:45:20.608" idx="18">
    <p:pos x="10" y="10"/>
    <p:text>Good example of collaboration between the Missoula Fire Lab/NWS IMETs/NRFSN</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4-08T13:38:00.050" idx="11">
    <p:pos x="10" y="10"/>
    <p:text>Great Slide - shows all the connected pieces, including loose reference to Cohesive Strategy all-lands, all-hands</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530B04AC-7475-4B88-9BCB-89A9AF3FE996}" type="datetimeFigureOut">
              <a:rPr lang="en-US" smtClean="0"/>
              <a:t>11/20/2019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037C14F7-3C39-4B59-BC9C-FCAE05B41685}" type="slidenum">
              <a:rPr lang="en-US" smtClean="0"/>
              <a:t>‹#›</a:t>
            </a:fld>
            <a:endParaRPr lang="en-US" dirty="0"/>
          </a:p>
        </p:txBody>
      </p:sp>
    </p:spTree>
    <p:extLst>
      <p:ext uri="{BB962C8B-B14F-4D97-AF65-F5344CB8AC3E}">
        <p14:creationId xmlns:p14="http://schemas.microsoft.com/office/powerpoint/2010/main" val="132999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a:t>
            </a:fld>
            <a:endParaRPr lang="en-US" dirty="0"/>
          </a:p>
        </p:txBody>
      </p:sp>
    </p:spTree>
    <p:extLst>
      <p:ext uri="{BB962C8B-B14F-4D97-AF65-F5344CB8AC3E}">
        <p14:creationId xmlns:p14="http://schemas.microsoft.com/office/powerpoint/2010/main" val="270625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Who participates?  </a:t>
            </a:r>
            <a:r>
              <a:rPr lang="en-US" sz="1400" dirty="0" smtClean="0"/>
              <a:t>Job </a:t>
            </a:r>
            <a:r>
              <a:rPr lang="en-US" sz="1400" dirty="0"/>
              <a:t>type of individual participants (pie chart 2018 UNR survey)  and the agencies/organizations they represent by year from 2013-2017, from JFSP 2017 Progress report.  </a:t>
            </a:r>
            <a:endParaRPr lang="en-US" sz="1400" dirty="0" smtClean="0"/>
          </a:p>
          <a:p>
            <a:endParaRPr lang="en-US" sz="1400" dirty="0" smtClean="0"/>
          </a:p>
          <a:p>
            <a:r>
              <a:rPr lang="en-US" sz="1400" dirty="0" smtClean="0"/>
              <a:t>This</a:t>
            </a:r>
            <a:r>
              <a:rPr lang="en-US" sz="1400" baseline="0" dirty="0" smtClean="0"/>
              <a:t> is the same professional sector that uses Predictive Service products!</a:t>
            </a:r>
            <a:endParaRPr lang="en-US" sz="1400" dirty="0"/>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10</a:t>
            </a:fld>
            <a:endParaRPr lang="en-US" dirty="0"/>
          </a:p>
        </p:txBody>
      </p:sp>
    </p:spTree>
    <p:extLst>
      <p:ext uri="{BB962C8B-B14F-4D97-AF65-F5344CB8AC3E}">
        <p14:creationId xmlns:p14="http://schemas.microsoft.com/office/powerpoint/2010/main" val="385291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11</a:t>
            </a:fld>
            <a:endParaRPr lang="en-US" dirty="0"/>
          </a:p>
        </p:txBody>
      </p:sp>
    </p:spTree>
    <p:extLst>
      <p:ext uri="{BB962C8B-B14F-4D97-AF65-F5344CB8AC3E}">
        <p14:creationId xmlns:p14="http://schemas.microsoft.com/office/powerpoint/2010/main" val="419463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12</a:t>
            </a:fld>
            <a:endParaRPr lang="en-US" dirty="0"/>
          </a:p>
        </p:txBody>
      </p:sp>
    </p:spTree>
    <p:extLst>
      <p:ext uri="{BB962C8B-B14F-4D97-AF65-F5344CB8AC3E}">
        <p14:creationId xmlns:p14="http://schemas.microsoft.com/office/powerpoint/2010/main" val="1726814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 Program Review resulted in more emphasis on OUTCOMES (is science used in decision-making?).  It’s not just about the OUTPUTS (Publications and Activities) it is about OUTCOMES, and that was focus of self-evaluation in 2018.  Hard to measure, track </a:t>
            </a:r>
            <a:r>
              <a:rPr lang="en-US" dirty="0" smtClean="0"/>
              <a:t>capability </a:t>
            </a:r>
            <a:r>
              <a:rPr lang="en-US" dirty="0"/>
              <a:t>of studies, user questionaires. That led to Hunter’s study published in IJWF April, 2016 (summarized with other evaluation in this Feb 2017 Fire Science Digest). Outputs vs. outcomes:  short outcome would be gaining awareness where a longer term outcome would be changing a behavior or adoption of policy.</a:t>
            </a:r>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13</a:t>
            </a:fld>
            <a:endParaRPr lang="en-US" dirty="0"/>
          </a:p>
        </p:txBody>
      </p:sp>
    </p:spTree>
    <p:extLst>
      <p:ext uri="{BB962C8B-B14F-4D97-AF65-F5344CB8AC3E}">
        <p14:creationId xmlns:p14="http://schemas.microsoft.com/office/powerpoint/2010/main" val="388566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a:t>science delivery is tailored to the users needs, schedule, and communication preferences, to make it actionable and usable.</a:t>
            </a:r>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14</a:t>
            </a:fld>
            <a:endParaRPr lang="en-US" dirty="0"/>
          </a:p>
        </p:txBody>
      </p:sp>
    </p:spTree>
    <p:extLst>
      <p:ext uri="{BB962C8B-B14F-4D97-AF65-F5344CB8AC3E}">
        <p14:creationId xmlns:p14="http://schemas.microsoft.com/office/powerpoint/2010/main" val="94186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national coverage, overlap with the GACCs, diversity in regional approach,</a:t>
            </a:r>
            <a:r>
              <a:rPr lang="en-US" baseline="0" dirty="0" smtClean="0"/>
              <a:t> expertise and connections to science and management.</a:t>
            </a:r>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15</a:t>
            </a:fld>
            <a:endParaRPr lang="en-US" dirty="0"/>
          </a:p>
        </p:txBody>
      </p:sp>
    </p:spTree>
    <p:extLst>
      <p:ext uri="{BB962C8B-B14F-4D97-AF65-F5344CB8AC3E}">
        <p14:creationId xmlns:p14="http://schemas.microsoft.com/office/powerpoint/2010/main" val="353421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16</a:t>
            </a:fld>
            <a:endParaRPr lang="en-US" dirty="0"/>
          </a:p>
        </p:txBody>
      </p:sp>
    </p:spTree>
    <p:extLst>
      <p:ext uri="{BB962C8B-B14F-4D97-AF65-F5344CB8AC3E}">
        <p14:creationId xmlns:p14="http://schemas.microsoft.com/office/powerpoint/2010/main" val="260746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Three objectives for this presentation and discussion-</a:t>
            </a:r>
          </a:p>
          <a:p>
            <a:pPr defTabSz="931774">
              <a:defRPr/>
            </a:pPr>
            <a:endParaRPr lang="en-US" sz="1100" dirty="0"/>
          </a:p>
          <a:p>
            <a:pPr defTabSz="931774">
              <a:defRPr/>
            </a:pPr>
            <a:r>
              <a:rPr lang="en-US" sz="1100" dirty="0"/>
              <a:t>Overview</a:t>
            </a:r>
          </a:p>
          <a:p>
            <a:pPr defTabSz="931774">
              <a:defRPr/>
            </a:pPr>
            <a:endParaRPr lang="en-US" sz="1100" dirty="0"/>
          </a:p>
          <a:p>
            <a:pPr defTabSz="931774">
              <a:defRPr/>
            </a:pPr>
            <a:r>
              <a:rPr lang="en-US" sz="1100" dirty="0"/>
              <a:t>Detail  on function and utility of the FSEN</a:t>
            </a:r>
          </a:p>
          <a:p>
            <a:pPr defTabSz="931774">
              <a:defRPr/>
            </a:pPr>
            <a:endParaRPr lang="en-US" sz="1100" dirty="0"/>
          </a:p>
          <a:p>
            <a:pPr defTabSz="931774">
              <a:defRPr/>
            </a:pPr>
            <a:r>
              <a:rPr lang="en-US" sz="1100" dirty="0"/>
              <a:t>Learn that the needs and issues are at the GACC and predictive service units-   What science needs are there, how can the FSEN help meet those needs</a:t>
            </a:r>
          </a:p>
          <a:p>
            <a:endParaRPr lang="en-US" dirty="0"/>
          </a:p>
        </p:txBody>
      </p:sp>
      <p:sp>
        <p:nvSpPr>
          <p:cNvPr id="4" name="Slide Number Placeholder 3"/>
          <p:cNvSpPr>
            <a:spLocks noGrp="1"/>
          </p:cNvSpPr>
          <p:nvPr>
            <p:ph type="sldNum" sz="quarter" idx="10"/>
          </p:nvPr>
        </p:nvSpPr>
        <p:spPr/>
        <p:txBody>
          <a:bodyPr/>
          <a:lstStyle/>
          <a:p>
            <a:fld id="{03A514AB-6AEA-4EB7-94BE-916B8CF44730}" type="slidenum">
              <a:rPr lang="en-US" smtClean="0"/>
              <a:t>17</a:t>
            </a:fld>
            <a:endParaRPr lang="en-US" dirty="0"/>
          </a:p>
        </p:txBody>
      </p:sp>
    </p:spTree>
    <p:extLst>
      <p:ext uri="{BB962C8B-B14F-4D97-AF65-F5344CB8AC3E}">
        <p14:creationId xmlns:p14="http://schemas.microsoft.com/office/powerpoint/2010/main" val="170783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Fire Science Exchange- (Lake States) hosting a webinar for a</a:t>
            </a:r>
            <a:r>
              <a:rPr lang="en-US" baseline="0" dirty="0" smtClean="0"/>
              <a:t> NWS Meteorologist to present to the fire and weather community in the lake States.  As you can see, this interaction has been taking place for quite some time, depending on the region.  This example is from 2012.</a:t>
            </a:r>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18</a:t>
            </a:fld>
            <a:endParaRPr lang="en-US" dirty="0"/>
          </a:p>
        </p:txBody>
      </p:sp>
    </p:spTree>
    <p:extLst>
      <p:ext uri="{BB962C8B-B14F-4D97-AF65-F5344CB8AC3E}">
        <p14:creationId xmlns:p14="http://schemas.microsoft.com/office/powerpoint/2010/main" val="404987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19</a:t>
            </a:fld>
            <a:endParaRPr lang="en-US" dirty="0"/>
          </a:p>
        </p:txBody>
      </p:sp>
    </p:spTree>
    <p:extLst>
      <p:ext uri="{BB962C8B-B14F-4D97-AF65-F5344CB8AC3E}">
        <p14:creationId xmlns:p14="http://schemas.microsoft.com/office/powerpoint/2010/main" val="67991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Three objectives for this presentation and discussion-</a:t>
            </a:r>
          </a:p>
          <a:p>
            <a:pPr defTabSz="931774">
              <a:defRPr/>
            </a:pPr>
            <a:endParaRPr lang="en-US" sz="1100" dirty="0"/>
          </a:p>
          <a:p>
            <a:pPr defTabSz="931774">
              <a:defRPr/>
            </a:pPr>
            <a:r>
              <a:rPr lang="en-US" sz="1100" dirty="0"/>
              <a:t>Overview</a:t>
            </a:r>
          </a:p>
          <a:p>
            <a:pPr defTabSz="931774">
              <a:defRPr/>
            </a:pPr>
            <a:endParaRPr lang="en-US" sz="1100" dirty="0"/>
          </a:p>
          <a:p>
            <a:pPr defTabSz="931774">
              <a:defRPr/>
            </a:pPr>
            <a:r>
              <a:rPr lang="en-US" sz="1100" dirty="0"/>
              <a:t>Detail  on function and utility of the FSEN</a:t>
            </a:r>
          </a:p>
          <a:p>
            <a:pPr defTabSz="931774">
              <a:defRPr/>
            </a:pPr>
            <a:endParaRPr lang="en-US" sz="1100" dirty="0"/>
          </a:p>
          <a:p>
            <a:pPr defTabSz="931774">
              <a:defRPr/>
            </a:pPr>
            <a:r>
              <a:rPr lang="en-US" sz="1100" dirty="0"/>
              <a:t>Learn that the needs and issues are at the GACC and predictive service units-   What science needs are there, how can the FSEN help meet those needs</a:t>
            </a:r>
          </a:p>
          <a:p>
            <a:endParaRPr lang="en-US" dirty="0"/>
          </a:p>
        </p:txBody>
      </p:sp>
      <p:sp>
        <p:nvSpPr>
          <p:cNvPr id="4" name="Slide Number Placeholder 3"/>
          <p:cNvSpPr>
            <a:spLocks noGrp="1"/>
          </p:cNvSpPr>
          <p:nvPr>
            <p:ph type="sldNum" sz="quarter" idx="10"/>
          </p:nvPr>
        </p:nvSpPr>
        <p:spPr/>
        <p:txBody>
          <a:bodyPr/>
          <a:lstStyle/>
          <a:p>
            <a:fld id="{03A514AB-6AEA-4EB7-94BE-916B8CF44730}" type="slidenum">
              <a:rPr lang="en-US" smtClean="0"/>
              <a:t>2</a:t>
            </a:fld>
            <a:endParaRPr lang="en-US" dirty="0"/>
          </a:p>
        </p:txBody>
      </p:sp>
    </p:spTree>
    <p:extLst>
      <p:ext uri="{BB962C8B-B14F-4D97-AF65-F5344CB8AC3E}">
        <p14:creationId xmlns:p14="http://schemas.microsoft.com/office/powerpoint/2010/main" val="81343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20</a:t>
            </a:fld>
            <a:endParaRPr lang="en-US" dirty="0"/>
          </a:p>
        </p:txBody>
      </p:sp>
    </p:spTree>
    <p:extLst>
      <p:ext uri="{BB962C8B-B14F-4D97-AF65-F5344CB8AC3E}">
        <p14:creationId xmlns:p14="http://schemas.microsoft.com/office/powerpoint/2010/main" val="274024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Raising awareness of new tools</a:t>
            </a:r>
            <a:r>
              <a:rPr lang="en-US" baseline="0" dirty="0" smtClean="0"/>
              <a:t> is something that the FSEN can facilitate.  This is an example of a webinar highlighting Web Based Fire Weather for the Lake States.  </a:t>
            </a:r>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21</a:t>
            </a:fld>
            <a:endParaRPr lang="en-US" dirty="0"/>
          </a:p>
        </p:txBody>
      </p:sp>
    </p:spTree>
    <p:extLst>
      <p:ext uri="{BB962C8B-B14F-4D97-AF65-F5344CB8AC3E}">
        <p14:creationId xmlns:p14="http://schemas.microsoft.com/office/powerpoint/2010/main" val="122589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22</a:t>
            </a:fld>
            <a:endParaRPr lang="en-US" dirty="0"/>
          </a:p>
        </p:txBody>
      </p:sp>
    </p:spTree>
    <p:extLst>
      <p:ext uri="{BB962C8B-B14F-4D97-AF65-F5344CB8AC3E}">
        <p14:creationId xmlns:p14="http://schemas.microsoft.com/office/powerpoint/2010/main" val="268756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 from the Northern</a:t>
            </a:r>
            <a:r>
              <a:rPr lang="en-US" baseline="0" dirty="0" smtClean="0"/>
              <a:t> Rockies-  Fire Behavior, Extreme Fire Behavior and Fire Weather.</a:t>
            </a:r>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23</a:t>
            </a:fld>
            <a:endParaRPr lang="en-US" dirty="0"/>
          </a:p>
        </p:txBody>
      </p:sp>
    </p:spTree>
    <p:extLst>
      <p:ext uri="{BB962C8B-B14F-4D97-AF65-F5344CB8AC3E}">
        <p14:creationId xmlns:p14="http://schemas.microsoft.com/office/powerpoint/2010/main" val="11933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24</a:t>
            </a:fld>
            <a:endParaRPr lang="en-US" dirty="0"/>
          </a:p>
        </p:txBody>
      </p:sp>
    </p:spTree>
    <p:extLst>
      <p:ext uri="{BB962C8B-B14F-4D97-AF65-F5344CB8AC3E}">
        <p14:creationId xmlns:p14="http://schemas.microsoft.com/office/powerpoint/2010/main" val="1223696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25</a:t>
            </a:fld>
            <a:endParaRPr lang="en-US" dirty="0"/>
          </a:p>
        </p:txBody>
      </p:sp>
    </p:spTree>
    <p:extLst>
      <p:ext uri="{BB962C8B-B14F-4D97-AF65-F5344CB8AC3E}">
        <p14:creationId xmlns:p14="http://schemas.microsoft.com/office/powerpoint/2010/main" val="252293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26</a:t>
            </a:fld>
            <a:endParaRPr lang="en-US" dirty="0"/>
          </a:p>
        </p:txBody>
      </p:sp>
    </p:spTree>
    <p:extLst>
      <p:ext uri="{BB962C8B-B14F-4D97-AF65-F5344CB8AC3E}">
        <p14:creationId xmlns:p14="http://schemas.microsoft.com/office/powerpoint/2010/main" val="2512651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27</a:t>
            </a:fld>
            <a:endParaRPr lang="en-US" dirty="0"/>
          </a:p>
        </p:txBody>
      </p:sp>
    </p:spTree>
    <p:extLst>
      <p:ext uri="{BB962C8B-B14F-4D97-AF65-F5344CB8AC3E}">
        <p14:creationId xmlns:p14="http://schemas.microsoft.com/office/powerpoint/2010/main" val="2639382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429000"/>
            <a:ext cx="7437120" cy="2760344"/>
          </a:xfrm>
        </p:spPr>
        <p:txBody>
          <a:bodyPr/>
          <a:lstStyle/>
          <a:p>
            <a:pPr>
              <a:buClr>
                <a:schemeClr val="tx1"/>
              </a:buClr>
            </a:pPr>
            <a:r>
              <a:rPr lang="en-US" sz="3000" dirty="0" smtClean="0"/>
              <a:t>Emerging </a:t>
            </a:r>
            <a:r>
              <a:rPr lang="en-US" sz="3000" dirty="0"/>
              <a:t>management needs </a:t>
            </a:r>
          </a:p>
          <a:p>
            <a:pPr lvl="1">
              <a:buClr>
                <a:schemeClr val="tx1"/>
              </a:buClr>
              <a:buFont typeface="Arial" panose="020B0604020202020204" pitchFamily="34" charset="0"/>
              <a:buChar char="•"/>
            </a:pPr>
            <a:r>
              <a:rPr lang="en-US" sz="2600" dirty="0"/>
              <a:t>Improved prediction of mesoscale winds </a:t>
            </a:r>
          </a:p>
          <a:p>
            <a:pPr lvl="1">
              <a:buClr>
                <a:schemeClr val="tx1"/>
              </a:buClr>
              <a:buFont typeface="Arial" panose="020B0604020202020204" pitchFamily="34" charset="0"/>
              <a:buChar char="•"/>
            </a:pPr>
            <a:r>
              <a:rPr lang="en-US" sz="2600" dirty="0"/>
              <a:t>Factors affecting co-management of risk</a:t>
            </a:r>
          </a:p>
          <a:p>
            <a:pPr lvl="1">
              <a:buClr>
                <a:schemeClr val="tx1"/>
              </a:buClr>
              <a:buFont typeface="Arial" panose="020B0604020202020204" pitchFamily="34" charset="0"/>
              <a:buChar char="•"/>
            </a:pPr>
            <a:r>
              <a:rPr lang="en-US" sz="2600" dirty="0"/>
              <a:t>Climate and fire interactions</a:t>
            </a:r>
          </a:p>
          <a:p>
            <a:pPr lvl="1">
              <a:buClr>
                <a:schemeClr val="tx1"/>
              </a:buClr>
              <a:buFont typeface="Arial" panose="020B0604020202020204" pitchFamily="34" charset="0"/>
              <a:buChar char="•"/>
            </a:pPr>
            <a:r>
              <a:rPr lang="en-US" sz="2600" dirty="0"/>
              <a:t>Post-fire re-vegetation effectiveness</a:t>
            </a:r>
          </a:p>
          <a:p>
            <a:pPr lvl="1">
              <a:buClr>
                <a:schemeClr val="tx1"/>
              </a:buClr>
              <a:buFont typeface="Arial" panose="020B0604020202020204" pitchFamily="34" charset="0"/>
              <a:buChar char="•"/>
            </a:pPr>
            <a:endParaRPr lang="en-US" sz="2600" dirty="0"/>
          </a:p>
          <a:p>
            <a:pPr marL="465887" lvl="1" defTabSz="931774">
              <a:buClr>
                <a:schemeClr val="tx1"/>
              </a:buClr>
              <a:buFont typeface="Arial" panose="020B0604020202020204" pitchFamily="34" charset="0"/>
              <a:buChar char="•"/>
              <a:defRPr/>
            </a:pPr>
            <a:r>
              <a:rPr lang="en-US" sz="2600" dirty="0"/>
              <a:t>Delivery – FSEN </a:t>
            </a:r>
            <a:r>
              <a:rPr lang="en-US" sz="2900" dirty="0"/>
              <a:t>Stakeholder roundtables &amp;  scientific </a:t>
            </a:r>
            <a:r>
              <a:rPr lang="en-US" sz="2900" dirty="0" smtClean="0"/>
              <a:t>workshops</a:t>
            </a:r>
            <a:endParaRPr lang="en-US" sz="2900" dirty="0"/>
          </a:p>
          <a:p>
            <a:pPr lvl="1">
              <a:buClr>
                <a:schemeClr val="tx1"/>
              </a:buClr>
              <a:buFont typeface="Arial" panose="020B0604020202020204" pitchFamily="34" charset="0"/>
              <a:buNone/>
            </a:pPr>
            <a:endParaRPr lang="en-US" sz="2600" dirty="0"/>
          </a:p>
          <a:p>
            <a:endParaRPr lang="en-US" dirty="0"/>
          </a:p>
        </p:txBody>
      </p:sp>
      <p:sp>
        <p:nvSpPr>
          <p:cNvPr id="4" name="Slide Number Placeholder 3"/>
          <p:cNvSpPr>
            <a:spLocks noGrp="1"/>
          </p:cNvSpPr>
          <p:nvPr>
            <p:ph type="sldNum" sz="quarter" idx="10"/>
          </p:nvPr>
        </p:nvSpPr>
        <p:spPr/>
        <p:txBody>
          <a:bodyPr/>
          <a:lstStyle/>
          <a:p>
            <a:fld id="{03A514AB-6AEA-4EB7-94BE-916B8CF44730}" type="slidenum">
              <a:rPr lang="en-US" smtClean="0"/>
              <a:t>28</a:t>
            </a:fld>
            <a:endParaRPr lang="en-US" dirty="0"/>
          </a:p>
        </p:txBody>
      </p:sp>
    </p:spTree>
    <p:extLst>
      <p:ext uri="{BB962C8B-B14F-4D97-AF65-F5344CB8AC3E}">
        <p14:creationId xmlns:p14="http://schemas.microsoft.com/office/powerpoint/2010/main" val="3599985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r>
              <a:rPr lang="en-US" dirty="0" smtClean="0"/>
              <a:t>xample </a:t>
            </a:r>
            <a:r>
              <a:rPr lang="en-US" dirty="0"/>
              <a:t>from Alaska region:  </a:t>
            </a:r>
            <a:endParaRPr lang="en-US" dirty="0" smtClean="0"/>
          </a:p>
          <a:p>
            <a:endParaRPr lang="en-US" dirty="0" smtClean="0"/>
          </a:p>
          <a:p>
            <a:r>
              <a:rPr lang="en-US" dirty="0" smtClean="0"/>
              <a:t>AFSC </a:t>
            </a:r>
            <a:r>
              <a:rPr lang="en-US" dirty="0"/>
              <a:t>location in the Intl Arctic Research Center gives </a:t>
            </a:r>
            <a:r>
              <a:rPr lang="en-US" dirty="0" smtClean="0"/>
              <a:t>them early </a:t>
            </a:r>
            <a:r>
              <a:rPr lang="en-US" dirty="0"/>
              <a:t>access to new boreal climate, forest ecology, hydrology, remote sensing tech, and other relevant science, and grant opportunities to realize them.  </a:t>
            </a:r>
            <a:r>
              <a:rPr lang="en-US" dirty="0" smtClean="0"/>
              <a:t>Their  </a:t>
            </a:r>
            <a:r>
              <a:rPr lang="en-US" dirty="0"/>
              <a:t>advisory board and recognized role with the AWFCG Research Committee keep </a:t>
            </a:r>
            <a:r>
              <a:rPr lang="en-US" dirty="0" smtClean="0"/>
              <a:t>them </a:t>
            </a:r>
            <a:r>
              <a:rPr lang="en-US" dirty="0"/>
              <a:t>embedded in the wildfire community and accessible to agencies and individuals.  </a:t>
            </a:r>
            <a:endParaRPr lang="en-US" dirty="0" smtClean="0"/>
          </a:p>
          <a:p>
            <a:r>
              <a:rPr lang="en-US" dirty="0" smtClean="0"/>
              <a:t>FRAMES </a:t>
            </a:r>
            <a:r>
              <a:rPr lang="en-US" dirty="0"/>
              <a:t>keeps us online—new website powered by Drupal, managed to keep almost all our functionality</a:t>
            </a:r>
            <a:r>
              <a:rPr lang="en-US" dirty="0" smtClean="0"/>
              <a:t>.</a:t>
            </a:r>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29</a:t>
            </a:fld>
            <a:endParaRPr lang="en-US" dirty="0"/>
          </a:p>
        </p:txBody>
      </p:sp>
    </p:spTree>
    <p:extLst>
      <p:ext uri="{BB962C8B-B14F-4D97-AF65-F5344CB8AC3E}">
        <p14:creationId xmlns:p14="http://schemas.microsoft.com/office/powerpoint/2010/main" val="352253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Established  in 1998 (House Conf. Rep. 105–163)</a:t>
            </a:r>
          </a:p>
          <a:p>
            <a:r>
              <a:rPr lang="en-US" dirty="0"/>
              <a:t>Interagency funding - DOI &amp; USFS ($12M to $14M annually)</a:t>
            </a:r>
          </a:p>
          <a:p>
            <a:pPr defTabSz="931774">
              <a:defRPr/>
            </a:pPr>
            <a:r>
              <a:rPr lang="en-US" dirty="0"/>
              <a:t>Interagency Governing Board: </a:t>
            </a:r>
            <a:r>
              <a:rPr lang="en-US" sz="1100" dirty="0"/>
              <a:t>6 DOI and 6 USFS – thinking more Strategically with Program Office</a:t>
            </a:r>
          </a:p>
          <a:p>
            <a:pPr defTabSz="931774">
              <a:defRPr/>
            </a:pPr>
            <a:endParaRPr lang="en-US" sz="1100" dirty="0"/>
          </a:p>
          <a:p>
            <a:pPr defTabSz="931774">
              <a:defRPr/>
            </a:pPr>
            <a:r>
              <a:rPr lang="en-US" sz="1100" dirty="0"/>
              <a:t>Program office and staff are located in Boise at NIFC- hosted by the BLM</a:t>
            </a:r>
          </a:p>
          <a:p>
            <a:endParaRPr lang="en-US" dirty="0"/>
          </a:p>
        </p:txBody>
      </p:sp>
      <p:sp>
        <p:nvSpPr>
          <p:cNvPr id="4" name="Slide Number Placeholder 3"/>
          <p:cNvSpPr>
            <a:spLocks noGrp="1"/>
          </p:cNvSpPr>
          <p:nvPr>
            <p:ph type="sldNum" sz="quarter" idx="10"/>
          </p:nvPr>
        </p:nvSpPr>
        <p:spPr/>
        <p:txBody>
          <a:bodyPr/>
          <a:lstStyle/>
          <a:p>
            <a:fld id="{03A514AB-6AEA-4EB7-94BE-916B8CF44730}" type="slidenum">
              <a:rPr lang="en-US" smtClean="0"/>
              <a:t>3</a:t>
            </a:fld>
            <a:endParaRPr lang="en-US" dirty="0"/>
          </a:p>
        </p:txBody>
      </p:sp>
    </p:spTree>
    <p:extLst>
      <p:ext uri="{BB962C8B-B14F-4D97-AF65-F5344CB8AC3E}">
        <p14:creationId xmlns:p14="http://schemas.microsoft.com/office/powerpoint/2010/main" val="334155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characteristics of all the </a:t>
            </a:r>
            <a:r>
              <a:rPr lang="en-US" dirty="0" smtClean="0"/>
              <a:t>fire science exchanges </a:t>
            </a:r>
            <a:r>
              <a:rPr lang="en-US" dirty="0"/>
              <a:t>is that they are boundary spanning (engaging science users and producers), are keyed to understand end-user science needs, and have active engagement.</a:t>
            </a:r>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30</a:t>
            </a:fld>
            <a:endParaRPr lang="en-US" dirty="0"/>
          </a:p>
        </p:txBody>
      </p:sp>
    </p:spTree>
    <p:extLst>
      <p:ext uri="{BB962C8B-B14F-4D97-AF65-F5344CB8AC3E}">
        <p14:creationId xmlns:p14="http://schemas.microsoft.com/office/powerpoint/2010/main" val="332157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1998- fuels, fire behavior, fire ecology.  “Initial core”</a:t>
            </a:r>
          </a:p>
          <a:p>
            <a:endParaRPr lang="en-US" dirty="0"/>
          </a:p>
          <a:p>
            <a:r>
              <a:rPr lang="en-US" dirty="0" smtClean="0"/>
              <a:t>2001- National Fire Plan- bump in funding and expanded research focus areas </a:t>
            </a:r>
          </a:p>
          <a:p>
            <a:endParaRPr lang="en-US" dirty="0" smtClean="0"/>
          </a:p>
          <a:p>
            <a:r>
              <a:rPr lang="en-US" dirty="0" smtClean="0"/>
              <a:t>Note- Coleen Haskell’s office on the Cascade Complex, 2007.</a:t>
            </a:r>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4</a:t>
            </a:fld>
            <a:endParaRPr lang="en-US" dirty="0"/>
          </a:p>
        </p:txBody>
      </p:sp>
    </p:spTree>
    <p:extLst>
      <p:ext uri="{BB962C8B-B14F-4D97-AF65-F5344CB8AC3E}">
        <p14:creationId xmlns:p14="http://schemas.microsoft.com/office/powerpoint/2010/main" val="328127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Delivery-</a:t>
            </a:r>
          </a:p>
          <a:p>
            <a:endParaRPr lang="en-US" dirty="0"/>
          </a:p>
          <a:p>
            <a:r>
              <a:rPr lang="en-US" dirty="0" smtClean="0"/>
              <a:t>This </a:t>
            </a:r>
            <a:r>
              <a:rPr lang="en-US" dirty="0"/>
              <a:t>started as an in-house program focused on tech transfer in the science disciplines of Fuels, Fire Behavior and Fire Ecology—later  Smoke Science, Human dimensions and BAER were </a:t>
            </a:r>
            <a:r>
              <a:rPr lang="en-US" dirty="0" smtClean="0"/>
              <a:t>added.  </a:t>
            </a:r>
            <a:r>
              <a:rPr lang="en-US" dirty="0"/>
              <a:t>It is often in the last mile where Research to Operations delivery fails, in many fields of research—not just fire science.  Our goal is to make sure agency-sponsored research is appropriate and usable for their issues and activities.</a:t>
            </a:r>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5</a:t>
            </a:fld>
            <a:endParaRPr lang="en-US" dirty="0"/>
          </a:p>
        </p:txBody>
      </p:sp>
    </p:spTree>
    <p:extLst>
      <p:ext uri="{BB962C8B-B14F-4D97-AF65-F5344CB8AC3E}">
        <p14:creationId xmlns:p14="http://schemas.microsoft.com/office/powerpoint/2010/main" val="113020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2007 Program Review, highlighted that even with tech transfer in the Program Office, science was still not getting to the field.  So-</a:t>
            </a:r>
          </a:p>
          <a:p>
            <a:r>
              <a:rPr lang="en-US" dirty="0" smtClean="0"/>
              <a:t> </a:t>
            </a:r>
            <a:r>
              <a:rPr lang="en-US" dirty="0"/>
              <a:t>JFSP responded  to the 2007 Program Review by developing a primary science delivery tool: Fire Science Exchange Network (FSEN). Regional networks are better able to grow and develop with stakeholders, understand regional priorities and differences, have regular communication channels, and build relationships.  Because it is such a substantial component of our program, we commit at least 25% of our total funds to Science Delivery including the FSEN.  Here are the 6 Key Objectives for the FSEN network.</a:t>
            </a:r>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6</a:t>
            </a:fld>
            <a:endParaRPr lang="en-US" dirty="0"/>
          </a:p>
        </p:txBody>
      </p:sp>
    </p:spTree>
    <p:extLst>
      <p:ext uri="{BB962C8B-B14F-4D97-AF65-F5344CB8AC3E}">
        <p14:creationId xmlns:p14="http://schemas.microsoft.com/office/powerpoint/2010/main" val="225909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tool- the Fire Science Exchange Network- is there, national in scale and ready to engage with new partners.</a:t>
            </a:r>
          </a:p>
          <a:p>
            <a:endParaRPr lang="en-US" dirty="0"/>
          </a:p>
          <a:p>
            <a:r>
              <a:rPr lang="en-US" dirty="0"/>
              <a:t>Tool to connect managers (GACC and Predictive Services) to researchers and research results, (particularly recent research)</a:t>
            </a:r>
          </a:p>
          <a:p>
            <a:endParaRPr lang="en-US" dirty="0"/>
          </a:p>
          <a:p>
            <a:r>
              <a:rPr lang="en-US" dirty="0"/>
              <a:t>Currency-  not just science, but the most recent science</a:t>
            </a:r>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7</a:t>
            </a:fld>
            <a:endParaRPr lang="en-US" dirty="0"/>
          </a:p>
        </p:txBody>
      </p:sp>
    </p:spTree>
    <p:extLst>
      <p:ext uri="{BB962C8B-B14F-4D97-AF65-F5344CB8AC3E}">
        <p14:creationId xmlns:p14="http://schemas.microsoft.com/office/powerpoint/2010/main" val="114992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explain what JFSP means by “co-production”</a:t>
            </a:r>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8</a:t>
            </a:fld>
            <a:endParaRPr lang="en-US" dirty="0"/>
          </a:p>
        </p:txBody>
      </p:sp>
    </p:spTree>
    <p:extLst>
      <p:ext uri="{BB962C8B-B14F-4D97-AF65-F5344CB8AC3E}">
        <p14:creationId xmlns:p14="http://schemas.microsoft.com/office/powerpoint/2010/main" val="400520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characteristics of all the </a:t>
            </a:r>
            <a:r>
              <a:rPr lang="en-US" dirty="0" smtClean="0"/>
              <a:t>fire science exchanges </a:t>
            </a:r>
            <a:r>
              <a:rPr lang="en-US" dirty="0"/>
              <a:t>is that they are boundary spanning (engaging science users and producers), are keyed to understand end-user science needs, and have active engagement.</a:t>
            </a:r>
          </a:p>
          <a:p>
            <a:endParaRPr lang="en-US" dirty="0"/>
          </a:p>
        </p:txBody>
      </p:sp>
      <p:sp>
        <p:nvSpPr>
          <p:cNvPr id="4" name="Slide Number Placeholder 3"/>
          <p:cNvSpPr>
            <a:spLocks noGrp="1"/>
          </p:cNvSpPr>
          <p:nvPr>
            <p:ph type="sldNum" sz="quarter" idx="10"/>
          </p:nvPr>
        </p:nvSpPr>
        <p:spPr/>
        <p:txBody>
          <a:bodyPr/>
          <a:lstStyle/>
          <a:p>
            <a:fld id="{037C14F7-3C39-4B59-BC9C-FCAE05B41685}" type="slidenum">
              <a:rPr lang="en-US" smtClean="0"/>
              <a:t>9</a:t>
            </a:fld>
            <a:endParaRPr lang="en-US" dirty="0"/>
          </a:p>
        </p:txBody>
      </p:sp>
    </p:spTree>
    <p:extLst>
      <p:ext uri="{BB962C8B-B14F-4D97-AF65-F5344CB8AC3E}">
        <p14:creationId xmlns:p14="http://schemas.microsoft.com/office/powerpoint/2010/main" val="402745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00" b="0" i="1">
                <a:solidFill>
                  <a:schemeClr val="tx1"/>
                </a:solidFill>
                <a:latin typeface="MV Boli"/>
                <a:cs typeface="MV Bol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200" b="1" i="0">
                <a:solidFill>
                  <a:schemeClr val="tx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871727"/>
            <a:ext cx="9144000" cy="5376672"/>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200" b="1" i="0">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8940801" y="2337054"/>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24384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55448"/>
            <a:ext cx="8833104" cy="914400"/>
          </a:xfrm>
          <a:prstGeom prst="rect">
            <a:avLst/>
          </a:prstGeom>
          <a:solidFill>
            <a:srgbClr val="E86C1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rgbClr val="008CA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1" y="1676400"/>
            <a:ext cx="8639049" cy="4613387"/>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3" name="Title 22"/>
          <p:cNvSpPr>
            <a:spLocks noGrp="1"/>
          </p:cNvSpPr>
          <p:nvPr>
            <p:ph type="title"/>
          </p:nvPr>
        </p:nvSpPr>
        <p:spPr>
          <a:xfrm>
            <a:off x="301752" y="254996"/>
            <a:ext cx="8534400" cy="758952"/>
          </a:xfrm>
          <a:prstGeom prst="rect">
            <a:avLst/>
          </a:prstGeom>
        </p:spPr>
        <p:txBody>
          <a:bodyPr rtlCol="0" anchor="b" anchorCtr="0"/>
          <a:lstStyle>
            <a:lvl1pPr>
              <a:defRPr>
                <a:solidFill>
                  <a:schemeClr val="tx1"/>
                </a:solidFill>
                <a:latin typeface="+mj-lt"/>
              </a:defRPr>
            </a:lvl1pPr>
          </a:lstStyle>
          <a:p>
            <a:r>
              <a:rPr kumimoji="0" lang="en-US" dirty="0" smtClean="0"/>
              <a:t>Click to edit Master title style</a:t>
            </a:r>
            <a:endParaRPr kumimoji="0" lang="en-US" dirty="0"/>
          </a:p>
        </p:txBody>
      </p:sp>
      <p:pic>
        <p:nvPicPr>
          <p:cNvPr id="28" name="Picture 18" descr="jfspFlame.png"/>
          <p:cNvPicPr>
            <a:picLocks noChangeAspect="1"/>
          </p:cNvPicPr>
          <p:nvPr userDrawn="1"/>
        </p:nvPicPr>
        <p:blipFill>
          <a:blip r:embed="rId2" cstate="print"/>
          <a:srcRect/>
          <a:stretch>
            <a:fillRect/>
          </a:stretch>
        </p:blipFill>
        <p:spPr bwMode="auto">
          <a:xfrm>
            <a:off x="8362952" y="6320009"/>
            <a:ext cx="577849" cy="457200"/>
          </a:xfrm>
          <a:prstGeom prst="rect">
            <a:avLst/>
          </a:prstGeom>
          <a:noFill/>
          <a:ln w="9525">
            <a:noFill/>
            <a:miter lim="800000"/>
            <a:headEnd/>
            <a:tailEnd/>
          </a:ln>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1597" y="6019800"/>
            <a:ext cx="1929329" cy="440366"/>
          </a:xfrm>
          <a:prstGeom prst="rect">
            <a:avLst/>
          </a:prstGeom>
        </p:spPr>
      </p:pic>
    </p:spTree>
    <p:extLst>
      <p:ext uri="{BB962C8B-B14F-4D97-AF65-F5344CB8AC3E}">
        <p14:creationId xmlns:p14="http://schemas.microsoft.com/office/powerpoint/2010/main" val="29740048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400" y="1203960"/>
            <a:ext cx="8839200" cy="5187950"/>
          </a:xfrm>
          <a:custGeom>
            <a:avLst/>
            <a:gdLst/>
            <a:ahLst/>
            <a:cxnLst/>
            <a:rect l="l" t="t" r="r" b="b"/>
            <a:pathLst>
              <a:path w="8839200" h="5187950">
                <a:moveTo>
                  <a:pt x="0" y="5187696"/>
                </a:moveTo>
                <a:lnTo>
                  <a:pt x="8839200" y="5187696"/>
                </a:lnTo>
                <a:lnTo>
                  <a:pt x="8839200" y="0"/>
                </a:lnTo>
                <a:lnTo>
                  <a:pt x="0" y="0"/>
                </a:lnTo>
                <a:lnTo>
                  <a:pt x="0" y="5187696"/>
                </a:lnTo>
                <a:close/>
              </a:path>
            </a:pathLst>
          </a:custGeom>
          <a:solidFill>
            <a:srgbClr val="C5D1D6"/>
          </a:solidFill>
        </p:spPr>
        <p:txBody>
          <a:bodyPr wrap="square" lIns="0" tIns="0" rIns="0" bIns="0" rtlCol="0"/>
          <a:lstStyle/>
          <a:p>
            <a:endParaRPr dirty="0"/>
          </a:p>
        </p:txBody>
      </p:sp>
      <p:sp>
        <p:nvSpPr>
          <p:cNvPr id="17" name="bk object 17"/>
          <p:cNvSpPr/>
          <p:nvPr/>
        </p:nvSpPr>
        <p:spPr>
          <a:xfrm>
            <a:off x="152400" y="6702552"/>
            <a:ext cx="8839200" cy="3175"/>
          </a:xfrm>
          <a:custGeom>
            <a:avLst/>
            <a:gdLst/>
            <a:ahLst/>
            <a:cxnLst/>
            <a:rect l="l" t="t" r="r" b="b"/>
            <a:pathLst>
              <a:path w="8839200" h="3175">
                <a:moveTo>
                  <a:pt x="0" y="3047"/>
                </a:moveTo>
                <a:lnTo>
                  <a:pt x="8839200" y="3047"/>
                </a:lnTo>
                <a:lnTo>
                  <a:pt x="8839200" y="0"/>
                </a:lnTo>
                <a:lnTo>
                  <a:pt x="0" y="0"/>
                </a:lnTo>
                <a:lnTo>
                  <a:pt x="0" y="3047"/>
                </a:lnTo>
                <a:close/>
              </a:path>
            </a:pathLst>
          </a:custGeom>
          <a:solidFill>
            <a:srgbClr val="C5D1D6"/>
          </a:solidFill>
        </p:spPr>
        <p:txBody>
          <a:bodyPr wrap="square" lIns="0" tIns="0" rIns="0" bIns="0" rtlCol="0"/>
          <a:lstStyle/>
          <a:p>
            <a:endParaRPr dirty="0"/>
          </a:p>
        </p:txBody>
      </p:sp>
      <p:sp>
        <p:nvSpPr>
          <p:cNvPr id="2" name="Holder 2"/>
          <p:cNvSpPr>
            <a:spLocks noGrp="1"/>
          </p:cNvSpPr>
          <p:nvPr>
            <p:ph type="title"/>
          </p:nvPr>
        </p:nvSpPr>
        <p:spPr>
          <a:xfrm>
            <a:off x="906881" y="105664"/>
            <a:ext cx="7330236" cy="996315"/>
          </a:xfrm>
          <a:prstGeom prst="rect">
            <a:avLst/>
          </a:prstGeom>
        </p:spPr>
        <p:txBody>
          <a:bodyPr wrap="square" lIns="0" tIns="0" rIns="0" bIns="0">
            <a:spAutoFit/>
          </a:bodyPr>
          <a:lstStyle>
            <a:lvl1pPr>
              <a:defRPr sz="3200" b="1" i="0">
                <a:solidFill>
                  <a:schemeClr val="tx1"/>
                </a:solidFill>
                <a:latin typeface="Georgia"/>
                <a:cs typeface="Georgia"/>
              </a:defRPr>
            </a:lvl1pPr>
          </a:lstStyle>
          <a:p>
            <a:endParaRPr/>
          </a:p>
        </p:txBody>
      </p:sp>
      <p:sp>
        <p:nvSpPr>
          <p:cNvPr id="3" name="Holder 3"/>
          <p:cNvSpPr>
            <a:spLocks noGrp="1"/>
          </p:cNvSpPr>
          <p:nvPr>
            <p:ph type="body" idx="1"/>
          </p:nvPr>
        </p:nvSpPr>
        <p:spPr>
          <a:xfrm>
            <a:off x="293369" y="1286266"/>
            <a:ext cx="8557260" cy="3624579"/>
          </a:xfrm>
          <a:prstGeom prst="rect">
            <a:avLst/>
          </a:prstGeom>
        </p:spPr>
        <p:txBody>
          <a:bodyPr wrap="square" lIns="0" tIns="0" rIns="0" bIns="0">
            <a:spAutoFit/>
          </a:bodyPr>
          <a:lstStyle>
            <a:lvl1pPr>
              <a:defRPr sz="2400" b="0" i="1">
                <a:solidFill>
                  <a:schemeClr val="tx1"/>
                </a:solidFill>
                <a:latin typeface="MV Boli"/>
                <a:cs typeface="MV Bol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11/20/2019</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firescience.go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mailto:ebrunson@blm.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jpg"/><Relationship Id="rId26" Type="http://schemas.openxmlformats.org/officeDocument/2006/relationships/image" Target="../media/image75.jpg"/><Relationship Id="rId39" Type="http://schemas.openxmlformats.org/officeDocument/2006/relationships/image" Target="../media/image88.png"/><Relationship Id="rId3" Type="http://schemas.openxmlformats.org/officeDocument/2006/relationships/image" Target="../media/image52.png"/><Relationship Id="rId21" Type="http://schemas.openxmlformats.org/officeDocument/2006/relationships/image" Target="../media/image70.png"/><Relationship Id="rId34" Type="http://schemas.openxmlformats.org/officeDocument/2006/relationships/image" Target="../media/image83.png"/><Relationship Id="rId42" Type="http://schemas.openxmlformats.org/officeDocument/2006/relationships/image" Target="../media/image91.jpg"/><Relationship Id="rId47" Type="http://schemas.openxmlformats.org/officeDocument/2006/relationships/image" Target="../media/image96.png"/><Relationship Id="rId50" Type="http://schemas.openxmlformats.org/officeDocument/2006/relationships/image" Target="../media/image99.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jpg"/><Relationship Id="rId25" Type="http://schemas.openxmlformats.org/officeDocument/2006/relationships/image" Target="../media/image74.png"/><Relationship Id="rId33" Type="http://schemas.openxmlformats.org/officeDocument/2006/relationships/image" Target="../media/image82.png"/><Relationship Id="rId38" Type="http://schemas.openxmlformats.org/officeDocument/2006/relationships/image" Target="../media/image87.png"/><Relationship Id="rId46" Type="http://schemas.openxmlformats.org/officeDocument/2006/relationships/image" Target="../media/image95.png"/><Relationship Id="rId2" Type="http://schemas.openxmlformats.org/officeDocument/2006/relationships/notesSlide" Target="../notesSlides/notesSlide29.xml"/><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jpg"/><Relationship Id="rId41"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png"/><Relationship Id="rId32" Type="http://schemas.openxmlformats.org/officeDocument/2006/relationships/image" Target="../media/image81.jpg"/><Relationship Id="rId37" Type="http://schemas.openxmlformats.org/officeDocument/2006/relationships/image" Target="../media/image86.png"/><Relationship Id="rId40" Type="http://schemas.openxmlformats.org/officeDocument/2006/relationships/image" Target="../media/image89.png"/><Relationship Id="rId45" Type="http://schemas.openxmlformats.org/officeDocument/2006/relationships/image" Target="../media/image94.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49" Type="http://schemas.openxmlformats.org/officeDocument/2006/relationships/image" Target="../media/image98.png"/><Relationship Id="rId10" Type="http://schemas.openxmlformats.org/officeDocument/2006/relationships/image" Target="../media/image59.png"/><Relationship Id="rId19" Type="http://schemas.openxmlformats.org/officeDocument/2006/relationships/image" Target="../media/image68.jpg"/><Relationship Id="rId31" Type="http://schemas.openxmlformats.org/officeDocument/2006/relationships/image" Target="../media/image80.jpg"/><Relationship Id="rId44" Type="http://schemas.openxmlformats.org/officeDocument/2006/relationships/image" Target="../media/image93.png"/><Relationship Id="rId52" Type="http://schemas.openxmlformats.org/officeDocument/2006/relationships/comments" Target="../comments/comment4.xml"/><Relationship Id="rId4" Type="http://schemas.openxmlformats.org/officeDocument/2006/relationships/image" Target="../media/image53.png"/><Relationship Id="rId9" Type="http://schemas.openxmlformats.org/officeDocument/2006/relationships/image" Target="../media/image58.jp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jpg"/><Relationship Id="rId30" Type="http://schemas.openxmlformats.org/officeDocument/2006/relationships/image" Target="../media/image79.png"/><Relationship Id="rId35" Type="http://schemas.openxmlformats.org/officeDocument/2006/relationships/image" Target="../media/image84.png"/><Relationship Id="rId43" Type="http://schemas.openxmlformats.org/officeDocument/2006/relationships/image" Target="../media/image92.png"/><Relationship Id="rId48" Type="http://schemas.openxmlformats.org/officeDocument/2006/relationships/image" Target="../media/image97.png"/><Relationship Id="rId8" Type="http://schemas.openxmlformats.org/officeDocument/2006/relationships/image" Target="../media/image57.png"/><Relationship Id="rId51" Type="http://schemas.openxmlformats.org/officeDocument/2006/relationships/image" Target="../media/image100.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1.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3048000"/>
            <a:ext cx="8839200" cy="3343910"/>
          </a:xfrm>
          <a:custGeom>
            <a:avLst/>
            <a:gdLst/>
            <a:ahLst/>
            <a:cxnLst/>
            <a:rect l="l" t="t" r="r" b="b"/>
            <a:pathLst>
              <a:path w="8839200" h="3343910">
                <a:moveTo>
                  <a:pt x="0" y="3343655"/>
                </a:moveTo>
                <a:lnTo>
                  <a:pt x="8839200" y="3343655"/>
                </a:lnTo>
                <a:lnTo>
                  <a:pt x="8839200" y="0"/>
                </a:lnTo>
                <a:lnTo>
                  <a:pt x="0" y="0"/>
                </a:lnTo>
                <a:lnTo>
                  <a:pt x="0" y="3343655"/>
                </a:lnTo>
                <a:close/>
              </a:path>
            </a:pathLst>
          </a:custGeom>
          <a:solidFill>
            <a:srgbClr val="C5D1D6"/>
          </a:solidFill>
        </p:spPr>
        <p:txBody>
          <a:bodyPr wrap="square" lIns="0" tIns="0" rIns="0" bIns="0" rtlCol="0"/>
          <a:lstStyle/>
          <a:p>
            <a:endParaRPr dirty="0">
              <a:latin typeface="Georgia" panose="02040502050405020303" pitchFamily="18" charset="0"/>
            </a:endParaRPr>
          </a:p>
        </p:txBody>
      </p:sp>
      <p:sp>
        <p:nvSpPr>
          <p:cNvPr id="3" name="object 3"/>
          <p:cNvSpPr/>
          <p:nvPr/>
        </p:nvSpPr>
        <p:spPr>
          <a:xfrm>
            <a:off x="152400" y="6701028"/>
            <a:ext cx="8839200" cy="5080"/>
          </a:xfrm>
          <a:custGeom>
            <a:avLst/>
            <a:gdLst/>
            <a:ahLst/>
            <a:cxnLst/>
            <a:rect l="l" t="t" r="r" b="b"/>
            <a:pathLst>
              <a:path w="8839200" h="5079">
                <a:moveTo>
                  <a:pt x="0" y="4571"/>
                </a:moveTo>
                <a:lnTo>
                  <a:pt x="8839200" y="4571"/>
                </a:lnTo>
                <a:lnTo>
                  <a:pt x="8839200" y="0"/>
                </a:lnTo>
                <a:lnTo>
                  <a:pt x="0" y="0"/>
                </a:lnTo>
                <a:lnTo>
                  <a:pt x="0" y="4571"/>
                </a:lnTo>
                <a:close/>
              </a:path>
            </a:pathLst>
          </a:custGeom>
          <a:solidFill>
            <a:srgbClr val="C5D1D6"/>
          </a:solidFill>
        </p:spPr>
        <p:txBody>
          <a:bodyPr wrap="square" lIns="0" tIns="0" rIns="0" bIns="0" rtlCol="0"/>
          <a:lstStyle/>
          <a:p>
            <a:endParaRPr dirty="0">
              <a:latin typeface="Georgia" panose="02040502050405020303" pitchFamily="18" charset="0"/>
            </a:endParaRPr>
          </a:p>
        </p:txBody>
      </p:sp>
      <p:sp>
        <p:nvSpPr>
          <p:cNvPr id="4" name="object 4"/>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latin typeface="Georgia" panose="02040502050405020303" pitchFamily="18" charset="0"/>
            </a:endParaRPr>
          </a:p>
        </p:txBody>
      </p:sp>
      <p:sp>
        <p:nvSpPr>
          <p:cNvPr id="5" name="object 5"/>
          <p:cNvSpPr/>
          <p:nvPr/>
        </p:nvSpPr>
        <p:spPr>
          <a:xfrm>
            <a:off x="8991600" y="2514600"/>
            <a:ext cx="152400" cy="4343400"/>
          </a:xfrm>
          <a:custGeom>
            <a:avLst/>
            <a:gdLst/>
            <a:ahLst/>
            <a:cxnLst/>
            <a:rect l="l" t="t" r="r" b="b"/>
            <a:pathLst>
              <a:path w="152400" h="4343400">
                <a:moveTo>
                  <a:pt x="0" y="4343397"/>
                </a:moveTo>
                <a:lnTo>
                  <a:pt x="152399" y="4343397"/>
                </a:lnTo>
                <a:lnTo>
                  <a:pt x="152399" y="0"/>
                </a:lnTo>
                <a:lnTo>
                  <a:pt x="0" y="0"/>
                </a:lnTo>
                <a:lnTo>
                  <a:pt x="0" y="4343397"/>
                </a:lnTo>
                <a:close/>
              </a:path>
            </a:pathLst>
          </a:custGeom>
          <a:solidFill>
            <a:srgbClr val="FFFFFF"/>
          </a:solidFill>
        </p:spPr>
        <p:txBody>
          <a:bodyPr wrap="square" lIns="0" tIns="0" rIns="0" bIns="0" rtlCol="0"/>
          <a:lstStyle/>
          <a:p>
            <a:endParaRPr dirty="0">
              <a:latin typeface="Georgia" panose="02040502050405020303" pitchFamily="18" charset="0"/>
            </a:endParaRPr>
          </a:p>
        </p:txBody>
      </p:sp>
      <p:sp>
        <p:nvSpPr>
          <p:cNvPr id="6" name="object 6"/>
          <p:cNvSpPr/>
          <p:nvPr/>
        </p:nvSpPr>
        <p:spPr>
          <a:xfrm>
            <a:off x="0" y="2514600"/>
            <a:ext cx="152400" cy="4343400"/>
          </a:xfrm>
          <a:custGeom>
            <a:avLst/>
            <a:gdLst/>
            <a:ahLst/>
            <a:cxnLst/>
            <a:rect l="l" t="t" r="r" b="b"/>
            <a:pathLst>
              <a:path w="152400" h="4343400">
                <a:moveTo>
                  <a:pt x="0" y="4343399"/>
                </a:moveTo>
                <a:lnTo>
                  <a:pt x="152400" y="4343399"/>
                </a:lnTo>
                <a:lnTo>
                  <a:pt x="152400" y="0"/>
                </a:lnTo>
                <a:lnTo>
                  <a:pt x="0" y="0"/>
                </a:lnTo>
                <a:lnTo>
                  <a:pt x="0" y="4343399"/>
                </a:lnTo>
                <a:close/>
              </a:path>
            </a:pathLst>
          </a:custGeom>
          <a:solidFill>
            <a:srgbClr val="FFFFFF"/>
          </a:solidFill>
        </p:spPr>
        <p:txBody>
          <a:bodyPr wrap="square" lIns="0" tIns="0" rIns="0" bIns="0" rtlCol="0"/>
          <a:lstStyle/>
          <a:p>
            <a:endParaRPr dirty="0">
              <a:latin typeface="Georgia" panose="02040502050405020303" pitchFamily="18" charset="0"/>
            </a:endParaRPr>
          </a:p>
        </p:txBody>
      </p:sp>
      <p:sp>
        <p:nvSpPr>
          <p:cNvPr id="7" name="object 7"/>
          <p:cNvSpPr/>
          <p:nvPr/>
        </p:nvSpPr>
        <p:spPr>
          <a:xfrm>
            <a:off x="-16669" y="-329566"/>
            <a:ext cx="8912732" cy="2514600"/>
          </a:xfrm>
          <a:custGeom>
            <a:avLst/>
            <a:gdLst/>
            <a:ahLst/>
            <a:cxnLst/>
            <a:rect l="l" t="t" r="r" b="b"/>
            <a:pathLst>
              <a:path w="9144000" h="2514600">
                <a:moveTo>
                  <a:pt x="0" y="2514600"/>
                </a:moveTo>
                <a:lnTo>
                  <a:pt x="9144000" y="2514600"/>
                </a:lnTo>
                <a:lnTo>
                  <a:pt x="9144000" y="0"/>
                </a:lnTo>
                <a:lnTo>
                  <a:pt x="0" y="0"/>
                </a:lnTo>
                <a:lnTo>
                  <a:pt x="0" y="2514600"/>
                </a:lnTo>
                <a:close/>
              </a:path>
            </a:pathLst>
          </a:custGeom>
          <a:solidFill>
            <a:srgbClr val="FFFFFF"/>
          </a:solidFill>
        </p:spPr>
        <p:txBody>
          <a:bodyPr wrap="square" lIns="0" tIns="0" rIns="0" bIns="0" rtlCol="0"/>
          <a:lstStyle/>
          <a:p>
            <a:endParaRPr dirty="0">
              <a:latin typeface="Georgia" panose="02040502050405020303" pitchFamily="18" charset="0"/>
            </a:endParaRPr>
          </a:p>
        </p:txBody>
      </p:sp>
      <p:sp>
        <p:nvSpPr>
          <p:cNvPr id="8" name="object 8"/>
          <p:cNvSpPr/>
          <p:nvPr/>
        </p:nvSpPr>
        <p:spPr>
          <a:xfrm>
            <a:off x="146304" y="6391655"/>
            <a:ext cx="8833485" cy="309880"/>
          </a:xfrm>
          <a:custGeom>
            <a:avLst/>
            <a:gdLst/>
            <a:ahLst/>
            <a:cxnLst/>
            <a:rect l="l" t="t" r="r" b="b"/>
            <a:pathLst>
              <a:path w="8833485" h="309879">
                <a:moveTo>
                  <a:pt x="0" y="309372"/>
                </a:moveTo>
                <a:lnTo>
                  <a:pt x="8833104" y="309372"/>
                </a:lnTo>
                <a:lnTo>
                  <a:pt x="8833104" y="0"/>
                </a:lnTo>
                <a:lnTo>
                  <a:pt x="0" y="0"/>
                </a:lnTo>
                <a:lnTo>
                  <a:pt x="0" y="309372"/>
                </a:lnTo>
                <a:close/>
              </a:path>
            </a:pathLst>
          </a:custGeom>
          <a:solidFill>
            <a:srgbClr val="008BA0"/>
          </a:solidFill>
        </p:spPr>
        <p:txBody>
          <a:bodyPr wrap="square" lIns="0" tIns="0" rIns="0" bIns="0" rtlCol="0"/>
          <a:lstStyle/>
          <a:p>
            <a:endParaRPr dirty="0">
              <a:latin typeface="Georgia" panose="02040502050405020303" pitchFamily="18" charset="0"/>
            </a:endParaRPr>
          </a:p>
        </p:txBody>
      </p:sp>
      <p:sp>
        <p:nvSpPr>
          <p:cNvPr id="9" name="object 9"/>
          <p:cNvSpPr/>
          <p:nvPr/>
        </p:nvSpPr>
        <p:spPr>
          <a:xfrm>
            <a:off x="152400" y="152400"/>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latin typeface="Georgia" panose="02040502050405020303" pitchFamily="18" charset="0"/>
            </a:endParaRPr>
          </a:p>
        </p:txBody>
      </p:sp>
      <p:sp>
        <p:nvSpPr>
          <p:cNvPr id="10" name="object 10"/>
          <p:cNvSpPr/>
          <p:nvPr/>
        </p:nvSpPr>
        <p:spPr>
          <a:xfrm>
            <a:off x="6345935" y="262127"/>
            <a:ext cx="2540508" cy="188975"/>
          </a:xfrm>
          <a:prstGeom prst="rect">
            <a:avLst/>
          </a:prstGeom>
          <a:blipFill>
            <a:blip r:embed="rId3" cstate="print"/>
            <a:stretch>
              <a:fillRect/>
            </a:stretch>
          </a:blipFill>
        </p:spPr>
        <p:txBody>
          <a:bodyPr wrap="square" lIns="0" tIns="0" rIns="0" bIns="0" rtlCol="0"/>
          <a:lstStyle/>
          <a:p>
            <a:endParaRPr dirty="0">
              <a:latin typeface="Georgia" panose="02040502050405020303" pitchFamily="18" charset="0"/>
            </a:endParaRPr>
          </a:p>
        </p:txBody>
      </p:sp>
      <p:sp>
        <p:nvSpPr>
          <p:cNvPr id="11" name="object 11"/>
          <p:cNvSpPr/>
          <p:nvPr/>
        </p:nvSpPr>
        <p:spPr>
          <a:xfrm>
            <a:off x="184404" y="120395"/>
            <a:ext cx="3854196" cy="1120139"/>
          </a:xfrm>
          <a:prstGeom prst="rect">
            <a:avLst/>
          </a:prstGeom>
          <a:blipFill>
            <a:blip r:embed="rId4" cstate="print"/>
            <a:stretch>
              <a:fillRect/>
            </a:stretch>
          </a:blipFill>
        </p:spPr>
        <p:txBody>
          <a:bodyPr wrap="square" lIns="0" tIns="0" rIns="0" bIns="0" rtlCol="0"/>
          <a:lstStyle/>
          <a:p>
            <a:endParaRPr dirty="0">
              <a:latin typeface="Georgia" panose="02040502050405020303" pitchFamily="18" charset="0"/>
            </a:endParaRPr>
          </a:p>
        </p:txBody>
      </p:sp>
      <p:sp>
        <p:nvSpPr>
          <p:cNvPr id="12" name="object 12"/>
          <p:cNvSpPr/>
          <p:nvPr/>
        </p:nvSpPr>
        <p:spPr>
          <a:xfrm>
            <a:off x="0" y="1071372"/>
            <a:ext cx="9134856" cy="35051"/>
          </a:xfrm>
          <a:prstGeom prst="rect">
            <a:avLst/>
          </a:prstGeom>
          <a:blipFill>
            <a:blip r:embed="rId5" cstate="print"/>
            <a:stretch>
              <a:fillRect/>
            </a:stretch>
          </a:blipFill>
        </p:spPr>
        <p:txBody>
          <a:bodyPr wrap="square" lIns="0" tIns="0" rIns="0" bIns="0" rtlCol="0"/>
          <a:lstStyle/>
          <a:p>
            <a:endParaRPr dirty="0">
              <a:latin typeface="Georgia" panose="02040502050405020303" pitchFamily="18" charset="0"/>
            </a:endParaRPr>
          </a:p>
        </p:txBody>
      </p:sp>
      <p:sp>
        <p:nvSpPr>
          <p:cNvPr id="13" name="object 13"/>
          <p:cNvSpPr/>
          <p:nvPr/>
        </p:nvSpPr>
        <p:spPr>
          <a:xfrm>
            <a:off x="8363711" y="6320028"/>
            <a:ext cx="577596" cy="457200"/>
          </a:xfrm>
          <a:prstGeom prst="rect">
            <a:avLst/>
          </a:prstGeom>
          <a:blipFill>
            <a:blip r:embed="rId6" cstate="print"/>
            <a:stretch>
              <a:fillRect/>
            </a:stretch>
          </a:blipFill>
        </p:spPr>
        <p:txBody>
          <a:bodyPr wrap="square" lIns="0" tIns="0" rIns="0" bIns="0" rtlCol="0"/>
          <a:lstStyle/>
          <a:p>
            <a:endParaRPr dirty="0">
              <a:latin typeface="Georgia" panose="02040502050405020303" pitchFamily="18" charset="0"/>
            </a:endParaRPr>
          </a:p>
        </p:txBody>
      </p:sp>
      <p:sp>
        <p:nvSpPr>
          <p:cNvPr id="14" name="object 14"/>
          <p:cNvSpPr/>
          <p:nvPr/>
        </p:nvSpPr>
        <p:spPr>
          <a:xfrm>
            <a:off x="1264919" y="5358384"/>
            <a:ext cx="6573011" cy="943356"/>
          </a:xfrm>
          <a:prstGeom prst="rect">
            <a:avLst/>
          </a:prstGeom>
          <a:blipFill>
            <a:blip r:embed="rId7" cstate="print"/>
            <a:stretch>
              <a:fillRect/>
            </a:stretch>
          </a:blipFill>
        </p:spPr>
        <p:txBody>
          <a:bodyPr wrap="square" lIns="0" tIns="0" rIns="0" bIns="0" rtlCol="0"/>
          <a:lstStyle/>
          <a:p>
            <a:endParaRPr dirty="0">
              <a:latin typeface="Georgia" panose="02040502050405020303" pitchFamily="18" charset="0"/>
            </a:endParaRPr>
          </a:p>
        </p:txBody>
      </p:sp>
      <p:sp>
        <p:nvSpPr>
          <p:cNvPr id="15" name="object 15"/>
          <p:cNvSpPr/>
          <p:nvPr/>
        </p:nvSpPr>
        <p:spPr>
          <a:xfrm>
            <a:off x="4572000" y="3048000"/>
            <a:ext cx="3962400" cy="2362200"/>
          </a:xfrm>
          <a:prstGeom prst="rect">
            <a:avLst/>
          </a:prstGeom>
          <a:blipFill>
            <a:blip r:embed="rId8" cstate="print"/>
            <a:stretch>
              <a:fillRect/>
            </a:stretch>
          </a:blipFill>
        </p:spPr>
        <p:txBody>
          <a:bodyPr wrap="square" lIns="0" tIns="0" rIns="0" bIns="0" rtlCol="0"/>
          <a:lstStyle/>
          <a:p>
            <a:endParaRPr dirty="0">
              <a:latin typeface="Georgia" panose="02040502050405020303" pitchFamily="18" charset="0"/>
            </a:endParaRPr>
          </a:p>
        </p:txBody>
      </p:sp>
      <p:sp>
        <p:nvSpPr>
          <p:cNvPr id="17" name="object 17"/>
          <p:cNvSpPr txBox="1">
            <a:spLocks noGrp="1"/>
          </p:cNvSpPr>
          <p:nvPr>
            <p:ph type="title"/>
          </p:nvPr>
        </p:nvSpPr>
        <p:spPr>
          <a:xfrm>
            <a:off x="263388" y="1188927"/>
            <a:ext cx="8619891" cy="744819"/>
          </a:xfrm>
          <a:prstGeom prst="rect">
            <a:avLst/>
          </a:prstGeom>
        </p:spPr>
        <p:txBody>
          <a:bodyPr vert="horz" wrap="square" lIns="0" tIns="0" rIns="0" bIns="0" rtlCol="0" anchor="ctr">
            <a:spAutoFit/>
          </a:bodyPr>
          <a:lstStyle/>
          <a:p>
            <a:pPr marL="421005" marR="5080" indent="-408940" algn="l">
              <a:lnSpc>
                <a:spcPct val="110100"/>
              </a:lnSpc>
            </a:pPr>
            <a:r>
              <a:rPr lang="en-US" sz="2200" spc="-10" dirty="0" smtClean="0">
                <a:latin typeface="Georgia" panose="02040502050405020303" pitchFamily="18" charset="0"/>
              </a:rPr>
              <a:t>The JFSP </a:t>
            </a:r>
            <a:r>
              <a:rPr sz="2200" spc="-10" dirty="0" smtClean="0">
                <a:latin typeface="Georgia" panose="02040502050405020303" pitchFamily="18" charset="0"/>
              </a:rPr>
              <a:t>Fire </a:t>
            </a:r>
            <a:r>
              <a:rPr sz="2200" spc="-5" dirty="0">
                <a:latin typeface="Georgia" panose="02040502050405020303" pitchFamily="18" charset="0"/>
              </a:rPr>
              <a:t>Science </a:t>
            </a:r>
            <a:r>
              <a:rPr sz="2200" spc="-10" dirty="0">
                <a:latin typeface="Georgia" panose="02040502050405020303" pitchFamily="18" charset="0"/>
              </a:rPr>
              <a:t>Exchange </a:t>
            </a:r>
            <a:r>
              <a:rPr sz="2200" spc="-10" dirty="0" smtClean="0">
                <a:latin typeface="Georgia" panose="02040502050405020303" pitchFamily="18" charset="0"/>
              </a:rPr>
              <a:t>Network:  </a:t>
            </a:r>
            <a:r>
              <a:rPr lang="en-US" sz="2200" spc="-10" dirty="0" smtClean="0">
                <a:latin typeface="Georgia" panose="02040502050405020303" pitchFamily="18" charset="0"/>
              </a:rPr>
              <a:t/>
            </a:r>
            <a:br>
              <a:rPr lang="en-US" sz="2200" spc="-10" dirty="0" smtClean="0">
                <a:latin typeface="Georgia" panose="02040502050405020303" pitchFamily="18" charset="0"/>
              </a:rPr>
            </a:br>
            <a:r>
              <a:rPr lang="en-US" sz="2200" spc="-10" dirty="0" smtClean="0">
                <a:latin typeface="Georgia" panose="02040502050405020303" pitchFamily="18" charset="0"/>
              </a:rPr>
              <a:t>                   Origin, Impact  and Future Possibilities</a:t>
            </a:r>
            <a:endParaRPr sz="2200" dirty="0">
              <a:latin typeface="Georgia" panose="02040502050405020303" pitchFamily="18" charset="0"/>
            </a:endParaRPr>
          </a:p>
        </p:txBody>
      </p:sp>
      <p:sp>
        <p:nvSpPr>
          <p:cNvPr id="18" name="object 18"/>
          <p:cNvSpPr txBox="1"/>
          <p:nvPr/>
        </p:nvSpPr>
        <p:spPr>
          <a:xfrm>
            <a:off x="2272549" y="2218086"/>
            <a:ext cx="6610730" cy="615553"/>
          </a:xfrm>
          <a:prstGeom prst="rect">
            <a:avLst/>
          </a:prstGeom>
        </p:spPr>
        <p:txBody>
          <a:bodyPr vert="horz" wrap="square" lIns="0" tIns="0" rIns="0" bIns="0" rtlCol="0">
            <a:spAutoFit/>
          </a:bodyPr>
          <a:lstStyle/>
          <a:p>
            <a:pPr>
              <a:lnSpc>
                <a:spcPct val="100000"/>
              </a:lnSpc>
            </a:pPr>
            <a:r>
              <a:rPr lang="en-US" sz="1600" dirty="0">
                <a:latin typeface="Georgia" panose="02040502050405020303" pitchFamily="18" charset="0"/>
                <a:cs typeface="Georgia"/>
              </a:rPr>
              <a:t>	</a:t>
            </a:r>
            <a:r>
              <a:rPr lang="en-US" sz="2000" b="1" dirty="0" smtClean="0">
                <a:latin typeface="Georgia" panose="02040502050405020303" pitchFamily="18" charset="0"/>
                <a:cs typeface="Georgia"/>
              </a:rPr>
              <a:t>Ed Brunson, Deputy Director</a:t>
            </a:r>
          </a:p>
          <a:p>
            <a:pPr>
              <a:lnSpc>
                <a:spcPct val="100000"/>
              </a:lnSpc>
            </a:pPr>
            <a:r>
              <a:rPr lang="en-US" sz="2000" b="1" dirty="0" smtClean="0">
                <a:latin typeface="Georgia" panose="02040502050405020303" pitchFamily="18" charset="0"/>
                <a:cs typeface="Georgia"/>
              </a:rPr>
              <a:t>  </a:t>
            </a:r>
            <a:r>
              <a:rPr lang="en-US" sz="2000" b="1" spc="-5" dirty="0" smtClean="0">
                <a:latin typeface="Georgia" panose="02040502050405020303" pitchFamily="18" charset="0"/>
                <a:cs typeface="Georgia"/>
              </a:rPr>
              <a:t>                           Joint Fire Science Program          </a:t>
            </a:r>
            <a:endParaRPr sz="2000" b="1" dirty="0">
              <a:latin typeface="Georgia" panose="02040502050405020303" pitchFamily="18" charset="0"/>
              <a:cs typeface="Georgia"/>
            </a:endParaRPr>
          </a:p>
        </p:txBody>
      </p:sp>
      <p:sp>
        <p:nvSpPr>
          <p:cNvPr id="19" name="object 19"/>
          <p:cNvSpPr/>
          <p:nvPr/>
        </p:nvSpPr>
        <p:spPr>
          <a:xfrm>
            <a:off x="568449" y="3047999"/>
            <a:ext cx="3118106" cy="2305812"/>
          </a:xfrm>
          <a:prstGeom prst="rect">
            <a:avLst/>
          </a:prstGeom>
          <a:blipFill>
            <a:blip r:embed="rId9" cstate="print"/>
            <a:stretch>
              <a:fillRect/>
            </a:stretch>
          </a:blipFill>
        </p:spPr>
        <p:txBody>
          <a:bodyPr wrap="square" lIns="0" tIns="0" rIns="0" bIns="0" rtlCol="0"/>
          <a:lstStyle/>
          <a:p>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203960"/>
            <a:ext cx="8839200" cy="5187950"/>
          </a:xfrm>
          <a:custGeom>
            <a:avLst/>
            <a:gdLst/>
            <a:ahLst/>
            <a:cxnLst/>
            <a:rect l="l" t="t" r="r" b="b"/>
            <a:pathLst>
              <a:path w="8839200" h="5187950">
                <a:moveTo>
                  <a:pt x="0" y="5187696"/>
                </a:moveTo>
                <a:lnTo>
                  <a:pt x="8839200" y="5187696"/>
                </a:lnTo>
                <a:lnTo>
                  <a:pt x="8839200" y="0"/>
                </a:lnTo>
                <a:lnTo>
                  <a:pt x="0" y="0"/>
                </a:lnTo>
                <a:lnTo>
                  <a:pt x="0" y="5187696"/>
                </a:lnTo>
                <a:close/>
              </a:path>
            </a:pathLst>
          </a:custGeom>
          <a:solidFill>
            <a:srgbClr val="C5D1D6"/>
          </a:solidFill>
        </p:spPr>
        <p:txBody>
          <a:bodyPr wrap="square" lIns="0" tIns="0" rIns="0" bIns="0" rtlCol="0"/>
          <a:lstStyle/>
          <a:p>
            <a:endParaRPr dirty="0"/>
          </a:p>
        </p:txBody>
      </p:sp>
      <p:sp>
        <p:nvSpPr>
          <p:cNvPr id="3" name="object 3"/>
          <p:cNvSpPr/>
          <p:nvPr/>
        </p:nvSpPr>
        <p:spPr>
          <a:xfrm>
            <a:off x="152400" y="6702552"/>
            <a:ext cx="8839200" cy="3175"/>
          </a:xfrm>
          <a:custGeom>
            <a:avLst/>
            <a:gdLst/>
            <a:ahLst/>
            <a:cxnLst/>
            <a:rect l="l" t="t" r="r" b="b"/>
            <a:pathLst>
              <a:path w="8839200" h="3175">
                <a:moveTo>
                  <a:pt x="0" y="3047"/>
                </a:moveTo>
                <a:lnTo>
                  <a:pt x="8839200" y="3047"/>
                </a:lnTo>
                <a:lnTo>
                  <a:pt x="8839200" y="0"/>
                </a:lnTo>
                <a:lnTo>
                  <a:pt x="0" y="0"/>
                </a:lnTo>
                <a:lnTo>
                  <a:pt x="0" y="3047"/>
                </a:lnTo>
                <a:close/>
              </a:path>
            </a:pathLst>
          </a:custGeom>
          <a:solidFill>
            <a:srgbClr val="C5D1D6"/>
          </a:solidFill>
        </p:spPr>
        <p:txBody>
          <a:bodyPr wrap="square" lIns="0" tIns="0" rIns="0" bIns="0" rtlCol="0"/>
          <a:lstStyle/>
          <a:p>
            <a:endParaRPr dirty="0"/>
          </a:p>
        </p:txBody>
      </p:sp>
      <p:sp>
        <p:nvSpPr>
          <p:cNvPr id="4" name="object 4"/>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5" name="object 5"/>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6" name="object 6"/>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7" name="object 7"/>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8" name="object 8"/>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9" name="object 9"/>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10" name="object 10"/>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11" name="object 11"/>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2" name="object 12"/>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3" name="object 13"/>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4" name="object 14"/>
          <p:cNvSpPr txBox="1">
            <a:spLocks noGrp="1"/>
          </p:cNvSpPr>
          <p:nvPr>
            <p:ph type="title"/>
          </p:nvPr>
        </p:nvSpPr>
        <p:spPr>
          <a:prstGeom prst="rect">
            <a:avLst/>
          </a:prstGeom>
        </p:spPr>
        <p:txBody>
          <a:bodyPr vert="horz" wrap="square" lIns="0" tIns="122173" rIns="0" bIns="0" rtlCol="0">
            <a:spAutoFit/>
          </a:bodyPr>
          <a:lstStyle/>
          <a:p>
            <a:pPr marL="3175" algn="ctr">
              <a:lnSpc>
                <a:spcPct val="100000"/>
              </a:lnSpc>
            </a:pPr>
            <a:r>
              <a:rPr dirty="0"/>
              <a:t>Science Delivery</a:t>
            </a:r>
            <a:r>
              <a:rPr spc="-90" dirty="0"/>
              <a:t> </a:t>
            </a:r>
            <a:r>
              <a:rPr dirty="0"/>
              <a:t>Accomplishments</a:t>
            </a:r>
          </a:p>
          <a:p>
            <a:pPr marL="3175" algn="ctr">
              <a:lnSpc>
                <a:spcPct val="100000"/>
              </a:lnSpc>
              <a:spcBef>
                <a:spcPts val="30"/>
              </a:spcBef>
            </a:pPr>
            <a:r>
              <a:rPr sz="2400" spc="-5" dirty="0"/>
              <a:t>Participation</a:t>
            </a:r>
            <a:endParaRPr sz="2400" dirty="0"/>
          </a:p>
        </p:txBody>
      </p:sp>
      <p:sp>
        <p:nvSpPr>
          <p:cNvPr id="15" name="object 15"/>
          <p:cNvSpPr txBox="1"/>
          <p:nvPr/>
        </p:nvSpPr>
        <p:spPr>
          <a:xfrm>
            <a:off x="371347" y="1440941"/>
            <a:ext cx="3652520" cy="322580"/>
          </a:xfrm>
          <a:prstGeom prst="rect">
            <a:avLst/>
          </a:prstGeom>
        </p:spPr>
        <p:txBody>
          <a:bodyPr vert="horz" wrap="square" lIns="0" tIns="0" rIns="0" bIns="0" rtlCol="0">
            <a:spAutoFit/>
          </a:bodyPr>
          <a:lstStyle/>
          <a:p>
            <a:pPr marL="12700">
              <a:lnSpc>
                <a:spcPct val="100000"/>
              </a:lnSpc>
            </a:pPr>
            <a:r>
              <a:rPr sz="2000" b="1" spc="-5" dirty="0">
                <a:latin typeface="Georgia"/>
                <a:cs typeface="Georgia"/>
              </a:rPr>
              <a:t>Primary Role </a:t>
            </a:r>
            <a:r>
              <a:rPr sz="2000" b="1" dirty="0">
                <a:latin typeface="Georgia"/>
                <a:cs typeface="Georgia"/>
              </a:rPr>
              <a:t>of</a:t>
            </a:r>
            <a:r>
              <a:rPr sz="2000" b="1" spc="-45" dirty="0">
                <a:latin typeface="Georgia"/>
                <a:cs typeface="Georgia"/>
              </a:rPr>
              <a:t> </a:t>
            </a:r>
            <a:r>
              <a:rPr sz="2000" b="1" dirty="0">
                <a:latin typeface="Georgia"/>
                <a:cs typeface="Georgia"/>
              </a:rPr>
              <a:t>Consumers</a:t>
            </a:r>
            <a:endParaRPr sz="2000" dirty="0">
              <a:latin typeface="Georgia"/>
              <a:cs typeface="Georgia"/>
            </a:endParaRPr>
          </a:p>
        </p:txBody>
      </p:sp>
      <p:sp>
        <p:nvSpPr>
          <p:cNvPr id="16" name="object 16"/>
          <p:cNvSpPr txBox="1"/>
          <p:nvPr/>
        </p:nvSpPr>
        <p:spPr>
          <a:xfrm>
            <a:off x="5899784" y="2970784"/>
            <a:ext cx="2784475" cy="627380"/>
          </a:xfrm>
          <a:prstGeom prst="rect">
            <a:avLst/>
          </a:prstGeom>
        </p:spPr>
        <p:txBody>
          <a:bodyPr vert="horz" wrap="square" lIns="0" tIns="0" rIns="0" bIns="0" rtlCol="0">
            <a:spAutoFit/>
          </a:bodyPr>
          <a:lstStyle/>
          <a:p>
            <a:pPr marL="280670" marR="5080" indent="-268605">
              <a:lnSpc>
                <a:spcPct val="100000"/>
              </a:lnSpc>
            </a:pPr>
            <a:r>
              <a:rPr sz="2000" b="1" spc="-5" dirty="0">
                <a:latin typeface="Georgia"/>
                <a:cs typeface="Georgia"/>
              </a:rPr>
              <a:t>FSEN </a:t>
            </a:r>
            <a:r>
              <a:rPr sz="2000" b="1" dirty="0">
                <a:latin typeface="Georgia"/>
                <a:cs typeface="Georgia"/>
              </a:rPr>
              <a:t>participants</a:t>
            </a:r>
            <a:r>
              <a:rPr sz="2000" b="1" spc="-100" dirty="0">
                <a:latin typeface="Georgia"/>
                <a:cs typeface="Georgia"/>
              </a:rPr>
              <a:t> </a:t>
            </a:r>
            <a:r>
              <a:rPr sz="2000" b="1" dirty="0">
                <a:latin typeface="Georgia"/>
                <a:cs typeface="Georgia"/>
              </a:rPr>
              <a:t>by  </a:t>
            </a:r>
            <a:r>
              <a:rPr sz="2000" b="1" spc="-5" dirty="0">
                <a:latin typeface="Georgia"/>
                <a:cs typeface="Georgia"/>
              </a:rPr>
              <a:t>year and</a:t>
            </a:r>
            <a:r>
              <a:rPr sz="2000" b="1" spc="-60" dirty="0">
                <a:latin typeface="Georgia"/>
                <a:cs typeface="Georgia"/>
              </a:rPr>
              <a:t> </a:t>
            </a:r>
            <a:r>
              <a:rPr sz="2000" b="1" spc="-5" dirty="0">
                <a:latin typeface="Georgia"/>
                <a:cs typeface="Georgia"/>
              </a:rPr>
              <a:t>affiliation</a:t>
            </a:r>
            <a:endParaRPr sz="2000" dirty="0">
              <a:latin typeface="Georgia"/>
              <a:cs typeface="Georgia"/>
            </a:endParaRPr>
          </a:p>
        </p:txBody>
      </p:sp>
      <p:sp>
        <p:nvSpPr>
          <p:cNvPr id="17" name="object 17"/>
          <p:cNvSpPr txBox="1"/>
          <p:nvPr/>
        </p:nvSpPr>
        <p:spPr>
          <a:xfrm>
            <a:off x="851712" y="5748426"/>
            <a:ext cx="2957195" cy="443230"/>
          </a:xfrm>
          <a:prstGeom prst="rect">
            <a:avLst/>
          </a:prstGeom>
        </p:spPr>
        <p:txBody>
          <a:bodyPr vert="horz" wrap="square" lIns="0" tIns="0" rIns="0" bIns="0" rtlCol="0">
            <a:spAutoFit/>
          </a:bodyPr>
          <a:lstStyle/>
          <a:p>
            <a:pPr marL="12700" marR="5080" indent="199390">
              <a:lnSpc>
                <a:spcPct val="100000"/>
              </a:lnSpc>
            </a:pPr>
            <a:r>
              <a:rPr sz="1400" i="1" spc="-5" dirty="0">
                <a:latin typeface="Georgia"/>
                <a:cs typeface="Georgia"/>
              </a:rPr>
              <a:t>From: UNR </a:t>
            </a:r>
            <a:r>
              <a:rPr sz="1400" i="1" dirty="0">
                <a:latin typeface="Georgia"/>
                <a:cs typeface="Georgia"/>
              </a:rPr>
              <a:t>2016 National</a:t>
            </a:r>
            <a:r>
              <a:rPr sz="1400" i="1" spc="-85" dirty="0">
                <a:latin typeface="Georgia"/>
                <a:cs typeface="Georgia"/>
              </a:rPr>
              <a:t> </a:t>
            </a:r>
            <a:r>
              <a:rPr sz="1400" i="1" spc="-5" dirty="0">
                <a:latin typeface="Georgia"/>
                <a:cs typeface="Georgia"/>
              </a:rPr>
              <a:t>Survey  Evaluation of Processes </a:t>
            </a:r>
            <a:r>
              <a:rPr sz="1400" i="1" dirty="0">
                <a:latin typeface="Georgia"/>
                <a:cs typeface="Georgia"/>
              </a:rPr>
              <a:t>and</a:t>
            </a:r>
            <a:r>
              <a:rPr sz="1400" i="1" spc="-65" dirty="0">
                <a:latin typeface="Georgia"/>
                <a:cs typeface="Georgia"/>
              </a:rPr>
              <a:t> </a:t>
            </a:r>
            <a:r>
              <a:rPr sz="1400" i="1" dirty="0">
                <a:latin typeface="Georgia"/>
                <a:cs typeface="Georgia"/>
              </a:rPr>
              <a:t>Impacts</a:t>
            </a:r>
            <a:endParaRPr sz="1400" dirty="0">
              <a:latin typeface="Georgia"/>
              <a:cs typeface="Georgia"/>
            </a:endParaRPr>
          </a:p>
        </p:txBody>
      </p:sp>
      <p:sp>
        <p:nvSpPr>
          <p:cNvPr id="18" name="object 18"/>
          <p:cNvSpPr txBox="1"/>
          <p:nvPr/>
        </p:nvSpPr>
        <p:spPr>
          <a:xfrm>
            <a:off x="3963923" y="3657600"/>
            <a:ext cx="4872355" cy="2743200"/>
          </a:xfrm>
          <a:prstGeom prst="rect">
            <a:avLst/>
          </a:prstGeom>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spcBef>
                <a:spcPts val="50"/>
              </a:spcBef>
            </a:pPr>
            <a:endParaRPr sz="1550" dirty="0">
              <a:latin typeface="Times New Roman"/>
              <a:cs typeface="Times New Roman"/>
            </a:endParaRPr>
          </a:p>
          <a:p>
            <a:pPr marL="2757170">
              <a:lnSpc>
                <a:spcPct val="100000"/>
              </a:lnSpc>
            </a:pPr>
            <a:r>
              <a:rPr sz="1200" dirty="0">
                <a:latin typeface="Georgia"/>
                <a:cs typeface="Georgia"/>
              </a:rPr>
              <a:t>JFSP </a:t>
            </a:r>
            <a:r>
              <a:rPr sz="1200" spc="-5" dirty="0">
                <a:latin typeface="Georgia"/>
                <a:cs typeface="Georgia"/>
              </a:rPr>
              <a:t>2017 Progress</a:t>
            </a:r>
            <a:r>
              <a:rPr sz="1200" spc="-60" dirty="0">
                <a:latin typeface="Georgia"/>
                <a:cs typeface="Georgia"/>
              </a:rPr>
              <a:t> </a:t>
            </a:r>
            <a:r>
              <a:rPr sz="1200" spc="-5" dirty="0">
                <a:latin typeface="Georgia"/>
                <a:cs typeface="Georgia"/>
              </a:rPr>
              <a:t>Report</a:t>
            </a:r>
            <a:endParaRPr sz="1200" dirty="0">
              <a:latin typeface="Georgia"/>
              <a:cs typeface="Georgia"/>
            </a:endParaRPr>
          </a:p>
        </p:txBody>
      </p:sp>
      <p:sp>
        <p:nvSpPr>
          <p:cNvPr id="19" name="object 19"/>
          <p:cNvSpPr/>
          <p:nvPr/>
        </p:nvSpPr>
        <p:spPr>
          <a:xfrm>
            <a:off x="228600" y="1802892"/>
            <a:ext cx="5033772" cy="2279904"/>
          </a:xfrm>
          <a:prstGeom prst="rect">
            <a:avLst/>
          </a:prstGeom>
          <a:blipFill>
            <a:blip r:embed="rId4" cstate="print"/>
            <a:stretch>
              <a:fillRect/>
            </a:stretch>
          </a:blipFill>
        </p:spPr>
        <p:txBody>
          <a:bodyPr wrap="square" lIns="0" tIns="0" rIns="0" bIns="0" rtlCol="0"/>
          <a:lstStyle/>
          <a:p>
            <a:endParaRPr dirty="0"/>
          </a:p>
        </p:txBody>
      </p:sp>
      <p:sp>
        <p:nvSpPr>
          <p:cNvPr id="20" name="object 20"/>
          <p:cNvSpPr/>
          <p:nvPr/>
        </p:nvSpPr>
        <p:spPr>
          <a:xfrm>
            <a:off x="3963923" y="3657600"/>
            <a:ext cx="4872228" cy="2743200"/>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3962400" y="3656076"/>
            <a:ext cx="4875530" cy="2746375"/>
          </a:xfrm>
          <a:custGeom>
            <a:avLst/>
            <a:gdLst/>
            <a:ahLst/>
            <a:cxnLst/>
            <a:rect l="l" t="t" r="r" b="b"/>
            <a:pathLst>
              <a:path w="4875530" h="2746375">
                <a:moveTo>
                  <a:pt x="0" y="2746248"/>
                </a:moveTo>
                <a:lnTo>
                  <a:pt x="4875276" y="2746248"/>
                </a:lnTo>
                <a:lnTo>
                  <a:pt x="4875276" y="0"/>
                </a:lnTo>
                <a:lnTo>
                  <a:pt x="0" y="0"/>
                </a:lnTo>
                <a:lnTo>
                  <a:pt x="0" y="2746248"/>
                </a:lnTo>
                <a:close/>
              </a:path>
            </a:pathLst>
          </a:custGeom>
          <a:ln w="3175">
            <a:solidFill>
              <a:srgbClr val="000000"/>
            </a:solidFill>
          </a:ln>
        </p:spPr>
        <p:txBody>
          <a:bodyPr wrap="square" lIns="0" tIns="0" rIns="0" bIns="0" rtlCol="0"/>
          <a:lstStyle/>
          <a:p>
            <a:endParaRPr dirty="0"/>
          </a:p>
        </p:txBody>
      </p:sp>
      <p:sp>
        <p:nvSpPr>
          <p:cNvPr id="22" name="object 22"/>
          <p:cNvSpPr txBox="1"/>
          <p:nvPr/>
        </p:nvSpPr>
        <p:spPr>
          <a:xfrm>
            <a:off x="307340" y="4124452"/>
            <a:ext cx="2879725" cy="443230"/>
          </a:xfrm>
          <a:prstGeom prst="rect">
            <a:avLst/>
          </a:prstGeom>
        </p:spPr>
        <p:txBody>
          <a:bodyPr vert="horz" wrap="square" lIns="0" tIns="0" rIns="0" bIns="0" rtlCol="0">
            <a:spAutoFit/>
          </a:bodyPr>
          <a:lstStyle/>
          <a:p>
            <a:pPr marL="12700" marR="5080">
              <a:lnSpc>
                <a:spcPct val="100000"/>
              </a:lnSpc>
            </a:pPr>
            <a:r>
              <a:rPr sz="1400" i="1" spc="-5" dirty="0">
                <a:latin typeface="Georgia"/>
                <a:cs typeface="Georgia"/>
              </a:rPr>
              <a:t>From: UNR </a:t>
            </a:r>
            <a:r>
              <a:rPr sz="1400" i="1" dirty="0">
                <a:latin typeface="Georgia"/>
                <a:cs typeface="Georgia"/>
              </a:rPr>
              <a:t>JFS Exchange </a:t>
            </a:r>
            <a:r>
              <a:rPr sz="1400" i="1" spc="-5" dirty="0">
                <a:latin typeface="Georgia"/>
                <a:cs typeface="Georgia"/>
              </a:rPr>
              <a:t>Network  </a:t>
            </a:r>
            <a:r>
              <a:rPr sz="1400" i="1" dirty="0">
                <a:latin typeface="Georgia"/>
                <a:cs typeface="Georgia"/>
              </a:rPr>
              <a:t>2018 </a:t>
            </a:r>
            <a:r>
              <a:rPr sz="1400" i="1" spc="-5" dirty="0">
                <a:latin typeface="Georgia"/>
                <a:cs typeface="Georgia"/>
              </a:rPr>
              <a:t>Evaluation</a:t>
            </a:r>
            <a:r>
              <a:rPr sz="1400" i="1" spc="-80" dirty="0">
                <a:latin typeface="Georgia"/>
                <a:cs typeface="Georgia"/>
              </a:rPr>
              <a:t> </a:t>
            </a:r>
            <a:r>
              <a:rPr sz="1400" i="1" spc="-5" dirty="0">
                <a:latin typeface="Georgia"/>
                <a:cs typeface="Georgia"/>
              </a:rPr>
              <a:t>Report</a:t>
            </a:r>
            <a:endParaRPr sz="1400" dirty="0">
              <a:latin typeface="Georgia"/>
              <a:cs typeface="Georgi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152400" y="1360932"/>
            <a:ext cx="8153400" cy="4413885"/>
          </a:xfrm>
          <a:custGeom>
            <a:avLst/>
            <a:gdLst/>
            <a:ahLst/>
            <a:cxnLst/>
            <a:rect l="l" t="t" r="r" b="b"/>
            <a:pathLst>
              <a:path w="8153400" h="4413885">
                <a:moveTo>
                  <a:pt x="0" y="4413504"/>
                </a:moveTo>
                <a:lnTo>
                  <a:pt x="8153400" y="4413504"/>
                </a:lnTo>
                <a:lnTo>
                  <a:pt x="8153400" y="0"/>
                </a:lnTo>
                <a:lnTo>
                  <a:pt x="0" y="0"/>
                </a:lnTo>
                <a:lnTo>
                  <a:pt x="0" y="4413504"/>
                </a:lnTo>
                <a:close/>
              </a:path>
            </a:pathLst>
          </a:custGeom>
          <a:solidFill>
            <a:srgbClr val="C5D1D6"/>
          </a:solidFill>
        </p:spPr>
        <p:txBody>
          <a:bodyPr wrap="square" lIns="0" tIns="0" rIns="0" bIns="0" rtlCol="0"/>
          <a:lstStyle/>
          <a:p>
            <a:endParaRPr dirty="0"/>
          </a:p>
        </p:txBody>
      </p:sp>
      <p:sp>
        <p:nvSpPr>
          <p:cNvPr id="13" name="object 13"/>
          <p:cNvSpPr txBox="1"/>
          <p:nvPr/>
        </p:nvSpPr>
        <p:spPr>
          <a:xfrm>
            <a:off x="231140" y="1398396"/>
            <a:ext cx="7724775" cy="2652395"/>
          </a:xfrm>
          <a:prstGeom prst="rect">
            <a:avLst/>
          </a:prstGeom>
        </p:spPr>
        <p:txBody>
          <a:bodyPr vert="horz" wrap="square" lIns="0" tIns="0" rIns="0" bIns="0" rtlCol="0">
            <a:spAutoFit/>
          </a:bodyPr>
          <a:lstStyle/>
          <a:p>
            <a:pPr marL="12700">
              <a:lnSpc>
                <a:spcPct val="100000"/>
              </a:lnSpc>
            </a:pPr>
            <a:r>
              <a:rPr sz="2400" b="1" spc="-5" dirty="0">
                <a:latin typeface="Georgia"/>
                <a:cs typeface="Georgia"/>
              </a:rPr>
              <a:t>Face-to-Face </a:t>
            </a:r>
            <a:r>
              <a:rPr sz="2400" b="1" dirty="0">
                <a:latin typeface="Georgia"/>
                <a:cs typeface="Georgia"/>
              </a:rPr>
              <a:t>Science </a:t>
            </a:r>
            <a:r>
              <a:rPr sz="2400" b="1" spc="-5" dirty="0">
                <a:latin typeface="Georgia"/>
                <a:cs typeface="Georgia"/>
              </a:rPr>
              <a:t>Delivery </a:t>
            </a:r>
            <a:r>
              <a:rPr sz="2400" b="1" dirty="0">
                <a:latin typeface="Georgia"/>
                <a:cs typeface="Georgia"/>
              </a:rPr>
              <a:t>in</a:t>
            </a:r>
            <a:r>
              <a:rPr sz="2400" b="1" spc="5" dirty="0">
                <a:latin typeface="Georgia"/>
                <a:cs typeface="Georgia"/>
              </a:rPr>
              <a:t> </a:t>
            </a:r>
            <a:r>
              <a:rPr sz="2400" b="1" spc="-5" dirty="0">
                <a:latin typeface="Georgia"/>
                <a:cs typeface="Georgia"/>
              </a:rPr>
              <a:t>2016-2017</a:t>
            </a:r>
            <a:endParaRPr sz="2400" dirty="0">
              <a:latin typeface="Georgia"/>
              <a:cs typeface="Georgia"/>
            </a:endParaRPr>
          </a:p>
          <a:p>
            <a:pPr marL="286385">
              <a:lnSpc>
                <a:spcPct val="100000"/>
              </a:lnSpc>
              <a:spcBef>
                <a:spcPts val="484"/>
              </a:spcBef>
            </a:pPr>
            <a:r>
              <a:rPr sz="2000" spc="-5" dirty="0">
                <a:latin typeface="Georgia"/>
                <a:cs typeface="Georgia"/>
              </a:rPr>
              <a:t>12,000</a:t>
            </a:r>
            <a:r>
              <a:rPr sz="2000" spc="-80" dirty="0">
                <a:latin typeface="Georgia"/>
                <a:cs typeface="Georgia"/>
              </a:rPr>
              <a:t> </a:t>
            </a:r>
            <a:r>
              <a:rPr sz="2000" dirty="0">
                <a:latin typeface="Georgia"/>
                <a:cs typeface="Georgia"/>
              </a:rPr>
              <a:t>Participants</a:t>
            </a:r>
          </a:p>
          <a:p>
            <a:pPr marL="286385">
              <a:lnSpc>
                <a:spcPct val="100000"/>
              </a:lnSpc>
              <a:spcBef>
                <a:spcPts val="480"/>
              </a:spcBef>
            </a:pPr>
            <a:r>
              <a:rPr sz="2000" dirty="0">
                <a:latin typeface="Georgia"/>
                <a:cs typeface="Georgia"/>
              </a:rPr>
              <a:t>&gt;600 </a:t>
            </a:r>
            <a:r>
              <a:rPr sz="2000" spc="-5" dirty="0">
                <a:latin typeface="Georgia"/>
                <a:cs typeface="Georgia"/>
              </a:rPr>
              <a:t>Field trips </a:t>
            </a:r>
            <a:r>
              <a:rPr sz="2000" dirty="0">
                <a:latin typeface="Georgia"/>
                <a:cs typeface="Georgia"/>
              </a:rPr>
              <a:t>and</a:t>
            </a:r>
            <a:r>
              <a:rPr sz="2000" spc="-10" dirty="0">
                <a:latin typeface="Georgia"/>
                <a:cs typeface="Georgia"/>
              </a:rPr>
              <a:t> </a:t>
            </a:r>
            <a:r>
              <a:rPr sz="2000" spc="-5" dirty="0">
                <a:latin typeface="Georgia"/>
                <a:cs typeface="Georgia"/>
              </a:rPr>
              <a:t>consultations</a:t>
            </a:r>
            <a:endParaRPr sz="2000" dirty="0">
              <a:latin typeface="Georgia"/>
              <a:cs typeface="Georgia"/>
            </a:endParaRPr>
          </a:p>
          <a:p>
            <a:pPr>
              <a:lnSpc>
                <a:spcPct val="100000"/>
              </a:lnSpc>
            </a:pPr>
            <a:endParaRPr sz="3000" dirty="0">
              <a:latin typeface="Times New Roman"/>
              <a:cs typeface="Times New Roman"/>
            </a:endParaRPr>
          </a:p>
          <a:p>
            <a:pPr marL="12700">
              <a:lnSpc>
                <a:spcPct val="100000"/>
              </a:lnSpc>
              <a:spcBef>
                <a:spcPts val="5"/>
              </a:spcBef>
            </a:pPr>
            <a:r>
              <a:rPr sz="2400" b="1" spc="-5" dirty="0">
                <a:latin typeface="Georgia"/>
                <a:cs typeface="Georgia"/>
              </a:rPr>
              <a:t>Leadership Briefings </a:t>
            </a:r>
            <a:r>
              <a:rPr sz="2400" dirty="0">
                <a:latin typeface="Georgia"/>
                <a:cs typeface="Georgia"/>
              </a:rPr>
              <a:t>- </a:t>
            </a:r>
            <a:r>
              <a:rPr sz="1800" spc="-5" dirty="0">
                <a:latin typeface="Georgia"/>
                <a:cs typeface="Georgia"/>
              </a:rPr>
              <a:t>Inform decision-makers/obtain</a:t>
            </a:r>
            <a:r>
              <a:rPr sz="1800" spc="80" dirty="0">
                <a:latin typeface="Georgia"/>
                <a:cs typeface="Georgia"/>
              </a:rPr>
              <a:t> </a:t>
            </a:r>
            <a:r>
              <a:rPr sz="1800" spc="-5" dirty="0">
                <a:latin typeface="Georgia"/>
                <a:cs typeface="Georgia"/>
              </a:rPr>
              <a:t>feedback</a:t>
            </a:r>
            <a:endParaRPr sz="1800" dirty="0">
              <a:latin typeface="Georgia"/>
              <a:cs typeface="Georgia"/>
            </a:endParaRPr>
          </a:p>
          <a:p>
            <a:pPr marL="286385">
              <a:lnSpc>
                <a:spcPct val="100000"/>
              </a:lnSpc>
              <a:spcBef>
                <a:spcPts val="484"/>
              </a:spcBef>
            </a:pPr>
            <a:r>
              <a:rPr sz="2000" spc="-5" dirty="0">
                <a:latin typeface="Georgia"/>
                <a:cs typeface="Georgia"/>
              </a:rPr>
              <a:t>200 </a:t>
            </a:r>
            <a:r>
              <a:rPr sz="2000" dirty="0">
                <a:latin typeface="Georgia"/>
                <a:cs typeface="Georgia"/>
              </a:rPr>
              <a:t>leadership</a:t>
            </a:r>
            <a:r>
              <a:rPr sz="2000" spc="-80" dirty="0">
                <a:latin typeface="Georgia"/>
                <a:cs typeface="Georgia"/>
              </a:rPr>
              <a:t> </a:t>
            </a:r>
            <a:r>
              <a:rPr sz="2000" spc="-5" dirty="0">
                <a:latin typeface="Georgia"/>
                <a:cs typeface="Georgia"/>
              </a:rPr>
              <a:t>briefings</a:t>
            </a:r>
            <a:endParaRPr sz="2000" dirty="0">
              <a:latin typeface="Georgia"/>
              <a:cs typeface="Georgia"/>
            </a:endParaRPr>
          </a:p>
          <a:p>
            <a:pPr marL="286385">
              <a:lnSpc>
                <a:spcPct val="100000"/>
              </a:lnSpc>
              <a:spcBef>
                <a:spcPts val="480"/>
              </a:spcBef>
            </a:pPr>
            <a:r>
              <a:rPr sz="2000" dirty="0">
                <a:latin typeface="Georgia"/>
                <a:cs typeface="Georgia"/>
              </a:rPr>
              <a:t>1,100</a:t>
            </a:r>
            <a:r>
              <a:rPr sz="2000" spc="-40" dirty="0">
                <a:latin typeface="Georgia"/>
                <a:cs typeface="Georgia"/>
              </a:rPr>
              <a:t> </a:t>
            </a:r>
            <a:r>
              <a:rPr sz="2000" spc="-5" dirty="0">
                <a:latin typeface="Georgia"/>
                <a:cs typeface="Georgia"/>
              </a:rPr>
              <a:t>decision-makers</a:t>
            </a:r>
            <a:endParaRPr sz="2000" dirty="0">
              <a:latin typeface="Georgia"/>
              <a:cs typeface="Georgia"/>
            </a:endParaRPr>
          </a:p>
        </p:txBody>
      </p:sp>
      <p:sp>
        <p:nvSpPr>
          <p:cNvPr id="14" name="object 14"/>
          <p:cNvSpPr txBox="1">
            <a:spLocks noGrp="1"/>
          </p:cNvSpPr>
          <p:nvPr>
            <p:ph type="title"/>
          </p:nvPr>
        </p:nvSpPr>
        <p:spPr>
          <a:xfrm>
            <a:off x="877620" y="340105"/>
            <a:ext cx="7325995" cy="508634"/>
          </a:xfrm>
          <a:prstGeom prst="rect">
            <a:avLst/>
          </a:prstGeom>
        </p:spPr>
        <p:txBody>
          <a:bodyPr vert="horz" wrap="square" lIns="0" tIns="0" rIns="0" bIns="0" rtlCol="0">
            <a:spAutoFit/>
          </a:bodyPr>
          <a:lstStyle/>
          <a:p>
            <a:pPr marL="12700">
              <a:lnSpc>
                <a:spcPct val="100000"/>
              </a:lnSpc>
            </a:pPr>
            <a:r>
              <a:rPr dirty="0"/>
              <a:t>Science Delivery</a:t>
            </a:r>
            <a:r>
              <a:rPr spc="-75" dirty="0"/>
              <a:t> </a:t>
            </a:r>
            <a:r>
              <a:rPr dirty="0"/>
              <a:t>Accomplishments</a:t>
            </a:r>
          </a:p>
        </p:txBody>
      </p:sp>
      <p:sp>
        <p:nvSpPr>
          <p:cNvPr id="15" name="object 15"/>
          <p:cNvSpPr/>
          <p:nvPr/>
        </p:nvSpPr>
        <p:spPr>
          <a:xfrm>
            <a:off x="304800" y="4876800"/>
            <a:ext cx="5181600" cy="1813560"/>
          </a:xfrm>
          <a:prstGeom prst="rect">
            <a:avLst/>
          </a:prstGeom>
          <a:blipFill>
            <a:blip r:embed="rId4" cstate="print"/>
            <a:stretch>
              <a:fillRect/>
            </a:stretch>
          </a:blipFill>
        </p:spPr>
        <p:txBody>
          <a:bodyPr wrap="square" lIns="0" tIns="0" rIns="0" bIns="0" rtlCol="0"/>
          <a:lstStyle/>
          <a:p>
            <a:endParaRPr dirty="0"/>
          </a:p>
        </p:txBody>
      </p:sp>
      <p:sp>
        <p:nvSpPr>
          <p:cNvPr id="16" name="object 16"/>
          <p:cNvSpPr/>
          <p:nvPr/>
        </p:nvSpPr>
        <p:spPr>
          <a:xfrm>
            <a:off x="5785103" y="3429000"/>
            <a:ext cx="3038855" cy="2971800"/>
          </a:xfrm>
          <a:prstGeom prst="rect">
            <a:avLst/>
          </a:prstGeom>
          <a:blipFill>
            <a:blip r:embed="rId5" cstate="print"/>
            <a:stretch>
              <a:fillRect/>
            </a:stretch>
          </a:blipFill>
        </p:spPr>
        <p:txBody>
          <a:bodyPr wrap="square" lIns="0" tIns="0" rIns="0" bIns="0" rtlCol="0"/>
          <a:lstStyle/>
          <a:p>
            <a:endParaRPr dirty="0"/>
          </a:p>
        </p:txBody>
      </p:sp>
      <p:sp>
        <p:nvSpPr>
          <p:cNvPr id="17" name="object 17"/>
          <p:cNvSpPr/>
          <p:nvPr/>
        </p:nvSpPr>
        <p:spPr>
          <a:xfrm>
            <a:off x="5780532" y="3424428"/>
            <a:ext cx="3048000" cy="2981325"/>
          </a:xfrm>
          <a:custGeom>
            <a:avLst/>
            <a:gdLst/>
            <a:ahLst/>
            <a:cxnLst/>
            <a:rect l="l" t="t" r="r" b="b"/>
            <a:pathLst>
              <a:path w="3048000" h="2981325">
                <a:moveTo>
                  <a:pt x="0" y="2980944"/>
                </a:moveTo>
                <a:lnTo>
                  <a:pt x="3048000" y="2980944"/>
                </a:lnTo>
                <a:lnTo>
                  <a:pt x="3048000" y="0"/>
                </a:lnTo>
                <a:lnTo>
                  <a:pt x="0" y="0"/>
                </a:lnTo>
                <a:lnTo>
                  <a:pt x="0" y="2980944"/>
                </a:lnTo>
                <a:close/>
              </a:path>
            </a:pathLst>
          </a:custGeom>
          <a:ln w="9144">
            <a:solidFill>
              <a:srgbClr val="00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203960"/>
            <a:ext cx="8839200" cy="5187950"/>
          </a:xfrm>
          <a:custGeom>
            <a:avLst/>
            <a:gdLst/>
            <a:ahLst/>
            <a:cxnLst/>
            <a:rect l="l" t="t" r="r" b="b"/>
            <a:pathLst>
              <a:path w="8839200" h="5187950">
                <a:moveTo>
                  <a:pt x="0" y="5187696"/>
                </a:moveTo>
                <a:lnTo>
                  <a:pt x="8839200" y="5187696"/>
                </a:lnTo>
                <a:lnTo>
                  <a:pt x="8839200" y="0"/>
                </a:lnTo>
                <a:lnTo>
                  <a:pt x="0" y="0"/>
                </a:lnTo>
                <a:lnTo>
                  <a:pt x="0" y="5187696"/>
                </a:lnTo>
                <a:close/>
              </a:path>
            </a:pathLst>
          </a:custGeom>
          <a:solidFill>
            <a:srgbClr val="C5D1D6"/>
          </a:solidFill>
        </p:spPr>
        <p:txBody>
          <a:bodyPr wrap="square" lIns="0" tIns="0" rIns="0" bIns="0" rtlCol="0"/>
          <a:lstStyle/>
          <a:p>
            <a:endParaRPr dirty="0"/>
          </a:p>
        </p:txBody>
      </p:sp>
      <p:sp>
        <p:nvSpPr>
          <p:cNvPr id="3" name="object 3"/>
          <p:cNvSpPr/>
          <p:nvPr/>
        </p:nvSpPr>
        <p:spPr>
          <a:xfrm>
            <a:off x="152400" y="6702552"/>
            <a:ext cx="8839200" cy="3175"/>
          </a:xfrm>
          <a:custGeom>
            <a:avLst/>
            <a:gdLst/>
            <a:ahLst/>
            <a:cxnLst/>
            <a:rect l="l" t="t" r="r" b="b"/>
            <a:pathLst>
              <a:path w="8839200" h="3175">
                <a:moveTo>
                  <a:pt x="0" y="3047"/>
                </a:moveTo>
                <a:lnTo>
                  <a:pt x="8839200" y="3047"/>
                </a:lnTo>
                <a:lnTo>
                  <a:pt x="8839200" y="0"/>
                </a:lnTo>
                <a:lnTo>
                  <a:pt x="0" y="0"/>
                </a:lnTo>
                <a:lnTo>
                  <a:pt x="0" y="3047"/>
                </a:lnTo>
                <a:close/>
              </a:path>
            </a:pathLst>
          </a:custGeom>
          <a:solidFill>
            <a:srgbClr val="C5D1D6"/>
          </a:solidFill>
        </p:spPr>
        <p:txBody>
          <a:bodyPr wrap="square" lIns="0" tIns="0" rIns="0" bIns="0" rtlCol="0"/>
          <a:lstStyle/>
          <a:p>
            <a:endParaRPr dirty="0"/>
          </a:p>
        </p:txBody>
      </p:sp>
      <p:sp>
        <p:nvSpPr>
          <p:cNvPr id="4" name="object 4"/>
          <p:cNvSpPr/>
          <p:nvPr/>
        </p:nvSpPr>
        <p:spPr>
          <a:xfrm>
            <a:off x="8941307" y="2337816"/>
            <a:ext cx="0" cy="100965"/>
          </a:xfrm>
          <a:custGeom>
            <a:avLst/>
            <a:gdLst/>
            <a:ahLst/>
            <a:cxnLst/>
            <a:rect l="l" t="t" r="r" b="b"/>
            <a:pathLst>
              <a:path h="100964">
                <a:moveTo>
                  <a:pt x="0" y="0"/>
                </a:moveTo>
                <a:lnTo>
                  <a:pt x="0" y="100584"/>
                </a:lnTo>
              </a:path>
            </a:pathLst>
          </a:custGeom>
          <a:ln w="9144">
            <a:solidFill>
              <a:srgbClr val="636B85"/>
            </a:solidFill>
            <a:prstDash val="sysDash"/>
          </a:ln>
        </p:spPr>
        <p:txBody>
          <a:bodyPr wrap="square" lIns="0" tIns="0" rIns="0" bIns="0" rtlCol="0"/>
          <a:lstStyle/>
          <a:p>
            <a:endParaRPr dirty="0"/>
          </a:p>
        </p:txBody>
      </p:sp>
      <p:sp>
        <p:nvSpPr>
          <p:cNvPr id="5" name="object 5"/>
          <p:cNvSpPr/>
          <p:nvPr/>
        </p:nvSpPr>
        <p:spPr>
          <a:xfrm>
            <a:off x="8941307" y="3576828"/>
            <a:ext cx="0" cy="2814955"/>
          </a:xfrm>
          <a:custGeom>
            <a:avLst/>
            <a:gdLst/>
            <a:ahLst/>
            <a:cxnLst/>
            <a:rect l="l" t="t" r="r" b="b"/>
            <a:pathLst>
              <a:path h="2814954">
                <a:moveTo>
                  <a:pt x="0" y="0"/>
                </a:moveTo>
                <a:lnTo>
                  <a:pt x="0" y="2814828"/>
                </a:lnTo>
              </a:path>
            </a:pathLst>
          </a:custGeom>
          <a:ln w="9144">
            <a:solidFill>
              <a:srgbClr val="636B85"/>
            </a:solidFill>
            <a:prstDash val="sysDash"/>
          </a:ln>
        </p:spPr>
        <p:txBody>
          <a:bodyPr wrap="square" lIns="0" tIns="0" rIns="0" bIns="0" rtlCol="0"/>
          <a:lstStyle/>
          <a:p>
            <a:endParaRPr dirty="0"/>
          </a:p>
        </p:txBody>
      </p:sp>
      <p:sp>
        <p:nvSpPr>
          <p:cNvPr id="6" name="object 6"/>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7" name="object 7"/>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8" name="object 8"/>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9" name="object 9"/>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10" name="object 10"/>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11" name="object 11"/>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12" name="object 12"/>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3" name="object 13"/>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4" name="object 14"/>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5" name="object 15"/>
          <p:cNvSpPr/>
          <p:nvPr/>
        </p:nvSpPr>
        <p:spPr>
          <a:xfrm>
            <a:off x="3044951" y="1392936"/>
            <a:ext cx="3968496" cy="4660392"/>
          </a:xfrm>
          <a:prstGeom prst="rect">
            <a:avLst/>
          </a:prstGeom>
          <a:blipFill>
            <a:blip r:embed="rId4" cstate="print"/>
            <a:stretch>
              <a:fillRect/>
            </a:stretch>
          </a:blipFill>
        </p:spPr>
        <p:txBody>
          <a:bodyPr wrap="square" lIns="0" tIns="0" rIns="0" bIns="0" rtlCol="0"/>
          <a:lstStyle/>
          <a:p>
            <a:endParaRPr dirty="0"/>
          </a:p>
        </p:txBody>
      </p:sp>
      <p:sp>
        <p:nvSpPr>
          <p:cNvPr id="16" name="object 16"/>
          <p:cNvSpPr txBox="1">
            <a:spLocks noGrp="1"/>
          </p:cNvSpPr>
          <p:nvPr>
            <p:ph type="title"/>
          </p:nvPr>
        </p:nvSpPr>
        <p:spPr>
          <a:prstGeom prst="rect">
            <a:avLst/>
          </a:prstGeom>
        </p:spPr>
        <p:txBody>
          <a:bodyPr vert="horz" wrap="square" lIns="0" tIns="0" rIns="0" bIns="0" rtlCol="0">
            <a:spAutoFit/>
          </a:bodyPr>
          <a:lstStyle/>
          <a:p>
            <a:pPr marL="4445" algn="ctr">
              <a:lnSpc>
                <a:spcPct val="100000"/>
              </a:lnSpc>
            </a:pPr>
            <a:r>
              <a:rPr dirty="0"/>
              <a:t>Science Delivery</a:t>
            </a:r>
            <a:r>
              <a:rPr spc="-85" dirty="0"/>
              <a:t> </a:t>
            </a:r>
            <a:r>
              <a:rPr dirty="0"/>
              <a:t>Accomplishments</a:t>
            </a:r>
          </a:p>
          <a:p>
            <a:pPr marL="4445" algn="ctr">
              <a:lnSpc>
                <a:spcPct val="100000"/>
              </a:lnSpc>
            </a:pPr>
            <a:r>
              <a:rPr spc="-5" dirty="0"/>
              <a:t>Activities</a:t>
            </a:r>
          </a:p>
        </p:txBody>
      </p:sp>
      <p:sp>
        <p:nvSpPr>
          <p:cNvPr id="17" name="object 17"/>
          <p:cNvSpPr/>
          <p:nvPr/>
        </p:nvSpPr>
        <p:spPr>
          <a:xfrm>
            <a:off x="554736" y="880872"/>
            <a:ext cx="2153412" cy="1524000"/>
          </a:xfrm>
          <a:prstGeom prst="rect">
            <a:avLst/>
          </a:prstGeom>
          <a:blipFill>
            <a:blip r:embed="rId5" cstate="print"/>
            <a:stretch>
              <a:fillRect/>
            </a:stretch>
          </a:blipFill>
        </p:spPr>
        <p:txBody>
          <a:bodyPr wrap="square" lIns="0" tIns="0" rIns="0" bIns="0" rtlCol="0"/>
          <a:lstStyle/>
          <a:p>
            <a:endParaRPr dirty="0"/>
          </a:p>
        </p:txBody>
      </p:sp>
      <p:sp>
        <p:nvSpPr>
          <p:cNvPr id="18" name="object 18"/>
          <p:cNvSpPr txBox="1"/>
          <p:nvPr/>
        </p:nvSpPr>
        <p:spPr>
          <a:xfrm>
            <a:off x="554736" y="2380488"/>
            <a:ext cx="2153920" cy="370840"/>
          </a:xfrm>
          <a:prstGeom prst="rect">
            <a:avLst/>
          </a:prstGeom>
          <a:solidFill>
            <a:srgbClr val="8FAF8B"/>
          </a:solidFill>
        </p:spPr>
        <p:txBody>
          <a:bodyPr vert="horz" wrap="square" lIns="0" tIns="38735" rIns="0" bIns="0" rtlCol="0">
            <a:spAutoFit/>
          </a:bodyPr>
          <a:lstStyle/>
          <a:p>
            <a:pPr marL="323850">
              <a:lnSpc>
                <a:spcPct val="100000"/>
              </a:lnSpc>
              <a:spcBef>
                <a:spcPts val="305"/>
              </a:spcBef>
            </a:pPr>
            <a:r>
              <a:rPr sz="1800" b="1" spc="-5" dirty="0">
                <a:latin typeface="Georgia"/>
                <a:cs typeface="Georgia"/>
              </a:rPr>
              <a:t>Social</a:t>
            </a:r>
            <a:r>
              <a:rPr sz="1800" b="1" spc="-70" dirty="0">
                <a:latin typeface="Georgia"/>
                <a:cs typeface="Georgia"/>
              </a:rPr>
              <a:t> </a:t>
            </a:r>
            <a:r>
              <a:rPr sz="1800" b="1" dirty="0">
                <a:latin typeface="Georgia"/>
                <a:cs typeface="Georgia"/>
              </a:rPr>
              <a:t>Media</a:t>
            </a:r>
            <a:endParaRPr sz="1800" dirty="0">
              <a:latin typeface="Georgia"/>
              <a:cs typeface="Georgia"/>
            </a:endParaRPr>
          </a:p>
        </p:txBody>
      </p:sp>
      <p:sp>
        <p:nvSpPr>
          <p:cNvPr id="19" name="object 19"/>
          <p:cNvSpPr/>
          <p:nvPr/>
        </p:nvSpPr>
        <p:spPr>
          <a:xfrm>
            <a:off x="726948" y="918972"/>
            <a:ext cx="1981200" cy="1447800"/>
          </a:xfrm>
          <a:custGeom>
            <a:avLst/>
            <a:gdLst/>
            <a:ahLst/>
            <a:cxnLst/>
            <a:rect l="l" t="t" r="r" b="b"/>
            <a:pathLst>
              <a:path w="1981200" h="1447800">
                <a:moveTo>
                  <a:pt x="0" y="723900"/>
                </a:moveTo>
                <a:lnTo>
                  <a:pt x="1568" y="682821"/>
                </a:lnTo>
                <a:lnTo>
                  <a:pt x="6216" y="642345"/>
                </a:lnTo>
                <a:lnTo>
                  <a:pt x="13862" y="602530"/>
                </a:lnTo>
                <a:lnTo>
                  <a:pt x="24421" y="563439"/>
                </a:lnTo>
                <a:lnTo>
                  <a:pt x="37809" y="525132"/>
                </a:lnTo>
                <a:lnTo>
                  <a:pt x="53944" y="487671"/>
                </a:lnTo>
                <a:lnTo>
                  <a:pt x="72741" y="451116"/>
                </a:lnTo>
                <a:lnTo>
                  <a:pt x="94116" y="415529"/>
                </a:lnTo>
                <a:lnTo>
                  <a:pt x="117987" y="380971"/>
                </a:lnTo>
                <a:lnTo>
                  <a:pt x="144270" y="347504"/>
                </a:lnTo>
                <a:lnTo>
                  <a:pt x="172880" y="315187"/>
                </a:lnTo>
                <a:lnTo>
                  <a:pt x="203734" y="284082"/>
                </a:lnTo>
                <a:lnTo>
                  <a:pt x="236750" y="254251"/>
                </a:lnTo>
                <a:lnTo>
                  <a:pt x="271842" y="225755"/>
                </a:lnTo>
                <a:lnTo>
                  <a:pt x="308927" y="198654"/>
                </a:lnTo>
                <a:lnTo>
                  <a:pt x="347923" y="173009"/>
                </a:lnTo>
                <a:lnTo>
                  <a:pt x="388744" y="148883"/>
                </a:lnTo>
                <a:lnTo>
                  <a:pt x="431308" y="126335"/>
                </a:lnTo>
                <a:lnTo>
                  <a:pt x="475531" y="105428"/>
                </a:lnTo>
                <a:lnTo>
                  <a:pt x="521329" y="86222"/>
                </a:lnTo>
                <a:lnTo>
                  <a:pt x="568619" y="68777"/>
                </a:lnTo>
                <a:lnTo>
                  <a:pt x="617316" y="53157"/>
                </a:lnTo>
                <a:lnTo>
                  <a:pt x="667338" y="39420"/>
                </a:lnTo>
                <a:lnTo>
                  <a:pt x="718601" y="27630"/>
                </a:lnTo>
                <a:lnTo>
                  <a:pt x="771021" y="17846"/>
                </a:lnTo>
                <a:lnTo>
                  <a:pt x="824515" y="10130"/>
                </a:lnTo>
                <a:lnTo>
                  <a:pt x="878998" y="4543"/>
                </a:lnTo>
                <a:lnTo>
                  <a:pt x="934387" y="1145"/>
                </a:lnTo>
                <a:lnTo>
                  <a:pt x="990600" y="0"/>
                </a:lnTo>
                <a:lnTo>
                  <a:pt x="1046814" y="1145"/>
                </a:lnTo>
                <a:lnTo>
                  <a:pt x="1102206" y="4543"/>
                </a:lnTo>
                <a:lnTo>
                  <a:pt x="1156691" y="10130"/>
                </a:lnTo>
                <a:lnTo>
                  <a:pt x="1210186" y="17846"/>
                </a:lnTo>
                <a:lnTo>
                  <a:pt x="1262607" y="27630"/>
                </a:lnTo>
                <a:lnTo>
                  <a:pt x="1313871" y="39420"/>
                </a:lnTo>
                <a:lnTo>
                  <a:pt x="1363893" y="53157"/>
                </a:lnTo>
                <a:lnTo>
                  <a:pt x="1412591" y="68777"/>
                </a:lnTo>
                <a:lnTo>
                  <a:pt x="1459881" y="86222"/>
                </a:lnTo>
                <a:lnTo>
                  <a:pt x="1505680" y="105428"/>
                </a:lnTo>
                <a:lnTo>
                  <a:pt x="1549902" y="126335"/>
                </a:lnTo>
                <a:lnTo>
                  <a:pt x="1592466" y="148883"/>
                </a:lnTo>
                <a:lnTo>
                  <a:pt x="1633287" y="173009"/>
                </a:lnTo>
                <a:lnTo>
                  <a:pt x="1672282" y="198654"/>
                </a:lnTo>
                <a:lnTo>
                  <a:pt x="1709366" y="225755"/>
                </a:lnTo>
                <a:lnTo>
                  <a:pt x="1744458" y="254251"/>
                </a:lnTo>
                <a:lnTo>
                  <a:pt x="1777472" y="284082"/>
                </a:lnTo>
                <a:lnTo>
                  <a:pt x="1808326" y="315187"/>
                </a:lnTo>
                <a:lnTo>
                  <a:pt x="1836935" y="347504"/>
                </a:lnTo>
                <a:lnTo>
                  <a:pt x="1863217" y="380971"/>
                </a:lnTo>
                <a:lnTo>
                  <a:pt x="1887087" y="415529"/>
                </a:lnTo>
                <a:lnTo>
                  <a:pt x="1908462" y="451116"/>
                </a:lnTo>
                <a:lnTo>
                  <a:pt x="1927258" y="487671"/>
                </a:lnTo>
                <a:lnTo>
                  <a:pt x="1943392" y="525132"/>
                </a:lnTo>
                <a:lnTo>
                  <a:pt x="1956780" y="563439"/>
                </a:lnTo>
                <a:lnTo>
                  <a:pt x="1967338" y="602530"/>
                </a:lnTo>
                <a:lnTo>
                  <a:pt x="1974983" y="642345"/>
                </a:lnTo>
                <a:lnTo>
                  <a:pt x="1979631" y="682821"/>
                </a:lnTo>
                <a:lnTo>
                  <a:pt x="1981200" y="723900"/>
                </a:lnTo>
                <a:lnTo>
                  <a:pt x="1979631" y="764978"/>
                </a:lnTo>
                <a:lnTo>
                  <a:pt x="1974983" y="805454"/>
                </a:lnTo>
                <a:lnTo>
                  <a:pt x="1967338" y="845269"/>
                </a:lnTo>
                <a:lnTo>
                  <a:pt x="1956780" y="884360"/>
                </a:lnTo>
                <a:lnTo>
                  <a:pt x="1943392" y="922667"/>
                </a:lnTo>
                <a:lnTo>
                  <a:pt x="1927258" y="960128"/>
                </a:lnTo>
                <a:lnTo>
                  <a:pt x="1908462" y="996683"/>
                </a:lnTo>
                <a:lnTo>
                  <a:pt x="1887087" y="1032270"/>
                </a:lnTo>
                <a:lnTo>
                  <a:pt x="1863217" y="1066828"/>
                </a:lnTo>
                <a:lnTo>
                  <a:pt x="1836935" y="1100295"/>
                </a:lnTo>
                <a:lnTo>
                  <a:pt x="1808326" y="1132612"/>
                </a:lnTo>
                <a:lnTo>
                  <a:pt x="1777472" y="1163717"/>
                </a:lnTo>
                <a:lnTo>
                  <a:pt x="1744458" y="1193548"/>
                </a:lnTo>
                <a:lnTo>
                  <a:pt x="1709366" y="1222044"/>
                </a:lnTo>
                <a:lnTo>
                  <a:pt x="1672282" y="1249145"/>
                </a:lnTo>
                <a:lnTo>
                  <a:pt x="1633287" y="1274790"/>
                </a:lnTo>
                <a:lnTo>
                  <a:pt x="1592466" y="1298916"/>
                </a:lnTo>
                <a:lnTo>
                  <a:pt x="1549902" y="1321464"/>
                </a:lnTo>
                <a:lnTo>
                  <a:pt x="1505680" y="1342371"/>
                </a:lnTo>
                <a:lnTo>
                  <a:pt x="1459881" y="1361577"/>
                </a:lnTo>
                <a:lnTo>
                  <a:pt x="1412591" y="1379022"/>
                </a:lnTo>
                <a:lnTo>
                  <a:pt x="1363893" y="1394642"/>
                </a:lnTo>
                <a:lnTo>
                  <a:pt x="1313871" y="1408379"/>
                </a:lnTo>
                <a:lnTo>
                  <a:pt x="1262607" y="1420169"/>
                </a:lnTo>
                <a:lnTo>
                  <a:pt x="1210186" y="1429953"/>
                </a:lnTo>
                <a:lnTo>
                  <a:pt x="1156691" y="1437669"/>
                </a:lnTo>
                <a:lnTo>
                  <a:pt x="1102206" y="1443256"/>
                </a:lnTo>
                <a:lnTo>
                  <a:pt x="1046814" y="1446654"/>
                </a:lnTo>
                <a:lnTo>
                  <a:pt x="990600" y="1447800"/>
                </a:lnTo>
                <a:lnTo>
                  <a:pt x="934387" y="1446654"/>
                </a:lnTo>
                <a:lnTo>
                  <a:pt x="878998" y="1443256"/>
                </a:lnTo>
                <a:lnTo>
                  <a:pt x="824515" y="1437669"/>
                </a:lnTo>
                <a:lnTo>
                  <a:pt x="771021" y="1429953"/>
                </a:lnTo>
                <a:lnTo>
                  <a:pt x="718601" y="1420169"/>
                </a:lnTo>
                <a:lnTo>
                  <a:pt x="667338" y="1408379"/>
                </a:lnTo>
                <a:lnTo>
                  <a:pt x="617316" y="1394642"/>
                </a:lnTo>
                <a:lnTo>
                  <a:pt x="568619" y="1379022"/>
                </a:lnTo>
                <a:lnTo>
                  <a:pt x="521329" y="1361577"/>
                </a:lnTo>
                <a:lnTo>
                  <a:pt x="475531" y="1342371"/>
                </a:lnTo>
                <a:lnTo>
                  <a:pt x="431308" y="1321464"/>
                </a:lnTo>
                <a:lnTo>
                  <a:pt x="388744" y="1298916"/>
                </a:lnTo>
                <a:lnTo>
                  <a:pt x="347923" y="1274790"/>
                </a:lnTo>
                <a:lnTo>
                  <a:pt x="308927" y="1249145"/>
                </a:lnTo>
                <a:lnTo>
                  <a:pt x="271842" y="1222044"/>
                </a:lnTo>
                <a:lnTo>
                  <a:pt x="236750" y="1193548"/>
                </a:lnTo>
                <a:lnTo>
                  <a:pt x="203734" y="1163717"/>
                </a:lnTo>
                <a:lnTo>
                  <a:pt x="172880" y="1132612"/>
                </a:lnTo>
                <a:lnTo>
                  <a:pt x="144270" y="1100295"/>
                </a:lnTo>
                <a:lnTo>
                  <a:pt x="117987" y="1066828"/>
                </a:lnTo>
                <a:lnTo>
                  <a:pt x="94116" y="1032270"/>
                </a:lnTo>
                <a:lnTo>
                  <a:pt x="72741" y="996683"/>
                </a:lnTo>
                <a:lnTo>
                  <a:pt x="53944" y="960128"/>
                </a:lnTo>
                <a:lnTo>
                  <a:pt x="37809" y="922667"/>
                </a:lnTo>
                <a:lnTo>
                  <a:pt x="24421" y="884360"/>
                </a:lnTo>
                <a:lnTo>
                  <a:pt x="13862" y="845269"/>
                </a:lnTo>
                <a:lnTo>
                  <a:pt x="6216" y="805454"/>
                </a:lnTo>
                <a:lnTo>
                  <a:pt x="1568" y="764978"/>
                </a:lnTo>
                <a:lnTo>
                  <a:pt x="0" y="723900"/>
                </a:lnTo>
                <a:close/>
              </a:path>
            </a:pathLst>
          </a:custGeom>
          <a:ln w="57912">
            <a:solidFill>
              <a:srgbClr val="FFE946"/>
            </a:solidFill>
          </a:ln>
        </p:spPr>
        <p:txBody>
          <a:bodyPr wrap="square" lIns="0" tIns="0" rIns="0" bIns="0" rtlCol="0"/>
          <a:lstStyle/>
          <a:p>
            <a:endParaRPr dirty="0"/>
          </a:p>
        </p:txBody>
      </p:sp>
      <p:sp>
        <p:nvSpPr>
          <p:cNvPr id="20" name="object 20"/>
          <p:cNvSpPr/>
          <p:nvPr/>
        </p:nvSpPr>
        <p:spPr>
          <a:xfrm>
            <a:off x="146304" y="3369564"/>
            <a:ext cx="4044696" cy="3031236"/>
          </a:xfrm>
          <a:prstGeom prst="rect">
            <a:avLst/>
          </a:prstGeom>
          <a:blipFill>
            <a:blip r:embed="rId6" cstate="print"/>
            <a:stretch>
              <a:fillRect/>
            </a:stretch>
          </a:blipFill>
        </p:spPr>
        <p:txBody>
          <a:bodyPr wrap="square" lIns="0" tIns="0" rIns="0" bIns="0" rtlCol="0"/>
          <a:lstStyle/>
          <a:p>
            <a:endParaRPr dirty="0"/>
          </a:p>
        </p:txBody>
      </p:sp>
      <p:sp>
        <p:nvSpPr>
          <p:cNvPr id="21" name="object 21"/>
          <p:cNvSpPr/>
          <p:nvPr/>
        </p:nvSpPr>
        <p:spPr>
          <a:xfrm>
            <a:off x="6145276" y="3560025"/>
            <a:ext cx="2922524" cy="3080397"/>
          </a:xfrm>
          <a:prstGeom prst="rect">
            <a:avLst/>
          </a:prstGeom>
          <a:blipFill>
            <a:blip r:embed="rId7" cstate="print"/>
            <a:stretch>
              <a:fillRect/>
            </a:stretch>
          </a:blipFill>
        </p:spPr>
        <p:txBody>
          <a:bodyPr wrap="square" lIns="0" tIns="0" rIns="0" bIns="0" rtlCol="0"/>
          <a:lstStyle/>
          <a:p>
            <a:endParaRPr dirty="0"/>
          </a:p>
        </p:txBody>
      </p:sp>
      <p:sp>
        <p:nvSpPr>
          <p:cNvPr id="22" name="object 22"/>
          <p:cNvSpPr/>
          <p:nvPr/>
        </p:nvSpPr>
        <p:spPr>
          <a:xfrm>
            <a:off x="6527292" y="2438400"/>
            <a:ext cx="2540635" cy="1138555"/>
          </a:xfrm>
          <a:custGeom>
            <a:avLst/>
            <a:gdLst/>
            <a:ahLst/>
            <a:cxnLst/>
            <a:rect l="l" t="t" r="r" b="b"/>
            <a:pathLst>
              <a:path w="2540634" h="1138554">
                <a:moveTo>
                  <a:pt x="0" y="1138427"/>
                </a:moveTo>
                <a:lnTo>
                  <a:pt x="2540507" y="1138427"/>
                </a:lnTo>
                <a:lnTo>
                  <a:pt x="2540507" y="0"/>
                </a:lnTo>
                <a:lnTo>
                  <a:pt x="0" y="0"/>
                </a:lnTo>
                <a:lnTo>
                  <a:pt x="0" y="1138427"/>
                </a:lnTo>
                <a:close/>
              </a:path>
            </a:pathLst>
          </a:custGeom>
          <a:solidFill>
            <a:srgbClr val="FFFFFF"/>
          </a:solidFill>
        </p:spPr>
        <p:txBody>
          <a:bodyPr wrap="square" lIns="0" tIns="0" rIns="0" bIns="0" rtlCol="0"/>
          <a:lstStyle/>
          <a:p>
            <a:endParaRPr dirty="0"/>
          </a:p>
        </p:txBody>
      </p:sp>
      <p:sp>
        <p:nvSpPr>
          <p:cNvPr id="23" name="object 23"/>
          <p:cNvSpPr/>
          <p:nvPr/>
        </p:nvSpPr>
        <p:spPr>
          <a:xfrm>
            <a:off x="6527292" y="2438400"/>
            <a:ext cx="2540635" cy="1138555"/>
          </a:xfrm>
          <a:custGeom>
            <a:avLst/>
            <a:gdLst/>
            <a:ahLst/>
            <a:cxnLst/>
            <a:rect l="l" t="t" r="r" b="b"/>
            <a:pathLst>
              <a:path w="2540634" h="1138554">
                <a:moveTo>
                  <a:pt x="0" y="1138427"/>
                </a:moveTo>
                <a:lnTo>
                  <a:pt x="2540507" y="1138427"/>
                </a:lnTo>
                <a:lnTo>
                  <a:pt x="2540507" y="0"/>
                </a:lnTo>
                <a:lnTo>
                  <a:pt x="0" y="0"/>
                </a:lnTo>
                <a:lnTo>
                  <a:pt x="0" y="1138427"/>
                </a:lnTo>
                <a:close/>
              </a:path>
            </a:pathLst>
          </a:custGeom>
          <a:ln w="9144">
            <a:solidFill>
              <a:srgbClr val="C00000"/>
            </a:solidFill>
          </a:ln>
        </p:spPr>
        <p:txBody>
          <a:bodyPr wrap="square" lIns="0" tIns="0" rIns="0" bIns="0" rtlCol="0"/>
          <a:lstStyle/>
          <a:p>
            <a:endParaRPr dirty="0"/>
          </a:p>
        </p:txBody>
      </p:sp>
      <p:sp>
        <p:nvSpPr>
          <p:cNvPr id="24" name="object 24"/>
          <p:cNvSpPr txBox="1"/>
          <p:nvPr/>
        </p:nvSpPr>
        <p:spPr>
          <a:xfrm>
            <a:off x="6607809" y="2476119"/>
            <a:ext cx="2263775" cy="1055370"/>
          </a:xfrm>
          <a:prstGeom prst="rect">
            <a:avLst/>
          </a:prstGeom>
        </p:spPr>
        <p:txBody>
          <a:bodyPr vert="horz" wrap="square" lIns="0" tIns="0" rIns="0" bIns="0" rtlCol="0">
            <a:spAutoFit/>
          </a:bodyPr>
          <a:lstStyle/>
          <a:p>
            <a:pPr marL="12700">
              <a:lnSpc>
                <a:spcPct val="100000"/>
              </a:lnSpc>
            </a:pPr>
            <a:r>
              <a:rPr sz="2000" b="1" spc="-5" dirty="0">
                <a:latin typeface="Georgia"/>
                <a:cs typeface="Georgia"/>
              </a:rPr>
              <a:t>Help</a:t>
            </a:r>
            <a:r>
              <a:rPr sz="2000" b="1" spc="-95" dirty="0">
                <a:latin typeface="Georgia"/>
                <a:cs typeface="Georgia"/>
              </a:rPr>
              <a:t> </a:t>
            </a:r>
            <a:r>
              <a:rPr sz="2000" b="1" dirty="0">
                <a:latin typeface="Georgia"/>
                <a:cs typeface="Georgia"/>
              </a:rPr>
              <a:t>Desk-</a:t>
            </a:r>
            <a:endParaRPr sz="2000" dirty="0">
              <a:latin typeface="Georgia"/>
              <a:cs typeface="Georgia"/>
            </a:endParaRPr>
          </a:p>
          <a:p>
            <a:pPr marL="12700" marR="5080">
              <a:lnSpc>
                <a:spcPct val="100000"/>
              </a:lnSpc>
              <a:spcBef>
                <a:spcPts val="15"/>
              </a:spcBef>
            </a:pPr>
            <a:r>
              <a:rPr sz="1600" spc="-5" dirty="0">
                <a:latin typeface="Georgia"/>
                <a:cs typeface="Georgia"/>
              </a:rPr>
              <a:t>Who are </a:t>
            </a:r>
            <a:r>
              <a:rPr sz="1600" spc="-10" dirty="0">
                <a:latin typeface="Georgia"/>
                <a:cs typeface="Georgia"/>
              </a:rPr>
              <a:t>the experts?  Where </a:t>
            </a:r>
            <a:r>
              <a:rPr sz="1600" spc="-5" dirty="0">
                <a:latin typeface="Georgia"/>
                <a:cs typeface="Georgia"/>
              </a:rPr>
              <a:t>to </a:t>
            </a:r>
            <a:r>
              <a:rPr sz="1600" spc="-10" dirty="0">
                <a:latin typeface="Georgia"/>
                <a:cs typeface="Georgia"/>
              </a:rPr>
              <a:t>find resources?  </a:t>
            </a:r>
            <a:r>
              <a:rPr sz="1600" spc="-5" dirty="0">
                <a:latin typeface="Georgia"/>
                <a:cs typeface="Georgia"/>
              </a:rPr>
              <a:t>Problem</a:t>
            </a:r>
            <a:r>
              <a:rPr sz="1600" spc="-50" dirty="0">
                <a:latin typeface="Georgia"/>
                <a:cs typeface="Georgia"/>
              </a:rPr>
              <a:t> </a:t>
            </a:r>
            <a:r>
              <a:rPr sz="1600" spc="-5" dirty="0">
                <a:latin typeface="Georgia"/>
                <a:cs typeface="Georgia"/>
              </a:rPr>
              <a:t>solving</a:t>
            </a:r>
            <a:endParaRPr sz="1600" dirty="0">
              <a:latin typeface="Georgia"/>
              <a:cs typeface="Georgia"/>
            </a:endParaRPr>
          </a:p>
        </p:txBody>
      </p:sp>
      <p:sp>
        <p:nvSpPr>
          <p:cNvPr id="25" name="object 25"/>
          <p:cNvSpPr/>
          <p:nvPr/>
        </p:nvSpPr>
        <p:spPr>
          <a:xfrm>
            <a:off x="7348728" y="1345691"/>
            <a:ext cx="1303020" cy="1085088"/>
          </a:xfrm>
          <a:prstGeom prst="rect">
            <a:avLst/>
          </a:prstGeom>
          <a:blipFill>
            <a:blip r:embed="rId8"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381000" y="1447800"/>
            <a:ext cx="6781800" cy="3657600"/>
          </a:xfrm>
          <a:custGeom>
            <a:avLst/>
            <a:gdLst/>
            <a:ahLst/>
            <a:cxnLst/>
            <a:rect l="l" t="t" r="r" b="b"/>
            <a:pathLst>
              <a:path w="6781800" h="3657600">
                <a:moveTo>
                  <a:pt x="0" y="3657600"/>
                </a:moveTo>
                <a:lnTo>
                  <a:pt x="6781800" y="3657600"/>
                </a:lnTo>
                <a:lnTo>
                  <a:pt x="6781800" y="0"/>
                </a:lnTo>
                <a:lnTo>
                  <a:pt x="0" y="0"/>
                </a:lnTo>
                <a:lnTo>
                  <a:pt x="0" y="3657600"/>
                </a:lnTo>
                <a:close/>
              </a:path>
            </a:pathLst>
          </a:custGeom>
          <a:solidFill>
            <a:srgbClr val="C5D1D6"/>
          </a:solidFill>
        </p:spPr>
        <p:txBody>
          <a:bodyPr wrap="square" lIns="0" tIns="0" rIns="0" bIns="0" rtlCol="0"/>
          <a:lstStyle/>
          <a:p>
            <a:endParaRPr dirty="0"/>
          </a:p>
        </p:txBody>
      </p:sp>
      <p:sp>
        <p:nvSpPr>
          <p:cNvPr id="13" name="object 13"/>
          <p:cNvSpPr txBox="1"/>
          <p:nvPr/>
        </p:nvSpPr>
        <p:spPr>
          <a:xfrm>
            <a:off x="459740" y="1485646"/>
            <a:ext cx="1659255" cy="756285"/>
          </a:xfrm>
          <a:prstGeom prst="rect">
            <a:avLst/>
          </a:prstGeom>
        </p:spPr>
        <p:txBody>
          <a:bodyPr vert="horz" wrap="square" lIns="0" tIns="0" rIns="0" bIns="0" rtlCol="0">
            <a:spAutoFit/>
          </a:bodyPr>
          <a:lstStyle/>
          <a:p>
            <a:pPr marL="12700">
              <a:lnSpc>
                <a:spcPct val="100000"/>
              </a:lnSpc>
            </a:pPr>
            <a:r>
              <a:rPr sz="2200" b="1" spc="-5" dirty="0">
                <a:latin typeface="Georgia"/>
                <a:cs typeface="Georgia"/>
              </a:rPr>
              <a:t>Outputs</a:t>
            </a:r>
            <a:r>
              <a:rPr sz="2200" b="1" spc="-65" dirty="0">
                <a:latin typeface="Georgia"/>
                <a:cs typeface="Georgia"/>
              </a:rPr>
              <a:t> </a:t>
            </a:r>
            <a:r>
              <a:rPr sz="2200" b="1" i="1" spc="-10" dirty="0">
                <a:latin typeface="Georgia"/>
                <a:cs typeface="Georgia"/>
              </a:rPr>
              <a:t>vs.</a:t>
            </a:r>
            <a:endParaRPr sz="2200" dirty="0">
              <a:latin typeface="Georgia"/>
              <a:cs typeface="Georgia"/>
            </a:endParaRPr>
          </a:p>
          <a:p>
            <a:pPr marL="12700">
              <a:lnSpc>
                <a:spcPct val="100000"/>
              </a:lnSpc>
              <a:spcBef>
                <a:spcPts val="530"/>
              </a:spcBef>
            </a:pPr>
            <a:r>
              <a:rPr sz="2200" b="1" spc="-5" dirty="0">
                <a:latin typeface="Georgia"/>
                <a:cs typeface="Georgia"/>
              </a:rPr>
              <a:t>Outcomes</a:t>
            </a:r>
            <a:endParaRPr sz="2200" dirty="0">
              <a:latin typeface="Georgia"/>
              <a:cs typeface="Georgia"/>
            </a:endParaRPr>
          </a:p>
        </p:txBody>
      </p:sp>
      <p:sp>
        <p:nvSpPr>
          <p:cNvPr id="14" name="object 14"/>
          <p:cNvSpPr txBox="1">
            <a:spLocks noGrp="1"/>
          </p:cNvSpPr>
          <p:nvPr>
            <p:ph type="title"/>
          </p:nvPr>
        </p:nvSpPr>
        <p:spPr>
          <a:xfrm>
            <a:off x="1317116" y="300228"/>
            <a:ext cx="6439535" cy="570230"/>
          </a:xfrm>
          <a:prstGeom prst="rect">
            <a:avLst/>
          </a:prstGeom>
        </p:spPr>
        <p:txBody>
          <a:bodyPr vert="horz" wrap="square" lIns="0" tIns="0" rIns="0" bIns="0" rtlCol="0">
            <a:spAutoFit/>
          </a:bodyPr>
          <a:lstStyle/>
          <a:p>
            <a:pPr marL="12700">
              <a:lnSpc>
                <a:spcPct val="100000"/>
              </a:lnSpc>
            </a:pPr>
            <a:r>
              <a:rPr sz="3600" dirty="0"/>
              <a:t>Does </a:t>
            </a:r>
            <a:r>
              <a:rPr sz="3600" spc="-5" dirty="0"/>
              <a:t>the </a:t>
            </a:r>
            <a:r>
              <a:rPr sz="3600" dirty="0"/>
              <a:t>Science </a:t>
            </a:r>
            <a:r>
              <a:rPr sz="3600" spc="-5" dirty="0"/>
              <a:t>Get</a:t>
            </a:r>
            <a:r>
              <a:rPr sz="3600" spc="-55" dirty="0"/>
              <a:t> </a:t>
            </a:r>
            <a:r>
              <a:rPr sz="3600" spc="-5" dirty="0"/>
              <a:t>Used?</a:t>
            </a:r>
            <a:endParaRPr sz="3600" dirty="0"/>
          </a:p>
        </p:txBody>
      </p:sp>
      <p:sp>
        <p:nvSpPr>
          <p:cNvPr id="15" name="object 15"/>
          <p:cNvSpPr/>
          <p:nvPr/>
        </p:nvSpPr>
        <p:spPr>
          <a:xfrm>
            <a:off x="6400800" y="1223771"/>
            <a:ext cx="2532888" cy="1900428"/>
          </a:xfrm>
          <a:prstGeom prst="rect">
            <a:avLst/>
          </a:prstGeom>
          <a:blipFill>
            <a:blip r:embed="rId4" cstate="print"/>
            <a:stretch>
              <a:fillRect/>
            </a:stretch>
          </a:blipFill>
        </p:spPr>
        <p:txBody>
          <a:bodyPr wrap="square" lIns="0" tIns="0" rIns="0" bIns="0" rtlCol="0"/>
          <a:lstStyle/>
          <a:p>
            <a:endParaRPr dirty="0"/>
          </a:p>
        </p:txBody>
      </p:sp>
      <p:sp>
        <p:nvSpPr>
          <p:cNvPr id="16" name="object 16"/>
          <p:cNvSpPr txBox="1"/>
          <p:nvPr/>
        </p:nvSpPr>
        <p:spPr>
          <a:xfrm>
            <a:off x="196392" y="3095625"/>
            <a:ext cx="6749415" cy="3092450"/>
          </a:xfrm>
          <a:prstGeom prst="rect">
            <a:avLst/>
          </a:prstGeom>
        </p:spPr>
        <p:txBody>
          <a:bodyPr vert="horz" wrap="square" lIns="0" tIns="0" rIns="0" bIns="0" rtlCol="0">
            <a:spAutoFit/>
          </a:bodyPr>
          <a:lstStyle/>
          <a:p>
            <a:pPr marL="275590">
              <a:lnSpc>
                <a:spcPct val="100000"/>
              </a:lnSpc>
            </a:pPr>
            <a:r>
              <a:rPr sz="2200" b="1" spc="-5" dirty="0">
                <a:latin typeface="Georgia"/>
                <a:cs typeface="Georgia"/>
              </a:rPr>
              <a:t>Managers use fire science! </a:t>
            </a:r>
            <a:r>
              <a:rPr sz="2200" b="1" spc="-10" dirty="0">
                <a:latin typeface="Georgia"/>
                <a:cs typeface="Georgia"/>
              </a:rPr>
              <a:t>Especially</a:t>
            </a:r>
            <a:r>
              <a:rPr sz="2200" b="1" spc="125" dirty="0">
                <a:latin typeface="Georgia"/>
                <a:cs typeface="Georgia"/>
              </a:rPr>
              <a:t> </a:t>
            </a:r>
            <a:r>
              <a:rPr sz="2200" b="1" spc="-5" dirty="0">
                <a:latin typeface="Georgia"/>
                <a:cs typeface="Georgia"/>
              </a:rPr>
              <a:t>if:</a:t>
            </a:r>
            <a:endParaRPr sz="2200" dirty="0">
              <a:latin typeface="Georgia"/>
              <a:cs typeface="Georgia"/>
            </a:endParaRPr>
          </a:p>
          <a:p>
            <a:pPr marL="618490" indent="-342900">
              <a:lnSpc>
                <a:spcPct val="100000"/>
              </a:lnSpc>
              <a:spcBef>
                <a:spcPts val="215"/>
              </a:spcBef>
              <a:buSzPct val="73684"/>
              <a:buFont typeface="Wingdings"/>
              <a:buChar char=""/>
              <a:tabLst>
                <a:tab pos="618490" algn="l"/>
                <a:tab pos="619125" algn="l"/>
              </a:tabLst>
            </a:pPr>
            <a:r>
              <a:rPr sz="1900" spc="-5" dirty="0">
                <a:latin typeface="Georgia"/>
                <a:cs typeface="Georgia"/>
              </a:rPr>
              <a:t>Studies are relevant to fire, </a:t>
            </a:r>
            <a:r>
              <a:rPr sz="1900" spc="-10" dirty="0">
                <a:latin typeface="Georgia"/>
                <a:cs typeface="Georgia"/>
              </a:rPr>
              <a:t>fuel, </a:t>
            </a:r>
            <a:r>
              <a:rPr sz="1900" spc="-5" dirty="0">
                <a:latin typeface="Georgia"/>
                <a:cs typeface="Georgia"/>
              </a:rPr>
              <a:t>resource manager</a:t>
            </a:r>
            <a:r>
              <a:rPr sz="1900" spc="30" dirty="0">
                <a:latin typeface="Georgia"/>
                <a:cs typeface="Georgia"/>
              </a:rPr>
              <a:t> </a:t>
            </a:r>
            <a:r>
              <a:rPr sz="1900" spc="-10" dirty="0">
                <a:latin typeface="Georgia"/>
                <a:cs typeface="Georgia"/>
              </a:rPr>
              <a:t>needs</a:t>
            </a:r>
            <a:endParaRPr sz="1900" dirty="0">
              <a:latin typeface="Georgia"/>
              <a:cs typeface="Georgia"/>
            </a:endParaRPr>
          </a:p>
          <a:p>
            <a:pPr marL="618490" indent="-342900">
              <a:lnSpc>
                <a:spcPct val="100000"/>
              </a:lnSpc>
              <a:spcBef>
                <a:spcPts val="455"/>
              </a:spcBef>
              <a:buSzPct val="73684"/>
              <a:buFont typeface="Wingdings"/>
              <a:buChar char=""/>
              <a:tabLst>
                <a:tab pos="618490" algn="l"/>
                <a:tab pos="619125" algn="l"/>
              </a:tabLst>
            </a:pPr>
            <a:r>
              <a:rPr sz="1900" spc="-5" dirty="0">
                <a:latin typeface="Georgia"/>
                <a:cs typeface="Georgia"/>
              </a:rPr>
              <a:t>They have </a:t>
            </a:r>
            <a:r>
              <a:rPr sz="1900" spc="-10" dirty="0">
                <a:latin typeface="Georgia"/>
                <a:cs typeface="Georgia"/>
              </a:rPr>
              <a:t>been involved </a:t>
            </a:r>
            <a:r>
              <a:rPr sz="1900" spc="-5" dirty="0">
                <a:latin typeface="Georgia"/>
                <a:cs typeface="Georgia"/>
              </a:rPr>
              <a:t>in the study question and</a:t>
            </a:r>
            <a:r>
              <a:rPr sz="1900" spc="114" dirty="0">
                <a:latin typeface="Georgia"/>
                <a:cs typeface="Georgia"/>
              </a:rPr>
              <a:t> </a:t>
            </a:r>
            <a:r>
              <a:rPr sz="1900" spc="-10" dirty="0">
                <a:latin typeface="Georgia"/>
                <a:cs typeface="Georgia"/>
              </a:rPr>
              <a:t>design</a:t>
            </a:r>
            <a:endParaRPr sz="1900" dirty="0">
              <a:latin typeface="Georgia"/>
              <a:cs typeface="Georgia"/>
            </a:endParaRPr>
          </a:p>
          <a:p>
            <a:pPr marL="618490" marR="365125" indent="-342900">
              <a:lnSpc>
                <a:spcPct val="120000"/>
              </a:lnSpc>
              <a:buSzPct val="73684"/>
              <a:buFont typeface="Wingdings"/>
              <a:buChar char=""/>
              <a:tabLst>
                <a:tab pos="618490" algn="l"/>
                <a:tab pos="619125" algn="l"/>
              </a:tabLst>
            </a:pPr>
            <a:r>
              <a:rPr sz="1900" spc="-5" dirty="0">
                <a:latin typeface="Georgia"/>
                <a:cs typeface="Georgia"/>
              </a:rPr>
              <a:t>Appropriate outreach has facilitated application of </a:t>
            </a:r>
            <a:r>
              <a:rPr sz="1900" spc="-10" dirty="0">
                <a:latin typeface="Georgia"/>
                <a:cs typeface="Georgia"/>
              </a:rPr>
              <a:t>the  science</a:t>
            </a:r>
            <a:endParaRPr sz="1900" dirty="0">
              <a:latin typeface="Georgia"/>
              <a:cs typeface="Georgia"/>
            </a:endParaRPr>
          </a:p>
          <a:p>
            <a:pPr marL="2145665" marR="252095">
              <a:lnSpc>
                <a:spcPct val="100000"/>
              </a:lnSpc>
              <a:spcBef>
                <a:spcPts val="645"/>
              </a:spcBef>
            </a:pPr>
            <a:r>
              <a:rPr sz="1800" b="1" i="1" dirty="0">
                <a:solidFill>
                  <a:srgbClr val="FF0000"/>
                </a:solidFill>
                <a:latin typeface="Georgia"/>
                <a:cs typeface="Georgia"/>
              </a:rPr>
              <a:t>“The fire </a:t>
            </a:r>
            <a:r>
              <a:rPr sz="1800" b="1" i="1" spc="-5" dirty="0">
                <a:solidFill>
                  <a:srgbClr val="FF0000"/>
                </a:solidFill>
                <a:latin typeface="Georgia"/>
                <a:cs typeface="Georgia"/>
              </a:rPr>
              <a:t>community </a:t>
            </a:r>
            <a:r>
              <a:rPr sz="1800" b="1" i="1" dirty="0">
                <a:solidFill>
                  <a:srgbClr val="FF0000"/>
                </a:solidFill>
                <a:latin typeface="Georgia"/>
                <a:cs typeface="Georgia"/>
              </a:rPr>
              <a:t>is very </a:t>
            </a:r>
            <a:r>
              <a:rPr sz="1800" b="1" i="1" spc="-5" dirty="0">
                <a:solidFill>
                  <a:srgbClr val="FF0000"/>
                </a:solidFill>
                <a:latin typeface="Georgia"/>
                <a:cs typeface="Georgia"/>
              </a:rPr>
              <a:t>much a  </a:t>
            </a:r>
            <a:r>
              <a:rPr sz="1800" b="1" i="1" dirty="0">
                <a:solidFill>
                  <a:srgbClr val="FF0000"/>
                </a:solidFill>
                <a:latin typeface="Georgia"/>
                <a:cs typeface="Georgia"/>
              </a:rPr>
              <a:t>‘I </a:t>
            </a:r>
            <a:r>
              <a:rPr sz="1800" b="1" i="1" spc="-5" dirty="0">
                <a:solidFill>
                  <a:srgbClr val="FF0000"/>
                </a:solidFill>
                <a:latin typeface="Georgia"/>
                <a:cs typeface="Georgia"/>
              </a:rPr>
              <a:t>know you, </a:t>
            </a:r>
            <a:r>
              <a:rPr sz="1800" b="1" i="1" dirty="0">
                <a:solidFill>
                  <a:srgbClr val="FF0000"/>
                </a:solidFill>
                <a:latin typeface="Georgia"/>
                <a:cs typeface="Georgia"/>
              </a:rPr>
              <a:t>I trust </a:t>
            </a:r>
            <a:r>
              <a:rPr sz="1800" b="1" i="1" spc="-5" dirty="0">
                <a:solidFill>
                  <a:srgbClr val="FF0000"/>
                </a:solidFill>
                <a:latin typeface="Georgia"/>
                <a:cs typeface="Georgia"/>
              </a:rPr>
              <a:t>you</a:t>
            </a:r>
            <a:r>
              <a:rPr sz="1800" b="1" i="1" spc="-10" dirty="0">
                <a:solidFill>
                  <a:srgbClr val="FF0000"/>
                </a:solidFill>
                <a:latin typeface="Georgia"/>
                <a:cs typeface="Georgia"/>
              </a:rPr>
              <a:t> </a:t>
            </a:r>
            <a:r>
              <a:rPr sz="1800" b="1" i="1" spc="-5" dirty="0">
                <a:solidFill>
                  <a:srgbClr val="FF0000"/>
                </a:solidFill>
                <a:latin typeface="Georgia"/>
                <a:cs typeface="Georgia"/>
              </a:rPr>
              <a:t>community”</a:t>
            </a:r>
            <a:endParaRPr sz="1800" dirty="0">
              <a:latin typeface="Georgia"/>
              <a:cs typeface="Georgia"/>
            </a:endParaRPr>
          </a:p>
          <a:p>
            <a:pPr>
              <a:lnSpc>
                <a:spcPct val="100000"/>
              </a:lnSpc>
              <a:spcBef>
                <a:spcPts val="15"/>
              </a:spcBef>
            </a:pPr>
            <a:endParaRPr sz="2200" dirty="0">
              <a:latin typeface="Times New Roman"/>
              <a:cs typeface="Times New Roman"/>
            </a:endParaRPr>
          </a:p>
          <a:p>
            <a:pPr marL="12700" marR="438784">
              <a:lnSpc>
                <a:spcPct val="100000"/>
              </a:lnSpc>
              <a:spcBef>
                <a:spcPts val="5"/>
              </a:spcBef>
            </a:pPr>
            <a:r>
              <a:rPr sz="1400" dirty="0">
                <a:latin typeface="Georgia"/>
                <a:cs typeface="Georgia"/>
              </a:rPr>
              <a:t>Source: </a:t>
            </a:r>
            <a:r>
              <a:rPr sz="1400" spc="-5" dirty="0">
                <a:latin typeface="Georgia"/>
                <a:cs typeface="Georgia"/>
              </a:rPr>
              <a:t>Hunter, M.E. </a:t>
            </a:r>
            <a:r>
              <a:rPr sz="1400" dirty="0">
                <a:latin typeface="Georgia"/>
                <a:cs typeface="Georgia"/>
              </a:rPr>
              <a:t>[JFSP Science </a:t>
            </a:r>
            <a:r>
              <a:rPr sz="1400" spc="-5" dirty="0">
                <a:latin typeface="Georgia"/>
                <a:cs typeface="Georgia"/>
              </a:rPr>
              <a:t>Advisor] </a:t>
            </a:r>
            <a:r>
              <a:rPr sz="1400" dirty="0">
                <a:latin typeface="Georgia"/>
                <a:cs typeface="Georgia"/>
              </a:rPr>
              <a:t>2016. </a:t>
            </a:r>
            <a:r>
              <a:rPr sz="1400" spc="-5" dirty="0">
                <a:latin typeface="Georgia"/>
                <a:cs typeface="Georgia"/>
              </a:rPr>
              <a:t>Outcomes of fire </a:t>
            </a:r>
            <a:r>
              <a:rPr sz="1400" dirty="0">
                <a:latin typeface="Georgia"/>
                <a:cs typeface="Georgia"/>
              </a:rPr>
              <a:t>research: is  science used? </a:t>
            </a:r>
            <a:r>
              <a:rPr sz="1400" spc="-5" dirty="0">
                <a:latin typeface="Georgia"/>
                <a:cs typeface="Georgia"/>
              </a:rPr>
              <a:t>International </a:t>
            </a:r>
            <a:r>
              <a:rPr sz="1400" dirty="0">
                <a:latin typeface="Georgia"/>
                <a:cs typeface="Georgia"/>
              </a:rPr>
              <a:t>Journal </a:t>
            </a:r>
            <a:r>
              <a:rPr sz="1400" spc="-5" dirty="0">
                <a:latin typeface="Georgia"/>
                <a:cs typeface="Georgia"/>
              </a:rPr>
              <a:t>of Wildland Fire</a:t>
            </a:r>
            <a:r>
              <a:rPr sz="1400" spc="-105" dirty="0">
                <a:latin typeface="Georgia"/>
                <a:cs typeface="Georgia"/>
              </a:rPr>
              <a:t> </a:t>
            </a:r>
            <a:r>
              <a:rPr sz="1400" dirty="0">
                <a:latin typeface="Georgia"/>
                <a:cs typeface="Georgia"/>
              </a:rPr>
              <a:t>25:495–504.</a:t>
            </a:r>
          </a:p>
        </p:txBody>
      </p:sp>
      <p:sp>
        <p:nvSpPr>
          <p:cNvPr id="17" name="object 17"/>
          <p:cNvSpPr/>
          <p:nvPr/>
        </p:nvSpPr>
        <p:spPr>
          <a:xfrm>
            <a:off x="3471671" y="1223771"/>
            <a:ext cx="2852927" cy="1671828"/>
          </a:xfrm>
          <a:prstGeom prst="rect">
            <a:avLst/>
          </a:prstGeom>
          <a:blipFill>
            <a:blip r:embed="rId5" cstate="print"/>
            <a:stretch>
              <a:fillRect/>
            </a:stretch>
          </a:blipFill>
        </p:spPr>
        <p:txBody>
          <a:bodyPr wrap="square" lIns="0" tIns="0" rIns="0" bIns="0" rtlCol="0"/>
          <a:lstStyle/>
          <a:p>
            <a:endParaRPr dirty="0"/>
          </a:p>
        </p:txBody>
      </p:sp>
      <p:sp>
        <p:nvSpPr>
          <p:cNvPr id="18" name="object 18"/>
          <p:cNvSpPr/>
          <p:nvPr/>
        </p:nvSpPr>
        <p:spPr>
          <a:xfrm>
            <a:off x="7197852" y="3229355"/>
            <a:ext cx="1664207" cy="2250948"/>
          </a:xfrm>
          <a:prstGeom prst="rect">
            <a:avLst/>
          </a:prstGeom>
          <a:blipFill>
            <a:blip r:embed="rId6" cstate="print"/>
            <a:stretch>
              <a:fillRect/>
            </a:stretch>
          </a:blipFill>
        </p:spPr>
        <p:txBody>
          <a:bodyPr wrap="square" lIns="0" tIns="0" rIns="0" bIns="0" rtlCol="0"/>
          <a:lstStyle/>
          <a:p>
            <a:endParaRPr dirty="0"/>
          </a:p>
        </p:txBody>
      </p:sp>
      <p:sp>
        <p:nvSpPr>
          <p:cNvPr id="19" name="object 19"/>
          <p:cNvSpPr/>
          <p:nvPr/>
        </p:nvSpPr>
        <p:spPr>
          <a:xfrm>
            <a:off x="7196328" y="3227832"/>
            <a:ext cx="1667510" cy="2254250"/>
          </a:xfrm>
          <a:custGeom>
            <a:avLst/>
            <a:gdLst/>
            <a:ahLst/>
            <a:cxnLst/>
            <a:rect l="l" t="t" r="r" b="b"/>
            <a:pathLst>
              <a:path w="1667509" h="2254250">
                <a:moveTo>
                  <a:pt x="0" y="2253995"/>
                </a:moveTo>
                <a:lnTo>
                  <a:pt x="1667255" y="2253995"/>
                </a:lnTo>
                <a:lnTo>
                  <a:pt x="1667255" y="0"/>
                </a:lnTo>
                <a:lnTo>
                  <a:pt x="0" y="0"/>
                </a:lnTo>
                <a:lnTo>
                  <a:pt x="0" y="2253995"/>
                </a:lnTo>
                <a:close/>
              </a:path>
            </a:pathLst>
          </a:custGeom>
          <a:ln w="3175">
            <a:solidFill>
              <a:srgbClr val="000000"/>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4572000" y="2217420"/>
            <a:ext cx="3248025" cy="3002280"/>
          </a:xfrm>
          <a:custGeom>
            <a:avLst/>
            <a:gdLst/>
            <a:ahLst/>
            <a:cxnLst/>
            <a:rect l="l" t="t" r="r" b="b"/>
            <a:pathLst>
              <a:path w="3248025" h="3002279">
                <a:moveTo>
                  <a:pt x="0" y="3002279"/>
                </a:moveTo>
                <a:lnTo>
                  <a:pt x="3247644" y="3002279"/>
                </a:lnTo>
                <a:lnTo>
                  <a:pt x="3247644" y="0"/>
                </a:lnTo>
                <a:lnTo>
                  <a:pt x="0" y="0"/>
                </a:lnTo>
                <a:lnTo>
                  <a:pt x="0" y="3002279"/>
                </a:lnTo>
                <a:close/>
              </a:path>
            </a:pathLst>
          </a:custGeom>
          <a:solidFill>
            <a:srgbClr val="C5D1D6"/>
          </a:solidFill>
        </p:spPr>
        <p:txBody>
          <a:bodyPr wrap="square" lIns="0" tIns="0" rIns="0" bIns="0" rtlCol="0"/>
          <a:lstStyle/>
          <a:p>
            <a:endParaRPr dirty="0"/>
          </a:p>
        </p:txBody>
      </p:sp>
      <p:sp>
        <p:nvSpPr>
          <p:cNvPr id="13" name="object 13"/>
          <p:cNvSpPr txBox="1"/>
          <p:nvPr/>
        </p:nvSpPr>
        <p:spPr>
          <a:xfrm>
            <a:off x="4651375" y="2204465"/>
            <a:ext cx="111125" cy="2608580"/>
          </a:xfrm>
          <a:prstGeom prst="rect">
            <a:avLst/>
          </a:prstGeom>
        </p:spPr>
        <p:txBody>
          <a:bodyPr vert="horz" wrap="square" lIns="0" tIns="0" rIns="0" bIns="0" rtlCol="0">
            <a:spAutoFit/>
          </a:bodyPr>
          <a:lstStyle/>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a:p>
            <a:pPr marL="12700">
              <a:lnSpc>
                <a:spcPct val="100000"/>
              </a:lnSpc>
            </a:pPr>
            <a:r>
              <a:rPr sz="1700" dirty="0">
                <a:latin typeface="Georgia"/>
                <a:cs typeface="Georgia"/>
              </a:rPr>
              <a:t>•</a:t>
            </a:r>
          </a:p>
        </p:txBody>
      </p:sp>
      <p:sp>
        <p:nvSpPr>
          <p:cNvPr id="14" name="object 14"/>
          <p:cNvSpPr txBox="1"/>
          <p:nvPr/>
        </p:nvSpPr>
        <p:spPr>
          <a:xfrm>
            <a:off x="5566028" y="2204465"/>
            <a:ext cx="2176145" cy="2608580"/>
          </a:xfrm>
          <a:prstGeom prst="rect">
            <a:avLst/>
          </a:prstGeom>
        </p:spPr>
        <p:txBody>
          <a:bodyPr vert="horz" wrap="square" lIns="0" tIns="0" rIns="0" bIns="0" rtlCol="0">
            <a:spAutoFit/>
          </a:bodyPr>
          <a:lstStyle/>
          <a:p>
            <a:pPr marL="12700" marR="5080">
              <a:lnSpc>
                <a:spcPct val="100000"/>
              </a:lnSpc>
            </a:pPr>
            <a:r>
              <a:rPr sz="1700" spc="-5" dirty="0">
                <a:latin typeface="Georgia"/>
                <a:cs typeface="Georgia"/>
              </a:rPr>
              <a:t>Field </a:t>
            </a:r>
            <a:r>
              <a:rPr sz="1700" dirty="0">
                <a:latin typeface="Georgia"/>
                <a:cs typeface="Georgia"/>
              </a:rPr>
              <a:t>tours  Demonstration </a:t>
            </a:r>
            <a:r>
              <a:rPr sz="1700" spc="-5" dirty="0">
                <a:latin typeface="Georgia"/>
                <a:cs typeface="Georgia"/>
              </a:rPr>
              <a:t>sites  </a:t>
            </a:r>
            <a:r>
              <a:rPr sz="1700" dirty="0">
                <a:latin typeface="Georgia"/>
                <a:cs typeface="Georgia"/>
              </a:rPr>
              <a:t>Workshops  Conferences  Networks of experts  Webinars and</a:t>
            </a:r>
            <a:r>
              <a:rPr sz="1700" spc="-105" dirty="0">
                <a:latin typeface="Georgia"/>
                <a:cs typeface="Georgia"/>
              </a:rPr>
              <a:t> </a:t>
            </a:r>
            <a:r>
              <a:rPr sz="1700" dirty="0">
                <a:latin typeface="Georgia"/>
                <a:cs typeface="Georgia"/>
              </a:rPr>
              <a:t>training  Research </a:t>
            </a:r>
            <a:r>
              <a:rPr sz="1700" spc="-5" dirty="0">
                <a:latin typeface="Georgia"/>
                <a:cs typeface="Georgia"/>
              </a:rPr>
              <a:t>syntheses  Fact sheets </a:t>
            </a:r>
            <a:r>
              <a:rPr sz="1700" dirty="0">
                <a:latin typeface="Georgia"/>
                <a:cs typeface="Georgia"/>
              </a:rPr>
              <a:t>and briefs  E-newsletters</a:t>
            </a:r>
          </a:p>
          <a:p>
            <a:pPr marL="12700">
              <a:lnSpc>
                <a:spcPct val="100000"/>
              </a:lnSpc>
            </a:pPr>
            <a:r>
              <a:rPr sz="1700" dirty="0">
                <a:latin typeface="Georgia"/>
                <a:cs typeface="Georgia"/>
              </a:rPr>
              <a:t>Social</a:t>
            </a:r>
            <a:r>
              <a:rPr sz="1700" spc="-100" dirty="0">
                <a:latin typeface="Georgia"/>
                <a:cs typeface="Georgia"/>
              </a:rPr>
              <a:t> </a:t>
            </a:r>
            <a:r>
              <a:rPr sz="1700" dirty="0">
                <a:latin typeface="Georgia"/>
                <a:cs typeface="Georgia"/>
              </a:rPr>
              <a:t>media</a:t>
            </a:r>
          </a:p>
        </p:txBody>
      </p:sp>
      <p:sp>
        <p:nvSpPr>
          <p:cNvPr id="15" name="object 15"/>
          <p:cNvSpPr txBox="1">
            <a:spLocks noGrp="1"/>
          </p:cNvSpPr>
          <p:nvPr>
            <p:ph type="title"/>
          </p:nvPr>
        </p:nvSpPr>
        <p:spPr>
          <a:xfrm>
            <a:off x="2062352" y="406019"/>
            <a:ext cx="5012690" cy="570230"/>
          </a:xfrm>
          <a:prstGeom prst="rect">
            <a:avLst/>
          </a:prstGeom>
        </p:spPr>
        <p:txBody>
          <a:bodyPr vert="horz" wrap="square" lIns="0" tIns="0" rIns="0" bIns="0" rtlCol="0">
            <a:spAutoFit/>
          </a:bodyPr>
          <a:lstStyle/>
          <a:p>
            <a:pPr marL="12700">
              <a:lnSpc>
                <a:spcPct val="100000"/>
              </a:lnSpc>
            </a:pPr>
            <a:r>
              <a:rPr sz="3600" spc="-5" dirty="0"/>
              <a:t>Actionable </a:t>
            </a:r>
            <a:r>
              <a:rPr sz="3600" dirty="0"/>
              <a:t>&amp;</a:t>
            </a:r>
            <a:r>
              <a:rPr sz="3600" spc="-55" dirty="0"/>
              <a:t> </a:t>
            </a:r>
            <a:r>
              <a:rPr sz="3600" spc="-5" dirty="0"/>
              <a:t>Useable</a:t>
            </a:r>
            <a:endParaRPr sz="3600" dirty="0"/>
          </a:p>
        </p:txBody>
      </p:sp>
      <p:sp>
        <p:nvSpPr>
          <p:cNvPr id="16" name="object 16"/>
          <p:cNvSpPr/>
          <p:nvPr/>
        </p:nvSpPr>
        <p:spPr>
          <a:xfrm>
            <a:off x="457200" y="2217420"/>
            <a:ext cx="3762755" cy="2685287"/>
          </a:xfrm>
          <a:prstGeom prst="rect">
            <a:avLst/>
          </a:prstGeom>
          <a:blipFill>
            <a:blip r:embed="rId4" cstate="print"/>
            <a:stretch>
              <a:fillRect/>
            </a:stretch>
          </a:blipFill>
        </p:spPr>
        <p:txBody>
          <a:bodyPr wrap="square" lIns="0" tIns="0" rIns="0" bIns="0" rtlCol="0"/>
          <a:lstStyle/>
          <a:p>
            <a:endParaRPr dirty="0"/>
          </a:p>
        </p:txBody>
      </p:sp>
      <p:sp>
        <p:nvSpPr>
          <p:cNvPr id="17" name="object 17"/>
          <p:cNvSpPr txBox="1"/>
          <p:nvPr/>
        </p:nvSpPr>
        <p:spPr>
          <a:xfrm>
            <a:off x="688340" y="1484629"/>
            <a:ext cx="6611620" cy="384810"/>
          </a:xfrm>
          <a:prstGeom prst="rect">
            <a:avLst/>
          </a:prstGeom>
        </p:spPr>
        <p:txBody>
          <a:bodyPr vert="horz" wrap="square" lIns="0" tIns="0" rIns="0" bIns="0" rtlCol="0">
            <a:spAutoFit/>
          </a:bodyPr>
          <a:lstStyle/>
          <a:p>
            <a:pPr marL="12700">
              <a:lnSpc>
                <a:spcPct val="100000"/>
              </a:lnSpc>
            </a:pPr>
            <a:r>
              <a:rPr sz="2400" b="1" spc="-5" dirty="0">
                <a:latin typeface="Georgia"/>
                <a:cs typeface="Georgia"/>
              </a:rPr>
              <a:t>The </a:t>
            </a:r>
            <a:r>
              <a:rPr sz="2400" b="1" dirty="0">
                <a:latin typeface="Georgia"/>
                <a:cs typeface="Georgia"/>
              </a:rPr>
              <a:t>right </a:t>
            </a:r>
            <a:r>
              <a:rPr sz="2400" b="1" spc="-5" dirty="0">
                <a:latin typeface="Georgia"/>
                <a:cs typeface="Georgia"/>
              </a:rPr>
              <a:t>methods </a:t>
            </a:r>
            <a:r>
              <a:rPr sz="2400" b="1" dirty="0">
                <a:latin typeface="Georgia"/>
                <a:cs typeface="Georgia"/>
              </a:rPr>
              <a:t>at </a:t>
            </a:r>
            <a:r>
              <a:rPr sz="2400" b="1" spc="-5" dirty="0">
                <a:latin typeface="Georgia"/>
                <a:cs typeface="Georgia"/>
              </a:rPr>
              <a:t>the </a:t>
            </a:r>
            <a:r>
              <a:rPr sz="2400" b="1" dirty="0">
                <a:latin typeface="Georgia"/>
                <a:cs typeface="Georgia"/>
              </a:rPr>
              <a:t>appropriate</a:t>
            </a:r>
            <a:r>
              <a:rPr sz="2400" b="1" spc="-70" dirty="0">
                <a:latin typeface="Georgia"/>
                <a:cs typeface="Georgia"/>
              </a:rPr>
              <a:t> </a:t>
            </a:r>
            <a:r>
              <a:rPr sz="2400" b="1" spc="-5" dirty="0">
                <a:latin typeface="Georgia"/>
                <a:cs typeface="Georgia"/>
              </a:rPr>
              <a:t>time</a:t>
            </a:r>
            <a:endParaRPr sz="2400" dirty="0">
              <a:latin typeface="Georgia"/>
              <a:cs typeface="Georgia"/>
            </a:endParaRPr>
          </a:p>
        </p:txBody>
      </p:sp>
      <p:sp>
        <p:nvSpPr>
          <p:cNvPr id="18" name="object 18"/>
          <p:cNvSpPr txBox="1"/>
          <p:nvPr/>
        </p:nvSpPr>
        <p:spPr>
          <a:xfrm>
            <a:off x="535940" y="4961890"/>
            <a:ext cx="7988934" cy="1297940"/>
          </a:xfrm>
          <a:prstGeom prst="rect">
            <a:avLst/>
          </a:prstGeom>
        </p:spPr>
        <p:txBody>
          <a:bodyPr vert="horz" wrap="square" lIns="0" tIns="0" rIns="0" bIns="0" rtlCol="0">
            <a:spAutoFit/>
          </a:bodyPr>
          <a:lstStyle/>
          <a:p>
            <a:pPr marL="12700">
              <a:lnSpc>
                <a:spcPct val="100000"/>
              </a:lnSpc>
            </a:pPr>
            <a:r>
              <a:rPr sz="1800" b="1" spc="-5" dirty="0">
                <a:latin typeface="Georgia"/>
                <a:cs typeface="Georgia"/>
              </a:rPr>
              <a:t>Consider </a:t>
            </a:r>
            <a:r>
              <a:rPr sz="1800" b="1" dirty="0">
                <a:latin typeface="Georgia"/>
                <a:cs typeface="Georgia"/>
              </a:rPr>
              <a:t>users needs, </a:t>
            </a:r>
            <a:r>
              <a:rPr sz="1800" b="1" spc="-5" dirty="0">
                <a:latin typeface="Georgia"/>
                <a:cs typeface="Georgia"/>
              </a:rPr>
              <a:t>schedule, communication preferences.</a:t>
            </a:r>
            <a:endParaRPr sz="1800" dirty="0">
              <a:latin typeface="Georgia"/>
              <a:cs typeface="Georgia"/>
            </a:endParaRPr>
          </a:p>
          <a:p>
            <a:pPr>
              <a:lnSpc>
                <a:spcPct val="100000"/>
              </a:lnSpc>
              <a:spcBef>
                <a:spcPts val="40"/>
              </a:spcBef>
            </a:pPr>
            <a:endParaRPr sz="1850" dirty="0">
              <a:latin typeface="Times New Roman"/>
              <a:cs typeface="Times New Roman"/>
            </a:endParaRPr>
          </a:p>
          <a:p>
            <a:pPr marL="12700" marR="5080">
              <a:lnSpc>
                <a:spcPct val="100000"/>
              </a:lnSpc>
            </a:pPr>
            <a:r>
              <a:rPr sz="1600" spc="-10" dirty="0">
                <a:latin typeface="Georgia"/>
                <a:cs typeface="Georgia"/>
              </a:rPr>
              <a:t>The </a:t>
            </a:r>
            <a:r>
              <a:rPr sz="1600" spc="-5" dirty="0">
                <a:latin typeface="Georgia"/>
                <a:cs typeface="Georgia"/>
              </a:rPr>
              <a:t>Joint </a:t>
            </a:r>
            <a:r>
              <a:rPr sz="1600" spc="-10" dirty="0">
                <a:latin typeface="Georgia"/>
                <a:cs typeface="Georgia"/>
              </a:rPr>
              <a:t>Fire </a:t>
            </a:r>
            <a:r>
              <a:rPr sz="1600" spc="-5" dirty="0">
                <a:latin typeface="Georgia"/>
                <a:cs typeface="Georgia"/>
              </a:rPr>
              <a:t>Science Program </a:t>
            </a:r>
            <a:r>
              <a:rPr sz="1600" spc="-10" dirty="0">
                <a:latin typeface="Georgia"/>
                <a:cs typeface="Georgia"/>
              </a:rPr>
              <a:t>supports 15 </a:t>
            </a:r>
            <a:r>
              <a:rPr sz="1600" spc="-5" dirty="0">
                <a:latin typeface="Georgia"/>
                <a:cs typeface="Georgia"/>
              </a:rPr>
              <a:t>regional </a:t>
            </a:r>
            <a:r>
              <a:rPr sz="1600" spc="-10" dirty="0">
                <a:latin typeface="Georgia"/>
                <a:cs typeface="Georgia"/>
              </a:rPr>
              <a:t>Fire </a:t>
            </a:r>
            <a:r>
              <a:rPr sz="1600" spc="-5" dirty="0">
                <a:latin typeface="Georgia"/>
                <a:cs typeface="Georgia"/>
              </a:rPr>
              <a:t>Science Exchanges to </a:t>
            </a:r>
            <a:r>
              <a:rPr sz="1600" spc="-10" dirty="0">
                <a:latin typeface="Georgia"/>
                <a:cs typeface="Georgia"/>
              </a:rPr>
              <a:t>provide  the </a:t>
            </a:r>
            <a:r>
              <a:rPr sz="1600" spc="-5" dirty="0">
                <a:latin typeface="Georgia"/>
                <a:cs typeface="Georgia"/>
              </a:rPr>
              <a:t>most relevant, </a:t>
            </a:r>
            <a:r>
              <a:rPr sz="1600" spc="-10" dirty="0">
                <a:latin typeface="Georgia"/>
                <a:cs typeface="Georgia"/>
              </a:rPr>
              <a:t>current </a:t>
            </a:r>
            <a:r>
              <a:rPr sz="1600" spc="-5" dirty="0">
                <a:latin typeface="Georgia"/>
                <a:cs typeface="Georgia"/>
              </a:rPr>
              <a:t>wildland </a:t>
            </a:r>
            <a:r>
              <a:rPr sz="1600" spc="-10" dirty="0">
                <a:latin typeface="Georgia"/>
                <a:cs typeface="Georgia"/>
              </a:rPr>
              <a:t>fire science </a:t>
            </a:r>
            <a:r>
              <a:rPr sz="1600" spc="-5" dirty="0">
                <a:latin typeface="Georgia"/>
                <a:cs typeface="Georgia"/>
              </a:rPr>
              <a:t>information to </a:t>
            </a:r>
            <a:r>
              <a:rPr sz="1600" spc="-10" dirty="0">
                <a:latin typeface="Georgia"/>
                <a:cs typeface="Georgia"/>
              </a:rPr>
              <a:t>federal, </a:t>
            </a:r>
            <a:r>
              <a:rPr sz="1600" spc="-5" dirty="0">
                <a:latin typeface="Georgia"/>
                <a:cs typeface="Georgia"/>
              </a:rPr>
              <a:t>tribal, </a:t>
            </a:r>
            <a:r>
              <a:rPr sz="1600" spc="-10" dirty="0">
                <a:latin typeface="Georgia"/>
                <a:cs typeface="Georgia"/>
              </a:rPr>
              <a:t>state, local,  </a:t>
            </a:r>
            <a:r>
              <a:rPr sz="1600" spc="-5" dirty="0">
                <a:latin typeface="Georgia"/>
                <a:cs typeface="Georgia"/>
              </a:rPr>
              <a:t>and private </a:t>
            </a:r>
            <a:r>
              <a:rPr sz="1600" spc="-10" dirty="0">
                <a:latin typeface="Georgia"/>
                <a:cs typeface="Georgia"/>
              </a:rPr>
              <a:t>stakeholders </a:t>
            </a:r>
            <a:r>
              <a:rPr sz="1600" spc="-5" dirty="0">
                <a:latin typeface="Georgia"/>
                <a:cs typeface="Georgia"/>
              </a:rPr>
              <a:t>within ecologically similar</a:t>
            </a:r>
            <a:r>
              <a:rPr sz="1600" spc="254" dirty="0">
                <a:latin typeface="Georgia"/>
                <a:cs typeface="Georgia"/>
              </a:rPr>
              <a:t> </a:t>
            </a:r>
            <a:r>
              <a:rPr sz="1600" spc="-10" dirty="0">
                <a:latin typeface="Georgia"/>
                <a:cs typeface="Georgia"/>
              </a:rPr>
              <a:t>regions.</a:t>
            </a:r>
            <a:endParaRPr sz="1600" dirty="0">
              <a:latin typeface="Georgia"/>
              <a:cs typeface="Georgia"/>
            </a:endParaRPr>
          </a:p>
        </p:txBody>
      </p:sp>
      <p:sp>
        <p:nvSpPr>
          <p:cNvPr id="19" name="object 19"/>
          <p:cNvSpPr/>
          <p:nvPr/>
        </p:nvSpPr>
        <p:spPr>
          <a:xfrm>
            <a:off x="7808976" y="1993392"/>
            <a:ext cx="1051559" cy="1051560"/>
          </a:xfrm>
          <a:prstGeom prst="rect">
            <a:avLst/>
          </a:prstGeom>
          <a:blipFill>
            <a:blip r:embed="rId5"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609600" y="308177"/>
            <a:ext cx="8229600" cy="492443"/>
          </a:xfrm>
          <a:prstGeom prst="rect">
            <a:avLst/>
          </a:prstGeom>
        </p:spPr>
        <p:txBody>
          <a:bodyPr vert="horz" wrap="square" lIns="0" tIns="0" rIns="0" bIns="0" rtlCol="0">
            <a:spAutoFit/>
          </a:bodyPr>
          <a:lstStyle/>
          <a:p>
            <a:pPr marL="12700">
              <a:lnSpc>
                <a:spcPct val="100000"/>
              </a:lnSpc>
            </a:pPr>
            <a:r>
              <a:rPr lang="en-US" spc="-5" dirty="0" smtClean="0"/>
              <a:t>Future Opportunities</a:t>
            </a:r>
            <a:endParaRPr spc="-5" dirty="0"/>
          </a:p>
        </p:txBody>
      </p:sp>
      <p:sp>
        <p:nvSpPr>
          <p:cNvPr id="13" name="object 13"/>
          <p:cNvSpPr/>
          <p:nvPr/>
        </p:nvSpPr>
        <p:spPr>
          <a:xfrm>
            <a:off x="4724400" y="3977238"/>
            <a:ext cx="3779942" cy="2242553"/>
          </a:xfrm>
          <a:prstGeom prst="rect">
            <a:avLst/>
          </a:prstGeom>
          <a:blipFill>
            <a:blip r:embed="rId4" cstate="print"/>
            <a:stretch>
              <a:fillRect/>
            </a:stretch>
          </a:blipFill>
        </p:spPr>
        <p:txBody>
          <a:bodyPr wrap="square" lIns="0" tIns="0" rIns="0" bIns="0" rtlCol="0"/>
          <a:lstStyle/>
          <a:p>
            <a:endParaRPr dirty="0"/>
          </a:p>
        </p:txBody>
      </p:sp>
      <p:sp>
        <p:nvSpPr>
          <p:cNvPr id="14" name="object 14"/>
          <p:cNvSpPr txBox="1"/>
          <p:nvPr/>
        </p:nvSpPr>
        <p:spPr>
          <a:xfrm>
            <a:off x="300927" y="1304077"/>
            <a:ext cx="8299422" cy="2585323"/>
          </a:xfrm>
          <a:prstGeom prst="rect">
            <a:avLst/>
          </a:prstGeom>
        </p:spPr>
        <p:txBody>
          <a:bodyPr vert="horz" wrap="square" lIns="0" tIns="0" rIns="0" bIns="0" rtlCol="0">
            <a:spAutoFit/>
          </a:bodyPr>
          <a:lstStyle/>
          <a:p>
            <a:pPr marL="615950" indent="-457200">
              <a:lnSpc>
                <a:spcPct val="100000"/>
              </a:lnSpc>
              <a:buFont typeface="Arial" panose="020B0604020202020204" pitchFamily="34" charset="0"/>
              <a:buChar char="•"/>
            </a:pPr>
            <a:r>
              <a:rPr lang="en-US" sz="2800" b="1" spc="-5" dirty="0" smtClean="0">
                <a:latin typeface="Georgia"/>
                <a:cs typeface="Georgia"/>
              </a:rPr>
              <a:t>Delivering wildland fire science to policy makers (national, regional, local)</a:t>
            </a:r>
          </a:p>
          <a:p>
            <a:pPr marL="158750">
              <a:lnSpc>
                <a:spcPct val="100000"/>
              </a:lnSpc>
            </a:pPr>
            <a:endParaRPr lang="en-US" sz="2800" b="1" spc="-5" dirty="0" smtClean="0">
              <a:latin typeface="Georgia"/>
              <a:cs typeface="Georgia"/>
            </a:endParaRPr>
          </a:p>
          <a:p>
            <a:pPr marL="615950" indent="-457200">
              <a:lnSpc>
                <a:spcPct val="100000"/>
              </a:lnSpc>
              <a:buFont typeface="Arial" panose="020B0604020202020204" pitchFamily="34" charset="0"/>
              <a:buChar char="•"/>
            </a:pPr>
            <a:r>
              <a:rPr lang="en-US" sz="2800" b="1" spc="-5" dirty="0" smtClean="0">
                <a:latin typeface="Georgia"/>
                <a:cs typeface="Georgia"/>
              </a:rPr>
              <a:t>Full spectrum, purposeful facilitation of co-produced and utilized wildland fire science</a:t>
            </a:r>
            <a:endParaRPr sz="2800" b="1" spc="-5" dirty="0" smtClean="0">
              <a:latin typeface="Georgia"/>
              <a:cs typeface="Georgia"/>
            </a:endParaRPr>
          </a:p>
        </p:txBody>
      </p:sp>
      <p:sp>
        <p:nvSpPr>
          <p:cNvPr id="16" name="TextBox 15"/>
          <p:cNvSpPr txBox="1"/>
          <p:nvPr/>
        </p:nvSpPr>
        <p:spPr>
          <a:xfrm>
            <a:off x="493358" y="4186420"/>
            <a:ext cx="3990735"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latin typeface="Georgia" panose="02040502050405020303" pitchFamily="18" charset="0"/>
              </a:rPr>
              <a:t>Workforce development</a:t>
            </a:r>
            <a:endParaRPr lang="en-US" sz="2800" b="1" dirty="0">
              <a:latin typeface="Georgia" panose="02040502050405020303" pitchFamily="18" charset="0"/>
            </a:endParaRPr>
          </a:p>
        </p:txBody>
      </p:sp>
    </p:spTree>
    <p:extLst>
      <p:ext uri="{BB962C8B-B14F-4D97-AF65-F5344CB8AC3E}">
        <p14:creationId xmlns:p14="http://schemas.microsoft.com/office/powerpoint/2010/main" val="3606753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33426"/>
            <a:ext cx="8686799" cy="492443"/>
          </a:xfrm>
          <a:prstGeom prst="rect">
            <a:avLst/>
          </a:prstGeom>
        </p:spPr>
        <p:txBody>
          <a:bodyPr vert="horz" wrap="square" lIns="0" tIns="0" rIns="0" bIns="0" rtlCol="0">
            <a:spAutoFit/>
          </a:bodyPr>
          <a:lstStyle/>
          <a:p>
            <a:pPr marL="12700">
              <a:lnSpc>
                <a:spcPct val="100000"/>
              </a:lnSpc>
            </a:pPr>
            <a:r>
              <a:rPr lang="en-US" spc="-5" dirty="0" smtClean="0">
                <a:latin typeface="Georgia" panose="02040502050405020303" pitchFamily="18" charset="0"/>
                <a:cs typeface="Arial Rounded MT Bold"/>
              </a:rPr>
              <a:t>Future Challenges</a:t>
            </a:r>
            <a:endParaRPr dirty="0">
              <a:latin typeface="Arial Rounded MT Bold"/>
              <a:cs typeface="Arial Rounded MT Bo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p:cNvSpPr>
          <p:nvPr>
            <p:ph sz="quarter" idx="2"/>
          </p:nvPr>
        </p:nvSpPr>
        <p:spPr>
          <a:xfrm>
            <a:off x="117987" y="914400"/>
            <a:ext cx="8991600" cy="424731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a:lstStyle>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r>
              <a:rPr lang="en-US" sz="1800" dirty="0" smtClean="0">
                <a:latin typeface="+mn-lt"/>
              </a:rPr>
              <a:t> </a:t>
            </a:r>
            <a:endParaRPr lang="en-US" sz="1800" dirty="0">
              <a:latin typeface="+mn-lt"/>
            </a:endParaRPr>
          </a:p>
          <a:p>
            <a:pPr marL="0" indent="0">
              <a:lnSpc>
                <a:spcPct val="150000"/>
              </a:lnSpc>
              <a:buClr>
                <a:schemeClr val="tx1"/>
              </a:buClr>
              <a:buNone/>
            </a:pPr>
            <a:endParaRPr lang="en-US" dirty="0" smtClean="0">
              <a:latin typeface="+mn-lt"/>
            </a:endParaRPr>
          </a:p>
          <a:p>
            <a:pPr marL="0" indent="0">
              <a:lnSpc>
                <a:spcPct val="150000"/>
              </a:lnSpc>
              <a:buClr>
                <a:schemeClr val="tx1"/>
              </a:buClr>
              <a:buNone/>
            </a:pPr>
            <a:endParaRPr lang="en-US" dirty="0" smtClean="0">
              <a:latin typeface="+mn-lt"/>
            </a:endParaRPr>
          </a:p>
          <a:p>
            <a:pPr marL="0" indent="0">
              <a:lnSpc>
                <a:spcPct val="150000"/>
              </a:lnSpc>
              <a:buClr>
                <a:schemeClr val="tx1"/>
              </a:buClr>
              <a:buNone/>
            </a:pPr>
            <a:endParaRPr lang="en-US" dirty="0">
              <a:latin typeface="+mn-lt"/>
            </a:endParaRPr>
          </a:p>
          <a:p>
            <a:pPr marL="0" indent="0" algn="r">
              <a:lnSpc>
                <a:spcPct val="150000"/>
              </a:lnSpc>
              <a:buClr>
                <a:schemeClr val="tx1"/>
              </a:buClr>
              <a:buNone/>
            </a:pPr>
            <a:endParaRPr lang="en-US" sz="1800" dirty="0" smtClean="0">
              <a:latin typeface="+mn-lt"/>
            </a:endParaRPr>
          </a:p>
        </p:txBody>
      </p:sp>
      <p:sp>
        <p:nvSpPr>
          <p:cNvPr id="9" name="TextBox 8"/>
          <p:cNvSpPr txBox="1"/>
          <p:nvPr/>
        </p:nvSpPr>
        <p:spPr>
          <a:xfrm>
            <a:off x="483649" y="1143000"/>
            <a:ext cx="8382000" cy="3724096"/>
          </a:xfrm>
          <a:prstGeom prst="rect">
            <a:avLst/>
          </a:prstGeom>
          <a:noFill/>
        </p:spPr>
        <p:txBody>
          <a:bodyPr wrap="square" rtlCol="0">
            <a:spAutoFit/>
          </a:bodyPr>
          <a:lstStyle/>
          <a:p>
            <a:pPr>
              <a:lnSpc>
                <a:spcPct val="150000"/>
              </a:lnSpc>
              <a:buClr>
                <a:schemeClr val="tx1"/>
              </a:buClr>
            </a:pPr>
            <a:r>
              <a:rPr lang="en-US" sz="2800" b="1" dirty="0" smtClean="0">
                <a:latin typeface="Georgia" panose="02040502050405020303" pitchFamily="18" charset="0"/>
              </a:rPr>
              <a:t>JFSP website:  </a:t>
            </a:r>
            <a:r>
              <a:rPr lang="en-US" sz="2800" b="1" dirty="0" smtClean="0">
                <a:latin typeface="Georgia" panose="02040502050405020303" pitchFamily="18" charset="0"/>
                <a:hlinkClick r:id="rId3"/>
              </a:rPr>
              <a:t>www.firescience.gov</a:t>
            </a:r>
            <a:endParaRPr lang="en-US" sz="2800" b="1" dirty="0" smtClean="0">
              <a:latin typeface="Georgia" panose="02040502050405020303" pitchFamily="18" charset="0"/>
            </a:endParaRPr>
          </a:p>
          <a:p>
            <a:pPr>
              <a:lnSpc>
                <a:spcPct val="150000"/>
              </a:lnSpc>
              <a:buClr>
                <a:schemeClr val="tx1"/>
              </a:buClr>
            </a:pPr>
            <a:r>
              <a:rPr lang="en-US" sz="2800" b="1" dirty="0" smtClean="0">
                <a:latin typeface="Georgia" panose="02040502050405020303" pitchFamily="18" charset="0"/>
              </a:rPr>
              <a:t>FSEN contacts and Program information</a:t>
            </a:r>
          </a:p>
          <a:p>
            <a:pPr>
              <a:lnSpc>
                <a:spcPct val="150000"/>
              </a:lnSpc>
              <a:buClr>
                <a:schemeClr val="tx1"/>
              </a:buClr>
            </a:pPr>
            <a:endParaRPr lang="en-US" sz="2800" b="1" dirty="0">
              <a:latin typeface="Georgia" panose="02040502050405020303" pitchFamily="18" charset="0"/>
            </a:endParaRPr>
          </a:p>
          <a:p>
            <a:pPr>
              <a:buClr>
                <a:schemeClr val="tx1"/>
              </a:buClr>
            </a:pPr>
            <a:r>
              <a:rPr lang="en-US" sz="2000" b="1" dirty="0" smtClean="0">
                <a:latin typeface="Georgia" panose="02040502050405020303" pitchFamily="18" charset="0"/>
              </a:rPr>
              <a:t>Ed Brunson</a:t>
            </a:r>
          </a:p>
          <a:p>
            <a:pPr>
              <a:lnSpc>
                <a:spcPct val="150000"/>
              </a:lnSpc>
              <a:buClr>
                <a:schemeClr val="tx1"/>
              </a:buClr>
            </a:pPr>
            <a:r>
              <a:rPr lang="en-US" sz="2000" b="1" dirty="0" smtClean="0">
                <a:latin typeface="Georgia" panose="02040502050405020303" pitchFamily="18" charset="0"/>
              </a:rPr>
              <a:t>Deputy Program Director, JFSP</a:t>
            </a:r>
          </a:p>
          <a:p>
            <a:pPr>
              <a:lnSpc>
                <a:spcPct val="150000"/>
              </a:lnSpc>
              <a:buClr>
                <a:schemeClr val="tx1"/>
              </a:buClr>
            </a:pPr>
            <a:r>
              <a:rPr lang="en-US" sz="2000" b="1" dirty="0" smtClean="0">
                <a:latin typeface="Georgia" panose="02040502050405020303" pitchFamily="18" charset="0"/>
                <a:hlinkClick r:id="rId4"/>
              </a:rPr>
              <a:t>ebrunson@blm.gov</a:t>
            </a:r>
            <a:r>
              <a:rPr lang="en-US" sz="2000" b="1" dirty="0" smtClean="0">
                <a:latin typeface="Georgia" panose="02040502050405020303" pitchFamily="18" charset="0"/>
              </a:rPr>
              <a:t>   </a:t>
            </a:r>
          </a:p>
          <a:p>
            <a:pPr>
              <a:lnSpc>
                <a:spcPct val="150000"/>
              </a:lnSpc>
              <a:buClr>
                <a:schemeClr val="tx1"/>
              </a:buClr>
            </a:pPr>
            <a:r>
              <a:rPr lang="en-US" sz="2000" b="1" dirty="0" smtClean="0">
                <a:latin typeface="Georgia" panose="02040502050405020303" pitchFamily="18" charset="0"/>
              </a:rPr>
              <a:t>208-387-5975</a:t>
            </a:r>
            <a:endParaRPr lang="en-US" sz="2000" b="1" dirty="0">
              <a:latin typeface="Georgia" panose="02040502050405020303" pitchFamily="18" charset="0"/>
            </a:endParaRPr>
          </a:p>
        </p:txBody>
      </p:sp>
      <p:sp>
        <p:nvSpPr>
          <p:cNvPr id="6" name="Title 5"/>
          <p:cNvSpPr>
            <a:spLocks noGrp="1"/>
          </p:cNvSpPr>
          <p:nvPr>
            <p:ph type="title"/>
          </p:nvPr>
        </p:nvSpPr>
        <p:spPr>
          <a:xfrm>
            <a:off x="301752" y="459951"/>
            <a:ext cx="8534400" cy="553998"/>
          </a:xfrm>
        </p:spPr>
        <p:txBody>
          <a:bodyPr/>
          <a:lstStyle/>
          <a:p>
            <a:pPr algn="ctr"/>
            <a:r>
              <a:rPr lang="en-US" sz="3600" dirty="0" smtClean="0">
                <a:latin typeface="Georgia" panose="02040502050405020303" pitchFamily="18" charset="0"/>
              </a:rPr>
              <a:t>Contact Information</a:t>
            </a:r>
            <a:endParaRPr lang="en-US" sz="3600" dirty="0">
              <a:latin typeface="Georgia" panose="02040502050405020303" pitchFamily="18" charset="0"/>
            </a:endParaRPr>
          </a:p>
        </p:txBody>
      </p:sp>
    </p:spTree>
    <p:extLst>
      <p:ext uri="{BB962C8B-B14F-4D97-AF65-F5344CB8AC3E}">
        <p14:creationId xmlns:p14="http://schemas.microsoft.com/office/powerpoint/2010/main" val="4139436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47049" y="-786552"/>
            <a:ext cx="6431974" cy="8857130"/>
          </a:xfrm>
          <a:prstGeom prst="rect">
            <a:avLst/>
          </a:prstGeom>
        </p:spPr>
      </p:pic>
    </p:spTree>
    <p:extLst>
      <p:ext uri="{BB962C8B-B14F-4D97-AF65-F5344CB8AC3E}">
        <p14:creationId xmlns:p14="http://schemas.microsoft.com/office/powerpoint/2010/main" val="83259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79" y="1371601"/>
            <a:ext cx="3581400" cy="46347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371601"/>
            <a:ext cx="3352800" cy="4634752"/>
          </a:xfrm>
          <a:prstGeom prst="rect">
            <a:avLst/>
          </a:prstGeom>
        </p:spPr>
      </p:pic>
      <p:sp>
        <p:nvSpPr>
          <p:cNvPr id="4" name="TextBox 3"/>
          <p:cNvSpPr txBox="1"/>
          <p:nvPr/>
        </p:nvSpPr>
        <p:spPr>
          <a:xfrm>
            <a:off x="685800" y="304800"/>
            <a:ext cx="7543800" cy="369332"/>
          </a:xfrm>
          <a:prstGeom prst="rect">
            <a:avLst/>
          </a:prstGeom>
          <a:noFill/>
        </p:spPr>
        <p:txBody>
          <a:bodyPr wrap="square" rtlCol="0">
            <a:spAutoFit/>
          </a:bodyPr>
          <a:lstStyle/>
          <a:p>
            <a:r>
              <a:rPr lang="en-US" dirty="0" smtClean="0"/>
              <a:t>Publishing and Publicizing Fire Season Outlooks- an example from the SW</a:t>
            </a:r>
            <a:endParaRPr lang="en-US" dirty="0"/>
          </a:p>
        </p:txBody>
      </p:sp>
    </p:spTree>
    <p:extLst>
      <p:ext uri="{BB962C8B-B14F-4D97-AF65-F5344CB8AC3E}">
        <p14:creationId xmlns:p14="http://schemas.microsoft.com/office/powerpoint/2010/main" val="23972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p:cNvSpPr>
          <p:nvPr>
            <p:ph sz="quarter" idx="2"/>
          </p:nvPr>
        </p:nvSpPr>
        <p:spPr>
          <a:xfrm>
            <a:off x="117987" y="914400"/>
            <a:ext cx="8991600" cy="424731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a:lstStyle>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r>
              <a:rPr lang="en-US" sz="1800" dirty="0" smtClean="0">
                <a:latin typeface="+mn-lt"/>
              </a:rPr>
              <a:t> </a:t>
            </a:r>
            <a:endParaRPr lang="en-US" sz="1800" dirty="0">
              <a:latin typeface="+mn-lt"/>
            </a:endParaRPr>
          </a:p>
          <a:p>
            <a:pPr marL="0" indent="0">
              <a:lnSpc>
                <a:spcPct val="150000"/>
              </a:lnSpc>
              <a:buClr>
                <a:schemeClr val="tx1"/>
              </a:buClr>
              <a:buNone/>
            </a:pPr>
            <a:endParaRPr lang="en-US" dirty="0" smtClean="0">
              <a:latin typeface="+mn-lt"/>
            </a:endParaRPr>
          </a:p>
          <a:p>
            <a:pPr marL="0" indent="0">
              <a:lnSpc>
                <a:spcPct val="150000"/>
              </a:lnSpc>
              <a:buClr>
                <a:schemeClr val="tx1"/>
              </a:buClr>
              <a:buNone/>
            </a:pPr>
            <a:endParaRPr lang="en-US" dirty="0" smtClean="0">
              <a:latin typeface="+mn-lt"/>
            </a:endParaRPr>
          </a:p>
          <a:p>
            <a:pPr marL="0" indent="0">
              <a:lnSpc>
                <a:spcPct val="150000"/>
              </a:lnSpc>
              <a:buClr>
                <a:schemeClr val="tx1"/>
              </a:buClr>
              <a:buNone/>
            </a:pPr>
            <a:endParaRPr lang="en-US" dirty="0">
              <a:latin typeface="+mn-lt"/>
            </a:endParaRPr>
          </a:p>
          <a:p>
            <a:pPr marL="0" indent="0" algn="r">
              <a:lnSpc>
                <a:spcPct val="150000"/>
              </a:lnSpc>
              <a:buClr>
                <a:schemeClr val="tx1"/>
              </a:buClr>
              <a:buNone/>
            </a:pPr>
            <a:endParaRPr lang="en-US" sz="1800" dirty="0" smtClean="0">
              <a:latin typeface="+mn-lt"/>
            </a:endParaRPr>
          </a:p>
        </p:txBody>
      </p:sp>
      <p:sp>
        <p:nvSpPr>
          <p:cNvPr id="9" name="TextBox 8"/>
          <p:cNvSpPr txBox="1"/>
          <p:nvPr/>
        </p:nvSpPr>
        <p:spPr>
          <a:xfrm>
            <a:off x="152400" y="1143000"/>
            <a:ext cx="8713249" cy="5909310"/>
          </a:xfrm>
          <a:prstGeom prst="rect">
            <a:avLst/>
          </a:prstGeom>
          <a:noFill/>
        </p:spPr>
        <p:txBody>
          <a:bodyPr wrap="square" rtlCol="0">
            <a:spAutoFit/>
          </a:bodyPr>
          <a:lstStyle/>
          <a:p>
            <a:pPr marL="285750" indent="-285750">
              <a:lnSpc>
                <a:spcPct val="150000"/>
              </a:lnSpc>
              <a:buClr>
                <a:schemeClr val="tx1"/>
              </a:buClr>
              <a:buFont typeface="Arial" panose="020B0604020202020204" pitchFamily="34" charset="0"/>
              <a:buChar char="•"/>
            </a:pPr>
            <a:r>
              <a:rPr lang="en-US" sz="2800" b="1" dirty="0" smtClean="0">
                <a:latin typeface="Georgia" panose="02040502050405020303" pitchFamily="18" charset="0"/>
              </a:rPr>
              <a:t>Provide an overview of the origin and history of  the Fire Science Exchange Network</a:t>
            </a:r>
          </a:p>
          <a:p>
            <a:pPr>
              <a:lnSpc>
                <a:spcPct val="150000"/>
              </a:lnSpc>
              <a:buClr>
                <a:schemeClr val="tx1"/>
              </a:buClr>
            </a:pPr>
            <a:endParaRPr lang="en-US" sz="2800" b="1" dirty="0" smtClean="0">
              <a:latin typeface="Georgia" panose="02040502050405020303" pitchFamily="18" charset="0"/>
            </a:endParaRPr>
          </a:p>
          <a:p>
            <a:pPr marL="285750" indent="-285750">
              <a:lnSpc>
                <a:spcPct val="150000"/>
              </a:lnSpc>
              <a:buClr>
                <a:schemeClr val="tx1"/>
              </a:buClr>
              <a:buFont typeface="Arial" panose="020B0604020202020204" pitchFamily="34" charset="0"/>
              <a:buChar char="•"/>
            </a:pPr>
            <a:r>
              <a:rPr lang="en-US" sz="2800" b="1" dirty="0" smtClean="0">
                <a:latin typeface="Georgia" panose="02040502050405020303" pitchFamily="18" charset="0"/>
              </a:rPr>
              <a:t>Impact of the FSEN on the wildland fire community</a:t>
            </a:r>
          </a:p>
          <a:p>
            <a:pPr marL="285750" indent="-285750">
              <a:lnSpc>
                <a:spcPct val="150000"/>
              </a:lnSpc>
              <a:buClr>
                <a:schemeClr val="tx1"/>
              </a:buClr>
              <a:buFont typeface="Arial" panose="020B0604020202020204" pitchFamily="34" charset="0"/>
              <a:buChar char="•"/>
            </a:pPr>
            <a:endParaRPr lang="en-US" sz="2800" b="1" dirty="0">
              <a:latin typeface="Georgia" panose="02040502050405020303" pitchFamily="18" charset="0"/>
            </a:endParaRPr>
          </a:p>
          <a:p>
            <a:pPr marL="285750" indent="-285750">
              <a:lnSpc>
                <a:spcPct val="150000"/>
              </a:lnSpc>
              <a:buClr>
                <a:schemeClr val="tx1"/>
              </a:buClr>
              <a:buFont typeface="Arial" panose="020B0604020202020204" pitchFamily="34" charset="0"/>
              <a:buChar char="•"/>
            </a:pPr>
            <a:r>
              <a:rPr lang="en-US" sz="2800" b="1" dirty="0" smtClean="0">
                <a:latin typeface="Georgia" panose="02040502050405020303" pitchFamily="18" charset="0"/>
              </a:rPr>
              <a:t>Future challenges and opportunities</a:t>
            </a:r>
          </a:p>
          <a:p>
            <a:pPr marL="285750" indent="-285750">
              <a:lnSpc>
                <a:spcPct val="150000"/>
              </a:lnSpc>
              <a:buClr>
                <a:schemeClr val="tx1"/>
              </a:buClr>
              <a:buFont typeface="Arial" panose="020B0604020202020204" pitchFamily="34" charset="0"/>
              <a:buChar char="•"/>
            </a:pPr>
            <a:endParaRPr lang="en-US" sz="2800" b="1" dirty="0" smtClean="0">
              <a:latin typeface="Georgia" panose="02040502050405020303" pitchFamily="18" charset="0"/>
            </a:endParaRPr>
          </a:p>
          <a:p>
            <a:pPr marL="285750" indent="-285750">
              <a:lnSpc>
                <a:spcPct val="150000"/>
              </a:lnSpc>
              <a:buClr>
                <a:schemeClr val="tx1"/>
              </a:buClr>
              <a:buFont typeface="Arial" panose="020B0604020202020204" pitchFamily="34" charset="0"/>
              <a:buChar char="•"/>
            </a:pPr>
            <a:endParaRPr lang="en-US" sz="2800" b="1" dirty="0" smtClean="0">
              <a:latin typeface="Georgia" panose="02040502050405020303" pitchFamily="18" charset="0"/>
            </a:endParaRPr>
          </a:p>
        </p:txBody>
      </p:sp>
      <p:sp>
        <p:nvSpPr>
          <p:cNvPr id="6" name="Title 5"/>
          <p:cNvSpPr>
            <a:spLocks noGrp="1"/>
          </p:cNvSpPr>
          <p:nvPr>
            <p:ph type="title"/>
          </p:nvPr>
        </p:nvSpPr>
        <p:spPr>
          <a:xfrm>
            <a:off x="301752" y="459951"/>
            <a:ext cx="8534400" cy="553998"/>
          </a:xfrm>
        </p:spPr>
        <p:txBody>
          <a:bodyPr/>
          <a:lstStyle/>
          <a:p>
            <a:pPr algn="ctr"/>
            <a:r>
              <a:rPr lang="en-US" sz="3600" dirty="0" smtClean="0">
                <a:latin typeface="Georgia" panose="02040502050405020303" pitchFamily="18" charset="0"/>
              </a:rPr>
              <a:t>Objectives</a:t>
            </a:r>
            <a:endParaRPr lang="en-US" sz="3600" dirty="0">
              <a:latin typeface="Georgia" panose="02040502050405020303" pitchFamily="18" charset="0"/>
            </a:endParaRPr>
          </a:p>
        </p:txBody>
      </p:sp>
    </p:spTree>
    <p:extLst>
      <p:ext uri="{BB962C8B-B14F-4D97-AF65-F5344CB8AC3E}">
        <p14:creationId xmlns:p14="http://schemas.microsoft.com/office/powerpoint/2010/main" val="2202110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5864"/>
            <a:ext cx="7162800" cy="6527391"/>
          </a:xfrm>
          <a:prstGeom prst="rect">
            <a:avLst/>
          </a:prstGeom>
        </p:spPr>
      </p:pic>
    </p:spTree>
    <p:extLst>
      <p:ext uri="{BB962C8B-B14F-4D97-AF65-F5344CB8AC3E}">
        <p14:creationId xmlns:p14="http://schemas.microsoft.com/office/powerpoint/2010/main" val="404587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96825" y="-912974"/>
            <a:ext cx="6608619" cy="8933329"/>
          </a:xfrm>
          <a:prstGeom prst="rect">
            <a:avLst/>
          </a:prstGeom>
        </p:spPr>
      </p:pic>
    </p:spTree>
    <p:extLst>
      <p:ext uri="{BB962C8B-B14F-4D97-AF65-F5344CB8AC3E}">
        <p14:creationId xmlns:p14="http://schemas.microsoft.com/office/powerpoint/2010/main" val="266337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457200"/>
            <a:ext cx="4416137" cy="5715000"/>
          </a:xfrm>
          <a:prstGeom prst="rect">
            <a:avLst/>
          </a:prstGeom>
          <a:ln>
            <a:solidFill>
              <a:schemeClr val="tx1"/>
            </a:solidFill>
          </a:ln>
        </p:spPr>
      </p:pic>
    </p:spTree>
    <p:extLst>
      <p:ext uri="{BB962C8B-B14F-4D97-AF65-F5344CB8AC3E}">
        <p14:creationId xmlns:p14="http://schemas.microsoft.com/office/powerpoint/2010/main" val="18057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3000" y="-1067696"/>
            <a:ext cx="6857999" cy="8993392"/>
          </a:xfrm>
          <a:prstGeom prst="rect">
            <a:avLst/>
          </a:prstGeom>
        </p:spPr>
      </p:pic>
    </p:spTree>
    <p:extLst>
      <p:ext uri="{BB962C8B-B14F-4D97-AF65-F5344CB8AC3E}">
        <p14:creationId xmlns:p14="http://schemas.microsoft.com/office/powerpoint/2010/main" val="150850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3000" y="-1008529"/>
            <a:ext cx="6857999" cy="8875058"/>
          </a:xfrm>
          <a:prstGeom prst="rect">
            <a:avLst/>
          </a:prstGeom>
        </p:spPr>
      </p:pic>
    </p:spTree>
    <p:extLst>
      <p:ext uri="{BB962C8B-B14F-4D97-AF65-F5344CB8AC3E}">
        <p14:creationId xmlns:p14="http://schemas.microsoft.com/office/powerpoint/2010/main" val="256736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3000" y="-1008529"/>
            <a:ext cx="6857999" cy="8875058"/>
          </a:xfrm>
          <a:prstGeom prst="rect">
            <a:avLst/>
          </a:prstGeom>
        </p:spPr>
      </p:pic>
    </p:spTree>
    <p:extLst>
      <p:ext uri="{BB962C8B-B14F-4D97-AF65-F5344CB8AC3E}">
        <p14:creationId xmlns:p14="http://schemas.microsoft.com/office/powerpoint/2010/main" val="283101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152400" y="2514600"/>
            <a:ext cx="8839200" cy="3877310"/>
          </a:xfrm>
          <a:custGeom>
            <a:avLst/>
            <a:gdLst/>
            <a:ahLst/>
            <a:cxnLst/>
            <a:rect l="l" t="t" r="r" b="b"/>
            <a:pathLst>
              <a:path w="8839200" h="3877310">
                <a:moveTo>
                  <a:pt x="0" y="3877055"/>
                </a:moveTo>
                <a:lnTo>
                  <a:pt x="8839200" y="3877055"/>
                </a:lnTo>
                <a:lnTo>
                  <a:pt x="8839200" y="0"/>
                </a:lnTo>
                <a:lnTo>
                  <a:pt x="0" y="0"/>
                </a:lnTo>
                <a:lnTo>
                  <a:pt x="0" y="3877055"/>
                </a:lnTo>
                <a:close/>
              </a:path>
            </a:pathLst>
          </a:custGeom>
          <a:solidFill>
            <a:srgbClr val="C5D1D6"/>
          </a:solidFill>
        </p:spPr>
        <p:txBody>
          <a:bodyPr wrap="square" lIns="0" tIns="0" rIns="0" bIns="0" rtlCol="0"/>
          <a:lstStyle/>
          <a:p>
            <a:endParaRPr dirty="0"/>
          </a:p>
        </p:txBody>
      </p:sp>
      <p:sp>
        <p:nvSpPr>
          <p:cNvPr id="3" name="object 3"/>
          <p:cNvSpPr/>
          <p:nvPr/>
        </p:nvSpPr>
        <p:spPr>
          <a:xfrm>
            <a:off x="152400" y="6701028"/>
            <a:ext cx="8839200" cy="5080"/>
          </a:xfrm>
          <a:custGeom>
            <a:avLst/>
            <a:gdLst/>
            <a:ahLst/>
            <a:cxnLst/>
            <a:rect l="l" t="t" r="r" b="b"/>
            <a:pathLst>
              <a:path w="8839200" h="5079">
                <a:moveTo>
                  <a:pt x="0" y="4571"/>
                </a:moveTo>
                <a:lnTo>
                  <a:pt x="8839200" y="4571"/>
                </a:lnTo>
                <a:lnTo>
                  <a:pt x="8839200" y="0"/>
                </a:lnTo>
                <a:lnTo>
                  <a:pt x="0" y="0"/>
                </a:lnTo>
                <a:lnTo>
                  <a:pt x="0" y="4571"/>
                </a:lnTo>
                <a:close/>
              </a:path>
            </a:pathLst>
          </a:custGeom>
          <a:solidFill>
            <a:srgbClr val="C5D1D6"/>
          </a:solidFill>
        </p:spPr>
        <p:txBody>
          <a:bodyPr wrap="square" lIns="0" tIns="0" rIns="0" bIns="0" rtlCol="0"/>
          <a:lstStyle/>
          <a:p>
            <a:endParaRPr dirty="0"/>
          </a:p>
        </p:txBody>
      </p:sp>
      <p:sp>
        <p:nvSpPr>
          <p:cNvPr id="4" name="object 4"/>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5" name="object 5"/>
          <p:cNvSpPr/>
          <p:nvPr/>
        </p:nvSpPr>
        <p:spPr>
          <a:xfrm>
            <a:off x="8991600" y="2514600"/>
            <a:ext cx="152400" cy="4343400"/>
          </a:xfrm>
          <a:custGeom>
            <a:avLst/>
            <a:gdLst/>
            <a:ahLst/>
            <a:cxnLst/>
            <a:rect l="l" t="t" r="r" b="b"/>
            <a:pathLst>
              <a:path w="152400" h="4343400">
                <a:moveTo>
                  <a:pt x="0" y="4343397"/>
                </a:moveTo>
                <a:lnTo>
                  <a:pt x="152399" y="4343397"/>
                </a:lnTo>
                <a:lnTo>
                  <a:pt x="152399" y="0"/>
                </a:lnTo>
                <a:lnTo>
                  <a:pt x="0" y="0"/>
                </a:lnTo>
                <a:lnTo>
                  <a:pt x="0" y="4343397"/>
                </a:lnTo>
                <a:close/>
              </a:path>
            </a:pathLst>
          </a:custGeom>
          <a:solidFill>
            <a:srgbClr val="FFFFFF"/>
          </a:solidFill>
        </p:spPr>
        <p:txBody>
          <a:bodyPr wrap="square" lIns="0" tIns="0" rIns="0" bIns="0" rtlCol="0"/>
          <a:lstStyle/>
          <a:p>
            <a:endParaRPr dirty="0"/>
          </a:p>
        </p:txBody>
      </p:sp>
      <p:sp>
        <p:nvSpPr>
          <p:cNvPr id="6" name="object 6"/>
          <p:cNvSpPr/>
          <p:nvPr/>
        </p:nvSpPr>
        <p:spPr>
          <a:xfrm>
            <a:off x="0" y="2514600"/>
            <a:ext cx="152400" cy="4343400"/>
          </a:xfrm>
          <a:custGeom>
            <a:avLst/>
            <a:gdLst/>
            <a:ahLst/>
            <a:cxnLst/>
            <a:rect l="l" t="t" r="r" b="b"/>
            <a:pathLst>
              <a:path w="152400" h="4343400">
                <a:moveTo>
                  <a:pt x="0" y="4343399"/>
                </a:moveTo>
                <a:lnTo>
                  <a:pt x="152400" y="4343399"/>
                </a:lnTo>
                <a:lnTo>
                  <a:pt x="152400" y="0"/>
                </a:lnTo>
                <a:lnTo>
                  <a:pt x="0" y="0"/>
                </a:lnTo>
                <a:lnTo>
                  <a:pt x="0" y="4343399"/>
                </a:lnTo>
                <a:close/>
              </a:path>
            </a:pathLst>
          </a:custGeom>
          <a:solidFill>
            <a:srgbClr val="FFFFFF"/>
          </a:solidFill>
        </p:spPr>
        <p:txBody>
          <a:bodyPr wrap="square" lIns="0" tIns="0" rIns="0" bIns="0" rtlCol="0"/>
          <a:lstStyle/>
          <a:p>
            <a:endParaRPr dirty="0"/>
          </a:p>
        </p:txBody>
      </p:sp>
      <p:sp>
        <p:nvSpPr>
          <p:cNvPr id="7" name="object 7"/>
          <p:cNvSpPr/>
          <p:nvPr/>
        </p:nvSpPr>
        <p:spPr>
          <a:xfrm>
            <a:off x="0" y="0"/>
            <a:ext cx="9144000" cy="2514600"/>
          </a:xfrm>
          <a:custGeom>
            <a:avLst/>
            <a:gdLst/>
            <a:ahLst/>
            <a:cxnLst/>
            <a:rect l="l" t="t" r="r" b="b"/>
            <a:pathLst>
              <a:path w="9144000" h="2514600">
                <a:moveTo>
                  <a:pt x="0" y="2514600"/>
                </a:moveTo>
                <a:lnTo>
                  <a:pt x="9144000" y="2514600"/>
                </a:lnTo>
                <a:lnTo>
                  <a:pt x="9144000" y="0"/>
                </a:lnTo>
                <a:lnTo>
                  <a:pt x="0" y="0"/>
                </a:lnTo>
                <a:lnTo>
                  <a:pt x="0" y="2514600"/>
                </a:lnTo>
                <a:close/>
              </a:path>
            </a:pathLst>
          </a:custGeom>
          <a:solidFill>
            <a:srgbClr val="FFFFFF"/>
          </a:solidFill>
        </p:spPr>
        <p:txBody>
          <a:bodyPr wrap="square" lIns="0" tIns="0" rIns="0" bIns="0" rtlCol="0"/>
          <a:lstStyle/>
          <a:p>
            <a:endParaRPr dirty="0"/>
          </a:p>
        </p:txBody>
      </p:sp>
      <p:sp>
        <p:nvSpPr>
          <p:cNvPr id="8" name="object 8"/>
          <p:cNvSpPr/>
          <p:nvPr/>
        </p:nvSpPr>
        <p:spPr>
          <a:xfrm>
            <a:off x="146304" y="6391655"/>
            <a:ext cx="8833485" cy="309880"/>
          </a:xfrm>
          <a:custGeom>
            <a:avLst/>
            <a:gdLst/>
            <a:ahLst/>
            <a:cxnLst/>
            <a:rect l="l" t="t" r="r" b="b"/>
            <a:pathLst>
              <a:path w="8833485" h="309879">
                <a:moveTo>
                  <a:pt x="0" y="309372"/>
                </a:moveTo>
                <a:lnTo>
                  <a:pt x="8833104" y="309372"/>
                </a:lnTo>
                <a:lnTo>
                  <a:pt x="8833104" y="0"/>
                </a:lnTo>
                <a:lnTo>
                  <a:pt x="0" y="0"/>
                </a:lnTo>
                <a:lnTo>
                  <a:pt x="0" y="309372"/>
                </a:lnTo>
                <a:close/>
              </a:path>
            </a:pathLst>
          </a:custGeom>
          <a:solidFill>
            <a:srgbClr val="008BA0"/>
          </a:solidFill>
        </p:spPr>
        <p:txBody>
          <a:bodyPr wrap="square" lIns="0" tIns="0" rIns="0" bIns="0" rtlCol="0"/>
          <a:lstStyle/>
          <a:p>
            <a:endParaRPr dirty="0"/>
          </a:p>
        </p:txBody>
      </p:sp>
      <p:sp>
        <p:nvSpPr>
          <p:cNvPr id="9" name="object 9"/>
          <p:cNvSpPr/>
          <p:nvPr/>
        </p:nvSpPr>
        <p:spPr>
          <a:xfrm>
            <a:off x="152400" y="152400"/>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0" name="object 10"/>
          <p:cNvSpPr/>
          <p:nvPr/>
        </p:nvSpPr>
        <p:spPr>
          <a:xfrm>
            <a:off x="6345935" y="262127"/>
            <a:ext cx="2540508" cy="188975"/>
          </a:xfrm>
          <a:prstGeom prst="rect">
            <a:avLst/>
          </a:prstGeom>
          <a:blipFill>
            <a:blip r:embed="rId3" cstate="print"/>
            <a:stretch>
              <a:fillRect/>
            </a:stretch>
          </a:blipFill>
        </p:spPr>
        <p:txBody>
          <a:bodyPr wrap="square" lIns="0" tIns="0" rIns="0" bIns="0" rtlCol="0"/>
          <a:lstStyle/>
          <a:p>
            <a:endParaRPr dirty="0"/>
          </a:p>
        </p:txBody>
      </p:sp>
      <p:sp>
        <p:nvSpPr>
          <p:cNvPr id="11" name="object 11"/>
          <p:cNvSpPr/>
          <p:nvPr/>
        </p:nvSpPr>
        <p:spPr>
          <a:xfrm>
            <a:off x="184404" y="262127"/>
            <a:ext cx="2996184" cy="868680"/>
          </a:xfrm>
          <a:prstGeom prst="rect">
            <a:avLst/>
          </a:prstGeom>
          <a:blipFill>
            <a:blip r:embed="rId4" cstate="print"/>
            <a:stretch>
              <a:fillRect/>
            </a:stretch>
          </a:blipFill>
        </p:spPr>
        <p:txBody>
          <a:bodyPr wrap="square" lIns="0" tIns="0" rIns="0" bIns="0" rtlCol="0"/>
          <a:lstStyle/>
          <a:p>
            <a:endParaRPr dirty="0"/>
          </a:p>
        </p:txBody>
      </p:sp>
      <p:sp>
        <p:nvSpPr>
          <p:cNvPr id="12" name="object 12"/>
          <p:cNvSpPr/>
          <p:nvPr/>
        </p:nvSpPr>
        <p:spPr>
          <a:xfrm>
            <a:off x="0" y="990600"/>
            <a:ext cx="9119616" cy="35051"/>
          </a:xfrm>
          <a:prstGeom prst="rect">
            <a:avLst/>
          </a:prstGeom>
          <a:blipFill>
            <a:blip r:embed="rId5" cstate="print"/>
            <a:stretch>
              <a:fillRect/>
            </a:stretch>
          </a:blipFill>
        </p:spPr>
        <p:txBody>
          <a:bodyPr wrap="square" lIns="0" tIns="0" rIns="0" bIns="0" rtlCol="0"/>
          <a:lstStyle/>
          <a:p>
            <a:endParaRPr dirty="0"/>
          </a:p>
        </p:txBody>
      </p:sp>
      <p:sp>
        <p:nvSpPr>
          <p:cNvPr id="13" name="object 13"/>
          <p:cNvSpPr/>
          <p:nvPr/>
        </p:nvSpPr>
        <p:spPr>
          <a:xfrm>
            <a:off x="8363711" y="6320028"/>
            <a:ext cx="577596" cy="457200"/>
          </a:xfrm>
          <a:prstGeom prst="rect">
            <a:avLst/>
          </a:prstGeom>
          <a:blipFill>
            <a:blip r:embed="rId6" cstate="print"/>
            <a:stretch>
              <a:fillRect/>
            </a:stretch>
          </a:blipFill>
        </p:spPr>
        <p:txBody>
          <a:bodyPr wrap="square" lIns="0" tIns="0" rIns="0" bIns="0" rtlCol="0"/>
          <a:lstStyle/>
          <a:p>
            <a:endParaRPr dirty="0"/>
          </a:p>
        </p:txBody>
      </p:sp>
      <p:sp>
        <p:nvSpPr>
          <p:cNvPr id="14" name="object 14"/>
          <p:cNvSpPr/>
          <p:nvPr/>
        </p:nvSpPr>
        <p:spPr>
          <a:xfrm>
            <a:off x="1261872" y="5376671"/>
            <a:ext cx="6571488" cy="943356"/>
          </a:xfrm>
          <a:prstGeom prst="rect">
            <a:avLst/>
          </a:prstGeom>
          <a:blipFill>
            <a:blip r:embed="rId7" cstate="print"/>
            <a:stretch>
              <a:fillRect/>
            </a:stretch>
          </a:blipFill>
        </p:spPr>
        <p:txBody>
          <a:bodyPr wrap="square" lIns="0" tIns="0" rIns="0" bIns="0" rtlCol="0"/>
          <a:lstStyle/>
          <a:p>
            <a:endParaRPr dirty="0"/>
          </a:p>
        </p:txBody>
      </p:sp>
      <p:sp>
        <p:nvSpPr>
          <p:cNvPr id="15" name="object 15"/>
          <p:cNvSpPr/>
          <p:nvPr/>
        </p:nvSpPr>
        <p:spPr>
          <a:xfrm>
            <a:off x="1562100" y="2514600"/>
            <a:ext cx="5905500" cy="2819400"/>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52400" y="1447800"/>
            <a:ext cx="8839200" cy="830580"/>
          </a:xfrm>
          <a:custGeom>
            <a:avLst/>
            <a:gdLst/>
            <a:ahLst/>
            <a:cxnLst/>
            <a:rect l="l" t="t" r="r" b="b"/>
            <a:pathLst>
              <a:path w="8839200" h="830580">
                <a:moveTo>
                  <a:pt x="0" y="830579"/>
                </a:moveTo>
                <a:lnTo>
                  <a:pt x="8839200" y="830579"/>
                </a:lnTo>
                <a:lnTo>
                  <a:pt x="8839200" y="0"/>
                </a:lnTo>
                <a:lnTo>
                  <a:pt x="0" y="0"/>
                </a:lnTo>
                <a:lnTo>
                  <a:pt x="0" y="830579"/>
                </a:lnTo>
                <a:close/>
              </a:path>
            </a:pathLst>
          </a:custGeom>
          <a:solidFill>
            <a:srgbClr val="8FAF8B"/>
          </a:solidFill>
        </p:spPr>
        <p:txBody>
          <a:bodyPr wrap="square" lIns="0" tIns="0" rIns="0" bIns="0" rtlCol="0"/>
          <a:lstStyle/>
          <a:p>
            <a:endParaRPr dirty="0"/>
          </a:p>
        </p:txBody>
      </p:sp>
      <p:sp>
        <p:nvSpPr>
          <p:cNvPr id="17" name="object 17"/>
          <p:cNvSpPr txBox="1">
            <a:spLocks noGrp="1"/>
          </p:cNvSpPr>
          <p:nvPr>
            <p:ph type="title"/>
          </p:nvPr>
        </p:nvSpPr>
        <p:spPr>
          <a:xfrm>
            <a:off x="531977" y="1484629"/>
            <a:ext cx="8087995" cy="738664"/>
          </a:xfrm>
          <a:prstGeom prst="rect">
            <a:avLst/>
          </a:prstGeom>
        </p:spPr>
        <p:txBody>
          <a:bodyPr vert="horz" wrap="square" lIns="0" tIns="0" rIns="0" bIns="0" rtlCol="0">
            <a:spAutoFit/>
          </a:bodyPr>
          <a:lstStyle/>
          <a:p>
            <a:pPr algn="ctr">
              <a:lnSpc>
                <a:spcPct val="100000"/>
              </a:lnSpc>
              <a:tabLst>
                <a:tab pos="1977389" algn="l"/>
              </a:tabLst>
            </a:pPr>
            <a:r>
              <a:rPr sz="2400" dirty="0"/>
              <a:t>Discussion:	how </a:t>
            </a:r>
            <a:r>
              <a:rPr sz="2400" spc="-5" dirty="0"/>
              <a:t>can we better </a:t>
            </a:r>
            <a:r>
              <a:rPr sz="2400" dirty="0"/>
              <a:t>serve </a:t>
            </a:r>
            <a:r>
              <a:rPr sz="2400" spc="-5" dirty="0"/>
              <a:t>your</a:t>
            </a:r>
            <a:r>
              <a:rPr sz="2400" spc="10" dirty="0"/>
              <a:t> </a:t>
            </a:r>
            <a:r>
              <a:rPr lang="en-US" sz="2400" dirty="0" smtClean="0"/>
              <a:t>GACCs</a:t>
            </a:r>
            <a:r>
              <a:rPr sz="2400" dirty="0" smtClean="0"/>
              <a:t>,</a:t>
            </a:r>
            <a:r>
              <a:rPr lang="en-US" sz="2400" dirty="0" smtClean="0"/>
              <a:t> </a:t>
            </a:r>
            <a:endParaRPr sz="2400" dirty="0"/>
          </a:p>
          <a:p>
            <a:pPr algn="ctr">
              <a:lnSpc>
                <a:spcPct val="100000"/>
              </a:lnSpc>
            </a:pPr>
            <a:r>
              <a:rPr sz="2400" dirty="0"/>
              <a:t>and </a:t>
            </a:r>
            <a:r>
              <a:rPr sz="2400" spc="-5" dirty="0"/>
              <a:t>build stronger</a:t>
            </a:r>
            <a:r>
              <a:rPr sz="2400" spc="-60" dirty="0"/>
              <a:t> </a:t>
            </a:r>
            <a:r>
              <a:rPr sz="2400" dirty="0"/>
              <a:t>partnerships?</a:t>
            </a:r>
          </a:p>
        </p:txBody>
      </p:sp>
      <p:sp>
        <p:nvSpPr>
          <p:cNvPr id="18" name="object 18"/>
          <p:cNvSpPr txBox="1"/>
          <p:nvPr/>
        </p:nvSpPr>
        <p:spPr>
          <a:xfrm>
            <a:off x="383540" y="4884673"/>
            <a:ext cx="7776845" cy="387350"/>
          </a:xfrm>
          <a:prstGeom prst="rect">
            <a:avLst/>
          </a:prstGeom>
        </p:spPr>
        <p:txBody>
          <a:bodyPr vert="horz" wrap="square" lIns="0" tIns="0" rIns="0" bIns="0" rtlCol="0">
            <a:spAutoFit/>
          </a:bodyPr>
          <a:lstStyle/>
          <a:p>
            <a:pPr marL="12700">
              <a:lnSpc>
                <a:spcPct val="100000"/>
              </a:lnSpc>
            </a:pPr>
            <a:r>
              <a:rPr sz="2000" i="1" dirty="0">
                <a:latin typeface="MV Boli"/>
                <a:cs typeface="MV Boli"/>
              </a:rPr>
              <a:t>Boundary </a:t>
            </a:r>
            <a:r>
              <a:rPr sz="2000" i="1" spc="-5" dirty="0">
                <a:latin typeface="MV Boli"/>
                <a:cs typeface="MV Boli"/>
              </a:rPr>
              <a:t>Spanning </a:t>
            </a:r>
            <a:r>
              <a:rPr sz="2000" i="1" dirty="0">
                <a:latin typeface="MV Boli"/>
                <a:cs typeface="MV Boli"/>
              </a:rPr>
              <a:t>= “a bridge between science &amp;</a:t>
            </a:r>
            <a:r>
              <a:rPr sz="2000" i="1" spc="-140" dirty="0">
                <a:latin typeface="MV Boli"/>
                <a:cs typeface="MV Boli"/>
              </a:rPr>
              <a:t> </a:t>
            </a:r>
            <a:r>
              <a:rPr sz="2000" i="1" dirty="0">
                <a:latin typeface="MV Boli"/>
                <a:cs typeface="MV Boli"/>
              </a:rPr>
              <a:t>management”</a:t>
            </a:r>
            <a:endParaRPr sz="2000" dirty="0">
              <a:latin typeface="MV Boli"/>
              <a:cs typeface="MV Bol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249427" y="1143000"/>
            <a:ext cx="8639049" cy="5539978"/>
          </a:xfrm>
        </p:spPr>
        <p:txBody>
          <a:bodyPr/>
          <a:lstStyle/>
          <a:p>
            <a:r>
              <a:rPr lang="en-US" i="0" dirty="0" smtClean="0">
                <a:latin typeface="Georgia" panose="02040502050405020303" pitchFamily="18" charset="0"/>
              </a:rPr>
              <a:t>2017 Emerging Management Need suggested by the NWCG Fire Weather Subcommittee</a:t>
            </a:r>
          </a:p>
          <a:p>
            <a:r>
              <a:rPr lang="en-US" i="0" dirty="0" smtClean="0">
                <a:latin typeface="Georgia" panose="02040502050405020303" pitchFamily="18" charset="0"/>
              </a:rPr>
              <a:t>Three projects funded in 2017, results will be available in 2020/21</a:t>
            </a:r>
          </a:p>
          <a:p>
            <a:endParaRPr lang="en-US" i="0" dirty="0">
              <a:latin typeface="Georgia" panose="02040502050405020303" pitchFamily="18" charset="0"/>
            </a:endParaRPr>
          </a:p>
          <a:p>
            <a:pPr marL="342900" indent="-342900">
              <a:buFont typeface="Arial" panose="020B0604020202020204" pitchFamily="34" charset="0"/>
              <a:buChar char="•"/>
            </a:pPr>
            <a:r>
              <a:rPr lang="en-US" i="0" dirty="0">
                <a:latin typeface="Georgia" panose="02040502050405020303" pitchFamily="18" charset="0"/>
              </a:rPr>
              <a:t>Assessment of HRRR Model Forecasts of Convective Outflows in the Fire </a:t>
            </a:r>
            <a:r>
              <a:rPr lang="en-US" i="0" dirty="0" smtClean="0">
                <a:latin typeface="Georgia" panose="02040502050405020303" pitchFamily="18" charset="0"/>
              </a:rPr>
              <a:t>Environment- John Horel</a:t>
            </a:r>
          </a:p>
          <a:p>
            <a:endParaRPr lang="en-US" i="0" dirty="0">
              <a:latin typeface="Georgia" panose="02040502050405020303" pitchFamily="18" charset="0"/>
            </a:endParaRPr>
          </a:p>
          <a:p>
            <a:pPr marL="342900" indent="-342900">
              <a:buFont typeface="Arial" panose="020B0604020202020204" pitchFamily="34" charset="0"/>
              <a:buChar char="•"/>
            </a:pPr>
            <a:r>
              <a:rPr lang="en-US" i="0" dirty="0">
                <a:latin typeface="Georgia" panose="02040502050405020303" pitchFamily="18" charset="0"/>
              </a:rPr>
              <a:t>Evaluating thunderstorm outflow boundaries in </a:t>
            </a:r>
            <a:r>
              <a:rPr lang="en-US" i="0" dirty="0" smtClean="0">
                <a:latin typeface="Georgia" panose="02040502050405020303" pitchFamily="18" charset="0"/>
              </a:rPr>
              <a:t>WRF-Fire- Katja Friedrich</a:t>
            </a:r>
          </a:p>
          <a:p>
            <a:endParaRPr lang="en-US" i="0" dirty="0" smtClean="0">
              <a:latin typeface="Georgia" panose="02040502050405020303" pitchFamily="18" charset="0"/>
            </a:endParaRPr>
          </a:p>
          <a:p>
            <a:pPr marL="342900" indent="-342900">
              <a:buFont typeface="Arial" panose="020B0604020202020204" pitchFamily="34" charset="0"/>
              <a:buChar char="•"/>
            </a:pPr>
            <a:r>
              <a:rPr lang="en-US" i="0" dirty="0">
                <a:latin typeface="Georgia" panose="02040502050405020303" pitchFamily="18" charset="0"/>
              </a:rPr>
              <a:t>Use of NWP Models to Identify Convective Outflows for Fire Weather </a:t>
            </a:r>
            <a:r>
              <a:rPr lang="en-US" i="0" dirty="0" smtClean="0">
                <a:latin typeface="Georgia" panose="02040502050405020303" pitchFamily="18" charset="0"/>
              </a:rPr>
              <a:t>Forecasting- Jordan Powers</a:t>
            </a:r>
          </a:p>
          <a:p>
            <a:endParaRPr lang="en-US" i="0" dirty="0" smtClean="0"/>
          </a:p>
          <a:p>
            <a:endParaRPr lang="en-US" i="0" dirty="0" smtClean="0"/>
          </a:p>
        </p:txBody>
      </p:sp>
      <p:sp>
        <p:nvSpPr>
          <p:cNvPr id="3" name="Title 2"/>
          <p:cNvSpPr>
            <a:spLocks noGrp="1"/>
          </p:cNvSpPr>
          <p:nvPr>
            <p:ph type="title"/>
          </p:nvPr>
        </p:nvSpPr>
        <p:spPr>
          <a:xfrm>
            <a:off x="287527" y="228600"/>
            <a:ext cx="8534400" cy="1231106"/>
          </a:xfrm>
        </p:spPr>
        <p:txBody>
          <a:bodyPr/>
          <a:lstStyle/>
          <a:p>
            <a:pPr algn="ctr"/>
            <a:r>
              <a:rPr lang="en-US" sz="2400" dirty="0"/>
              <a:t>Validating mesoscale, </a:t>
            </a:r>
            <a:r>
              <a:rPr lang="en-US" sz="2400" dirty="0">
                <a:latin typeface="Georgia" panose="02040502050405020303" pitchFamily="18" charset="0"/>
              </a:rPr>
              <a:t>atmospheric</a:t>
            </a:r>
            <a:r>
              <a:rPr lang="en-US" sz="2400" dirty="0"/>
              <a:t> boundary prediction models and </a:t>
            </a:r>
            <a:r>
              <a:rPr lang="en-US" sz="2400" dirty="0" smtClean="0"/>
              <a:t>tools</a:t>
            </a:r>
            <a:r>
              <a:rPr lang="en-US" dirty="0"/>
              <a:t/>
            </a:r>
            <a:br>
              <a:rPr lang="en-US" dirty="0"/>
            </a:br>
            <a:endParaRPr lang="en-US" dirty="0"/>
          </a:p>
        </p:txBody>
      </p:sp>
    </p:spTree>
    <p:extLst>
      <p:ext uri="{BB962C8B-B14F-4D97-AF65-F5344CB8AC3E}">
        <p14:creationId xmlns:p14="http://schemas.microsoft.com/office/powerpoint/2010/main" val="213999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228600" y="1349828"/>
            <a:ext cx="8645734" cy="4572000"/>
          </a:xfrm>
        </p:spPr>
        <p:txBody>
          <a:bodyPr>
            <a:normAutofit/>
          </a:bodyPr>
          <a:lstStyle/>
          <a:p>
            <a:pPr marL="274320" lvl="1" indent="0">
              <a:buClr>
                <a:schemeClr val="tx1"/>
              </a:buClr>
              <a:buNone/>
            </a:pPr>
            <a:endParaRPr lang="en-US" sz="2600" i="1" dirty="0" smtClean="0">
              <a:latin typeface="Georgia" panose="02040502050405020303" pitchFamily="18" charset="0"/>
            </a:endParaRPr>
          </a:p>
          <a:p>
            <a:pPr marL="0" indent="0">
              <a:buClr>
                <a:schemeClr val="tx1"/>
              </a:buClr>
              <a:buNone/>
            </a:pPr>
            <a:r>
              <a:rPr lang="en-US" sz="2400" b="1" i="0" dirty="0" smtClean="0">
                <a:latin typeface="Georgia" panose="02040502050405020303" pitchFamily="18" charset="0"/>
              </a:rPr>
              <a:t>Research Areas</a:t>
            </a:r>
          </a:p>
          <a:p>
            <a:pPr marL="0" indent="0">
              <a:buClr>
                <a:schemeClr val="tx1"/>
              </a:buClr>
              <a:buNone/>
            </a:pPr>
            <a:r>
              <a:rPr lang="en-US" sz="2000" i="0" dirty="0" smtClean="0">
                <a:latin typeface="Georgia" panose="02040502050405020303" pitchFamily="18" charset="0"/>
              </a:rPr>
              <a:t>Long Term – Lines of Work</a:t>
            </a:r>
          </a:p>
          <a:p>
            <a:pPr marL="0" indent="0">
              <a:buClr>
                <a:schemeClr val="tx1"/>
              </a:buClr>
              <a:buNone/>
            </a:pPr>
            <a:r>
              <a:rPr lang="en-US" sz="2000" i="0" dirty="0" smtClean="0">
                <a:latin typeface="Georgia" panose="02040502050405020303" pitchFamily="18" charset="0"/>
              </a:rPr>
              <a:t>Short Term – Research Focus Areas</a:t>
            </a:r>
          </a:p>
          <a:p>
            <a:pPr marL="0" indent="0">
              <a:buClr>
                <a:schemeClr val="tx1"/>
              </a:buClr>
              <a:buNone/>
            </a:pPr>
            <a:r>
              <a:rPr lang="en-US" sz="2000" i="0" dirty="0" smtClean="0">
                <a:latin typeface="Georgia" panose="02040502050405020303" pitchFamily="18" charset="0"/>
              </a:rPr>
              <a:t>Emerging Management Needs</a:t>
            </a:r>
          </a:p>
          <a:p>
            <a:pPr marL="0" indent="0">
              <a:buClr>
                <a:schemeClr val="tx1"/>
              </a:buClr>
              <a:buNone/>
            </a:pPr>
            <a:endParaRPr lang="en-US" sz="2900" i="0" dirty="0" smtClean="0">
              <a:latin typeface="Georgia" panose="02040502050405020303" pitchFamily="18" charset="0"/>
            </a:endParaRPr>
          </a:p>
          <a:p>
            <a:pPr marL="0" indent="0">
              <a:buClr>
                <a:schemeClr val="tx1"/>
              </a:buClr>
              <a:buNone/>
            </a:pPr>
            <a:r>
              <a:rPr lang="en-US" sz="2400" b="1" i="0" dirty="0" smtClean="0">
                <a:latin typeface="Georgia" panose="02040502050405020303" pitchFamily="18" charset="0"/>
              </a:rPr>
              <a:t>Science Delivery / Application</a:t>
            </a:r>
          </a:p>
          <a:p>
            <a:pPr marL="0" indent="0">
              <a:buClr>
                <a:schemeClr val="tx1"/>
              </a:buClr>
              <a:buNone/>
            </a:pPr>
            <a:r>
              <a:rPr lang="en-US" sz="2000" i="0" dirty="0" smtClean="0">
                <a:latin typeface="Georgia" panose="02040502050405020303" pitchFamily="18" charset="0"/>
              </a:rPr>
              <a:t>Fire Science Exchange Network </a:t>
            </a:r>
          </a:p>
          <a:p>
            <a:pPr marL="0" indent="0">
              <a:buClr>
                <a:schemeClr val="tx1"/>
              </a:buClr>
              <a:buNone/>
            </a:pPr>
            <a:endParaRPr lang="en-US" sz="2000" dirty="0"/>
          </a:p>
          <a:p>
            <a:pPr>
              <a:buClr>
                <a:schemeClr val="tx1"/>
              </a:buClr>
            </a:pPr>
            <a:endParaRPr lang="en-US" dirty="0" smtClean="0"/>
          </a:p>
          <a:p>
            <a:pPr lvl="1">
              <a:buClr>
                <a:schemeClr val="tx1"/>
              </a:buClr>
              <a:buFont typeface="Wingdings" pitchFamily="2" charset="2"/>
              <a:buChar char="q"/>
            </a:pPr>
            <a:endParaRPr lang="en-US" dirty="0">
              <a:solidFill>
                <a:srgbClr val="FF0000"/>
              </a:solidFill>
            </a:endParaRPr>
          </a:p>
        </p:txBody>
      </p:sp>
      <p:sp>
        <p:nvSpPr>
          <p:cNvPr id="3" name="Title 2"/>
          <p:cNvSpPr>
            <a:spLocks noGrp="1"/>
          </p:cNvSpPr>
          <p:nvPr>
            <p:ph type="title"/>
          </p:nvPr>
        </p:nvSpPr>
        <p:spPr>
          <a:xfrm>
            <a:off x="228600" y="381000"/>
            <a:ext cx="8839200" cy="492443"/>
          </a:xfrm>
        </p:spPr>
        <p:txBody>
          <a:bodyPr/>
          <a:lstStyle/>
          <a:p>
            <a:pPr algn="ctr"/>
            <a:r>
              <a:rPr lang="en-US" sz="3200" b="1" dirty="0" smtClean="0"/>
              <a:t> Research  &amp;  Science Delivery</a:t>
            </a:r>
            <a:endParaRPr lang="en-US"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326482"/>
            <a:ext cx="2778334" cy="18510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657600"/>
            <a:ext cx="2778334" cy="2083751"/>
          </a:xfrm>
          <a:prstGeom prst="rect">
            <a:avLst/>
          </a:prstGeom>
        </p:spPr>
      </p:pic>
      <p:sp>
        <p:nvSpPr>
          <p:cNvPr id="6" name="TextBox 5"/>
          <p:cNvSpPr txBox="1"/>
          <p:nvPr/>
        </p:nvSpPr>
        <p:spPr>
          <a:xfrm>
            <a:off x="5486400" y="3184883"/>
            <a:ext cx="3865667" cy="307777"/>
          </a:xfrm>
          <a:prstGeom prst="rect">
            <a:avLst/>
          </a:prstGeom>
          <a:noFill/>
        </p:spPr>
        <p:txBody>
          <a:bodyPr wrap="square" rtlCol="0">
            <a:spAutoFit/>
          </a:bodyPr>
          <a:lstStyle/>
          <a:p>
            <a:r>
              <a:rPr lang="en-US" sz="1400" b="1" dirty="0" smtClean="0"/>
              <a:t>Smoke Management and Air Quality</a:t>
            </a:r>
            <a:endParaRPr lang="en-US" sz="1400" b="1" dirty="0"/>
          </a:p>
        </p:txBody>
      </p:sp>
      <p:sp>
        <p:nvSpPr>
          <p:cNvPr id="7" name="TextBox 6"/>
          <p:cNvSpPr txBox="1"/>
          <p:nvPr/>
        </p:nvSpPr>
        <p:spPr>
          <a:xfrm>
            <a:off x="3505200" y="5741351"/>
            <a:ext cx="5486400" cy="307777"/>
          </a:xfrm>
          <a:prstGeom prst="rect">
            <a:avLst/>
          </a:prstGeom>
          <a:noFill/>
        </p:spPr>
        <p:txBody>
          <a:bodyPr wrap="square" rtlCol="0">
            <a:spAutoFit/>
          </a:bodyPr>
          <a:lstStyle/>
          <a:p>
            <a:r>
              <a:rPr lang="en-US" sz="1400" b="1" dirty="0" smtClean="0"/>
              <a:t>Rangeland Fire Prevention, Management and Restoration</a:t>
            </a:r>
            <a:endParaRPr lang="en-US" sz="1400" b="1" dirty="0"/>
          </a:p>
        </p:txBody>
      </p:sp>
    </p:spTree>
    <p:extLst>
      <p:ext uri="{BB962C8B-B14F-4D97-AF65-F5344CB8AC3E}">
        <p14:creationId xmlns:p14="http://schemas.microsoft.com/office/powerpoint/2010/main" val="181246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6710933" y="2740914"/>
            <a:ext cx="1737360" cy="1249680"/>
          </a:xfrm>
          <a:custGeom>
            <a:avLst/>
            <a:gdLst/>
            <a:ahLst/>
            <a:cxnLst/>
            <a:rect l="l" t="t" r="r" b="b"/>
            <a:pathLst>
              <a:path w="1737359" h="1249679">
                <a:moveTo>
                  <a:pt x="868680" y="0"/>
                </a:moveTo>
                <a:lnTo>
                  <a:pt x="813738" y="1229"/>
                </a:lnTo>
                <a:lnTo>
                  <a:pt x="759705" y="4868"/>
                </a:lnTo>
                <a:lnTo>
                  <a:pt x="706682" y="10845"/>
                </a:lnTo>
                <a:lnTo>
                  <a:pt x="654772" y="19085"/>
                </a:lnTo>
                <a:lnTo>
                  <a:pt x="604076" y="29515"/>
                </a:lnTo>
                <a:lnTo>
                  <a:pt x="554695" y="42062"/>
                </a:lnTo>
                <a:lnTo>
                  <a:pt x="506732" y="56653"/>
                </a:lnTo>
                <a:lnTo>
                  <a:pt x="460288" y="73215"/>
                </a:lnTo>
                <a:lnTo>
                  <a:pt x="415464" y="91675"/>
                </a:lnTo>
                <a:lnTo>
                  <a:pt x="372363" y="111958"/>
                </a:lnTo>
                <a:lnTo>
                  <a:pt x="331086" y="133993"/>
                </a:lnTo>
                <a:lnTo>
                  <a:pt x="291736" y="157705"/>
                </a:lnTo>
                <a:lnTo>
                  <a:pt x="254412" y="183022"/>
                </a:lnTo>
                <a:lnTo>
                  <a:pt x="219218" y="209871"/>
                </a:lnTo>
                <a:lnTo>
                  <a:pt x="186255" y="238177"/>
                </a:lnTo>
                <a:lnTo>
                  <a:pt x="155625" y="267868"/>
                </a:lnTo>
                <a:lnTo>
                  <a:pt x="127429" y="298871"/>
                </a:lnTo>
                <a:lnTo>
                  <a:pt x="101770" y="331113"/>
                </a:lnTo>
                <a:lnTo>
                  <a:pt x="78748" y="364519"/>
                </a:lnTo>
                <a:lnTo>
                  <a:pt x="58466" y="399018"/>
                </a:lnTo>
                <a:lnTo>
                  <a:pt x="41025" y="434535"/>
                </a:lnTo>
                <a:lnTo>
                  <a:pt x="26527" y="470998"/>
                </a:lnTo>
                <a:lnTo>
                  <a:pt x="15074" y="508333"/>
                </a:lnTo>
                <a:lnTo>
                  <a:pt x="6767" y="546467"/>
                </a:lnTo>
                <a:lnTo>
                  <a:pt x="1708" y="585327"/>
                </a:lnTo>
                <a:lnTo>
                  <a:pt x="0" y="624839"/>
                </a:lnTo>
                <a:lnTo>
                  <a:pt x="1708" y="664352"/>
                </a:lnTo>
                <a:lnTo>
                  <a:pt x="6767" y="703212"/>
                </a:lnTo>
                <a:lnTo>
                  <a:pt x="15074" y="741346"/>
                </a:lnTo>
                <a:lnTo>
                  <a:pt x="26527" y="778681"/>
                </a:lnTo>
                <a:lnTo>
                  <a:pt x="41025" y="815144"/>
                </a:lnTo>
                <a:lnTo>
                  <a:pt x="58466" y="850661"/>
                </a:lnTo>
                <a:lnTo>
                  <a:pt x="78748" y="885160"/>
                </a:lnTo>
                <a:lnTo>
                  <a:pt x="101770" y="918566"/>
                </a:lnTo>
                <a:lnTo>
                  <a:pt x="127429" y="950808"/>
                </a:lnTo>
                <a:lnTo>
                  <a:pt x="155625" y="981811"/>
                </a:lnTo>
                <a:lnTo>
                  <a:pt x="186255" y="1011502"/>
                </a:lnTo>
                <a:lnTo>
                  <a:pt x="219218" y="1039808"/>
                </a:lnTo>
                <a:lnTo>
                  <a:pt x="254412" y="1066657"/>
                </a:lnTo>
                <a:lnTo>
                  <a:pt x="291736" y="1091974"/>
                </a:lnTo>
                <a:lnTo>
                  <a:pt x="331086" y="1115686"/>
                </a:lnTo>
                <a:lnTo>
                  <a:pt x="372363" y="1137721"/>
                </a:lnTo>
                <a:lnTo>
                  <a:pt x="415464" y="1158004"/>
                </a:lnTo>
                <a:lnTo>
                  <a:pt x="460288" y="1176464"/>
                </a:lnTo>
                <a:lnTo>
                  <a:pt x="506732" y="1193026"/>
                </a:lnTo>
                <a:lnTo>
                  <a:pt x="554695" y="1207617"/>
                </a:lnTo>
                <a:lnTo>
                  <a:pt x="604076" y="1220164"/>
                </a:lnTo>
                <a:lnTo>
                  <a:pt x="654772" y="1230594"/>
                </a:lnTo>
                <a:lnTo>
                  <a:pt x="706682" y="1238834"/>
                </a:lnTo>
                <a:lnTo>
                  <a:pt x="759705" y="1244811"/>
                </a:lnTo>
                <a:lnTo>
                  <a:pt x="813738" y="1248450"/>
                </a:lnTo>
                <a:lnTo>
                  <a:pt x="868680" y="1249680"/>
                </a:lnTo>
                <a:lnTo>
                  <a:pt x="923621" y="1248450"/>
                </a:lnTo>
                <a:lnTo>
                  <a:pt x="977654" y="1244811"/>
                </a:lnTo>
                <a:lnTo>
                  <a:pt x="1030677" y="1238834"/>
                </a:lnTo>
                <a:lnTo>
                  <a:pt x="1082587" y="1230594"/>
                </a:lnTo>
                <a:lnTo>
                  <a:pt x="1133283" y="1220164"/>
                </a:lnTo>
                <a:lnTo>
                  <a:pt x="1182664" y="1207617"/>
                </a:lnTo>
                <a:lnTo>
                  <a:pt x="1230627" y="1193026"/>
                </a:lnTo>
                <a:lnTo>
                  <a:pt x="1277071" y="1176464"/>
                </a:lnTo>
                <a:lnTo>
                  <a:pt x="1321895" y="1158004"/>
                </a:lnTo>
                <a:lnTo>
                  <a:pt x="1364996" y="1137721"/>
                </a:lnTo>
                <a:lnTo>
                  <a:pt x="1406273" y="1115686"/>
                </a:lnTo>
                <a:lnTo>
                  <a:pt x="1445623" y="1091974"/>
                </a:lnTo>
                <a:lnTo>
                  <a:pt x="1482947" y="1066657"/>
                </a:lnTo>
                <a:lnTo>
                  <a:pt x="1518141" y="1039808"/>
                </a:lnTo>
                <a:lnTo>
                  <a:pt x="1551104" y="1011502"/>
                </a:lnTo>
                <a:lnTo>
                  <a:pt x="1581734" y="981811"/>
                </a:lnTo>
                <a:lnTo>
                  <a:pt x="1609930" y="950808"/>
                </a:lnTo>
                <a:lnTo>
                  <a:pt x="1635589" y="918566"/>
                </a:lnTo>
                <a:lnTo>
                  <a:pt x="1658611" y="885160"/>
                </a:lnTo>
                <a:lnTo>
                  <a:pt x="1678893" y="850661"/>
                </a:lnTo>
                <a:lnTo>
                  <a:pt x="1696334" y="815144"/>
                </a:lnTo>
                <a:lnTo>
                  <a:pt x="1710832" y="778681"/>
                </a:lnTo>
                <a:lnTo>
                  <a:pt x="1722285" y="741346"/>
                </a:lnTo>
                <a:lnTo>
                  <a:pt x="1730592" y="703212"/>
                </a:lnTo>
                <a:lnTo>
                  <a:pt x="1735651" y="664352"/>
                </a:lnTo>
                <a:lnTo>
                  <a:pt x="1737360" y="624839"/>
                </a:lnTo>
                <a:lnTo>
                  <a:pt x="1735651" y="585327"/>
                </a:lnTo>
                <a:lnTo>
                  <a:pt x="1730592" y="546467"/>
                </a:lnTo>
                <a:lnTo>
                  <a:pt x="1722285" y="508333"/>
                </a:lnTo>
                <a:lnTo>
                  <a:pt x="1710832" y="470998"/>
                </a:lnTo>
                <a:lnTo>
                  <a:pt x="1696334" y="434535"/>
                </a:lnTo>
                <a:lnTo>
                  <a:pt x="1678893" y="399018"/>
                </a:lnTo>
                <a:lnTo>
                  <a:pt x="1658611" y="364519"/>
                </a:lnTo>
                <a:lnTo>
                  <a:pt x="1635589" y="331113"/>
                </a:lnTo>
                <a:lnTo>
                  <a:pt x="1609930" y="298871"/>
                </a:lnTo>
                <a:lnTo>
                  <a:pt x="1581734" y="267868"/>
                </a:lnTo>
                <a:lnTo>
                  <a:pt x="1551104" y="238177"/>
                </a:lnTo>
                <a:lnTo>
                  <a:pt x="1518141" y="209871"/>
                </a:lnTo>
                <a:lnTo>
                  <a:pt x="1482947" y="183022"/>
                </a:lnTo>
                <a:lnTo>
                  <a:pt x="1445623" y="157705"/>
                </a:lnTo>
                <a:lnTo>
                  <a:pt x="1406273" y="133993"/>
                </a:lnTo>
                <a:lnTo>
                  <a:pt x="1364996" y="111958"/>
                </a:lnTo>
                <a:lnTo>
                  <a:pt x="1321895" y="91675"/>
                </a:lnTo>
                <a:lnTo>
                  <a:pt x="1277071" y="73215"/>
                </a:lnTo>
                <a:lnTo>
                  <a:pt x="1230627" y="56653"/>
                </a:lnTo>
                <a:lnTo>
                  <a:pt x="1182664" y="42062"/>
                </a:lnTo>
                <a:lnTo>
                  <a:pt x="1133283" y="29515"/>
                </a:lnTo>
                <a:lnTo>
                  <a:pt x="1082587" y="19085"/>
                </a:lnTo>
                <a:lnTo>
                  <a:pt x="1030677" y="10845"/>
                </a:lnTo>
                <a:lnTo>
                  <a:pt x="977654" y="4868"/>
                </a:lnTo>
                <a:lnTo>
                  <a:pt x="923621" y="1229"/>
                </a:lnTo>
                <a:lnTo>
                  <a:pt x="868680" y="0"/>
                </a:lnTo>
                <a:close/>
              </a:path>
            </a:pathLst>
          </a:custGeom>
          <a:solidFill>
            <a:srgbClr val="4F81BC"/>
          </a:solidFill>
        </p:spPr>
        <p:txBody>
          <a:bodyPr wrap="square" lIns="0" tIns="0" rIns="0" bIns="0" rtlCol="0"/>
          <a:lstStyle/>
          <a:p>
            <a:endParaRPr dirty="0"/>
          </a:p>
        </p:txBody>
      </p:sp>
      <p:sp>
        <p:nvSpPr>
          <p:cNvPr id="3" name="object 3"/>
          <p:cNvSpPr/>
          <p:nvPr/>
        </p:nvSpPr>
        <p:spPr>
          <a:xfrm>
            <a:off x="6710933" y="2740914"/>
            <a:ext cx="1737360" cy="1249680"/>
          </a:xfrm>
          <a:custGeom>
            <a:avLst/>
            <a:gdLst/>
            <a:ahLst/>
            <a:cxnLst/>
            <a:rect l="l" t="t" r="r" b="b"/>
            <a:pathLst>
              <a:path w="1737359" h="1249679">
                <a:moveTo>
                  <a:pt x="0" y="624839"/>
                </a:moveTo>
                <a:lnTo>
                  <a:pt x="1708" y="585327"/>
                </a:lnTo>
                <a:lnTo>
                  <a:pt x="6767" y="546467"/>
                </a:lnTo>
                <a:lnTo>
                  <a:pt x="15074" y="508333"/>
                </a:lnTo>
                <a:lnTo>
                  <a:pt x="26527" y="470998"/>
                </a:lnTo>
                <a:lnTo>
                  <a:pt x="41025" y="434535"/>
                </a:lnTo>
                <a:lnTo>
                  <a:pt x="58466" y="399018"/>
                </a:lnTo>
                <a:lnTo>
                  <a:pt x="78748" y="364519"/>
                </a:lnTo>
                <a:lnTo>
                  <a:pt x="101770" y="331113"/>
                </a:lnTo>
                <a:lnTo>
                  <a:pt x="127429" y="298871"/>
                </a:lnTo>
                <a:lnTo>
                  <a:pt x="155625" y="267868"/>
                </a:lnTo>
                <a:lnTo>
                  <a:pt x="186255" y="238177"/>
                </a:lnTo>
                <a:lnTo>
                  <a:pt x="219218" y="209871"/>
                </a:lnTo>
                <a:lnTo>
                  <a:pt x="254412" y="183022"/>
                </a:lnTo>
                <a:lnTo>
                  <a:pt x="291736" y="157705"/>
                </a:lnTo>
                <a:lnTo>
                  <a:pt x="331086" y="133993"/>
                </a:lnTo>
                <a:lnTo>
                  <a:pt x="372363" y="111958"/>
                </a:lnTo>
                <a:lnTo>
                  <a:pt x="415464" y="91675"/>
                </a:lnTo>
                <a:lnTo>
                  <a:pt x="460288" y="73215"/>
                </a:lnTo>
                <a:lnTo>
                  <a:pt x="506732" y="56653"/>
                </a:lnTo>
                <a:lnTo>
                  <a:pt x="554695" y="42062"/>
                </a:lnTo>
                <a:lnTo>
                  <a:pt x="604076" y="29515"/>
                </a:lnTo>
                <a:lnTo>
                  <a:pt x="654772" y="19085"/>
                </a:lnTo>
                <a:lnTo>
                  <a:pt x="706682" y="10845"/>
                </a:lnTo>
                <a:lnTo>
                  <a:pt x="759705" y="4868"/>
                </a:lnTo>
                <a:lnTo>
                  <a:pt x="813738" y="1229"/>
                </a:lnTo>
                <a:lnTo>
                  <a:pt x="868680" y="0"/>
                </a:lnTo>
                <a:lnTo>
                  <a:pt x="923621" y="1229"/>
                </a:lnTo>
                <a:lnTo>
                  <a:pt x="977654" y="4868"/>
                </a:lnTo>
                <a:lnTo>
                  <a:pt x="1030677" y="10845"/>
                </a:lnTo>
                <a:lnTo>
                  <a:pt x="1082587" y="19085"/>
                </a:lnTo>
                <a:lnTo>
                  <a:pt x="1133283" y="29515"/>
                </a:lnTo>
                <a:lnTo>
                  <a:pt x="1182664" y="42062"/>
                </a:lnTo>
                <a:lnTo>
                  <a:pt x="1230627" y="56653"/>
                </a:lnTo>
                <a:lnTo>
                  <a:pt x="1277071" y="73215"/>
                </a:lnTo>
                <a:lnTo>
                  <a:pt x="1321895" y="91675"/>
                </a:lnTo>
                <a:lnTo>
                  <a:pt x="1364996" y="111958"/>
                </a:lnTo>
                <a:lnTo>
                  <a:pt x="1406273" y="133993"/>
                </a:lnTo>
                <a:lnTo>
                  <a:pt x="1445623" y="157705"/>
                </a:lnTo>
                <a:lnTo>
                  <a:pt x="1482947" y="183022"/>
                </a:lnTo>
                <a:lnTo>
                  <a:pt x="1518141" y="209871"/>
                </a:lnTo>
                <a:lnTo>
                  <a:pt x="1551104" y="238177"/>
                </a:lnTo>
                <a:lnTo>
                  <a:pt x="1581734" y="267868"/>
                </a:lnTo>
                <a:lnTo>
                  <a:pt x="1609930" y="298871"/>
                </a:lnTo>
                <a:lnTo>
                  <a:pt x="1635589" y="331113"/>
                </a:lnTo>
                <a:lnTo>
                  <a:pt x="1658611" y="364519"/>
                </a:lnTo>
                <a:lnTo>
                  <a:pt x="1678893" y="399018"/>
                </a:lnTo>
                <a:lnTo>
                  <a:pt x="1696334" y="434535"/>
                </a:lnTo>
                <a:lnTo>
                  <a:pt x="1710832" y="470998"/>
                </a:lnTo>
                <a:lnTo>
                  <a:pt x="1722285" y="508333"/>
                </a:lnTo>
                <a:lnTo>
                  <a:pt x="1730592" y="546467"/>
                </a:lnTo>
                <a:lnTo>
                  <a:pt x="1735651" y="585327"/>
                </a:lnTo>
                <a:lnTo>
                  <a:pt x="1737360" y="624839"/>
                </a:lnTo>
                <a:lnTo>
                  <a:pt x="1735651" y="664352"/>
                </a:lnTo>
                <a:lnTo>
                  <a:pt x="1730592" y="703212"/>
                </a:lnTo>
                <a:lnTo>
                  <a:pt x="1722285" y="741346"/>
                </a:lnTo>
                <a:lnTo>
                  <a:pt x="1710832" y="778681"/>
                </a:lnTo>
                <a:lnTo>
                  <a:pt x="1696334" y="815144"/>
                </a:lnTo>
                <a:lnTo>
                  <a:pt x="1678893" y="850661"/>
                </a:lnTo>
                <a:lnTo>
                  <a:pt x="1658611" y="885160"/>
                </a:lnTo>
                <a:lnTo>
                  <a:pt x="1635589" y="918566"/>
                </a:lnTo>
                <a:lnTo>
                  <a:pt x="1609930" y="950808"/>
                </a:lnTo>
                <a:lnTo>
                  <a:pt x="1581734" y="981811"/>
                </a:lnTo>
                <a:lnTo>
                  <a:pt x="1551104" y="1011502"/>
                </a:lnTo>
                <a:lnTo>
                  <a:pt x="1518141" y="1039808"/>
                </a:lnTo>
                <a:lnTo>
                  <a:pt x="1482947" y="1066657"/>
                </a:lnTo>
                <a:lnTo>
                  <a:pt x="1445623" y="1091974"/>
                </a:lnTo>
                <a:lnTo>
                  <a:pt x="1406273" y="1115686"/>
                </a:lnTo>
                <a:lnTo>
                  <a:pt x="1364996" y="1137721"/>
                </a:lnTo>
                <a:lnTo>
                  <a:pt x="1321895" y="1158004"/>
                </a:lnTo>
                <a:lnTo>
                  <a:pt x="1277071" y="1176464"/>
                </a:lnTo>
                <a:lnTo>
                  <a:pt x="1230627" y="1193026"/>
                </a:lnTo>
                <a:lnTo>
                  <a:pt x="1182664" y="1207617"/>
                </a:lnTo>
                <a:lnTo>
                  <a:pt x="1133283" y="1220164"/>
                </a:lnTo>
                <a:lnTo>
                  <a:pt x="1082587" y="1230594"/>
                </a:lnTo>
                <a:lnTo>
                  <a:pt x="1030677" y="1238834"/>
                </a:lnTo>
                <a:lnTo>
                  <a:pt x="977654" y="1244811"/>
                </a:lnTo>
                <a:lnTo>
                  <a:pt x="923621" y="1248450"/>
                </a:lnTo>
                <a:lnTo>
                  <a:pt x="868680" y="1249680"/>
                </a:lnTo>
                <a:lnTo>
                  <a:pt x="813738" y="1248450"/>
                </a:lnTo>
                <a:lnTo>
                  <a:pt x="759705" y="1244811"/>
                </a:lnTo>
                <a:lnTo>
                  <a:pt x="706682" y="1238834"/>
                </a:lnTo>
                <a:lnTo>
                  <a:pt x="654772" y="1230594"/>
                </a:lnTo>
                <a:lnTo>
                  <a:pt x="604076" y="1220164"/>
                </a:lnTo>
                <a:lnTo>
                  <a:pt x="554695" y="1207617"/>
                </a:lnTo>
                <a:lnTo>
                  <a:pt x="506732" y="1193026"/>
                </a:lnTo>
                <a:lnTo>
                  <a:pt x="460288" y="1176464"/>
                </a:lnTo>
                <a:lnTo>
                  <a:pt x="415464" y="1158004"/>
                </a:lnTo>
                <a:lnTo>
                  <a:pt x="372363" y="1137721"/>
                </a:lnTo>
                <a:lnTo>
                  <a:pt x="331086" y="1115686"/>
                </a:lnTo>
                <a:lnTo>
                  <a:pt x="291736" y="1091974"/>
                </a:lnTo>
                <a:lnTo>
                  <a:pt x="254412" y="1066657"/>
                </a:lnTo>
                <a:lnTo>
                  <a:pt x="219218" y="1039808"/>
                </a:lnTo>
                <a:lnTo>
                  <a:pt x="186255" y="1011502"/>
                </a:lnTo>
                <a:lnTo>
                  <a:pt x="155625" y="981811"/>
                </a:lnTo>
                <a:lnTo>
                  <a:pt x="127429" y="950808"/>
                </a:lnTo>
                <a:lnTo>
                  <a:pt x="101770" y="918566"/>
                </a:lnTo>
                <a:lnTo>
                  <a:pt x="78748" y="885160"/>
                </a:lnTo>
                <a:lnTo>
                  <a:pt x="58466" y="850661"/>
                </a:lnTo>
                <a:lnTo>
                  <a:pt x="41025" y="815144"/>
                </a:lnTo>
                <a:lnTo>
                  <a:pt x="26527" y="778681"/>
                </a:lnTo>
                <a:lnTo>
                  <a:pt x="15074" y="741346"/>
                </a:lnTo>
                <a:lnTo>
                  <a:pt x="6767" y="703212"/>
                </a:lnTo>
                <a:lnTo>
                  <a:pt x="1708" y="664352"/>
                </a:lnTo>
                <a:lnTo>
                  <a:pt x="0" y="624839"/>
                </a:lnTo>
                <a:close/>
              </a:path>
            </a:pathLst>
          </a:custGeom>
          <a:ln w="25908">
            <a:solidFill>
              <a:srgbClr val="385D89"/>
            </a:solidFill>
          </a:ln>
        </p:spPr>
        <p:txBody>
          <a:bodyPr wrap="square" lIns="0" tIns="0" rIns="0" bIns="0" rtlCol="0"/>
          <a:lstStyle/>
          <a:p>
            <a:endParaRPr dirty="0"/>
          </a:p>
        </p:txBody>
      </p:sp>
      <p:sp>
        <p:nvSpPr>
          <p:cNvPr id="4" name="object 4"/>
          <p:cNvSpPr/>
          <p:nvPr/>
        </p:nvSpPr>
        <p:spPr>
          <a:xfrm>
            <a:off x="1484375" y="243789"/>
            <a:ext cx="5551678" cy="1007160"/>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1756410" y="383159"/>
            <a:ext cx="4981575" cy="566420"/>
          </a:xfrm>
          <a:prstGeom prst="rect">
            <a:avLst/>
          </a:prstGeom>
        </p:spPr>
        <p:txBody>
          <a:bodyPr vert="horz" wrap="square" lIns="0" tIns="0" rIns="0" bIns="0" rtlCol="0">
            <a:spAutoFit/>
          </a:bodyPr>
          <a:lstStyle/>
          <a:p>
            <a:pPr marL="12700">
              <a:lnSpc>
                <a:spcPct val="100000"/>
              </a:lnSpc>
            </a:pPr>
            <a:r>
              <a:rPr sz="3600" b="0" dirty="0">
                <a:solidFill>
                  <a:srgbClr val="622422"/>
                </a:solidFill>
                <a:latin typeface="Arial Rounded MT Bold"/>
                <a:cs typeface="Arial Rounded MT Bold"/>
              </a:rPr>
              <a:t>How </a:t>
            </a:r>
            <a:r>
              <a:rPr sz="3600" b="0" spc="-50" dirty="0" smtClean="0">
                <a:solidFill>
                  <a:srgbClr val="622422"/>
                </a:solidFill>
                <a:latin typeface="Arial Rounded MT Bold"/>
                <a:cs typeface="Arial Rounded MT Bold"/>
              </a:rPr>
              <a:t>we’re</a:t>
            </a:r>
            <a:r>
              <a:rPr sz="3600" b="0" spc="-65" dirty="0" smtClean="0">
                <a:solidFill>
                  <a:srgbClr val="622422"/>
                </a:solidFill>
                <a:latin typeface="Arial Rounded MT Bold"/>
                <a:cs typeface="Arial Rounded MT Bold"/>
              </a:rPr>
              <a:t> </a:t>
            </a:r>
            <a:r>
              <a:rPr sz="3600" b="0" spc="-5" dirty="0">
                <a:solidFill>
                  <a:srgbClr val="622422"/>
                </a:solidFill>
                <a:latin typeface="Arial Rounded MT Bold"/>
                <a:cs typeface="Arial Rounded MT Bold"/>
              </a:rPr>
              <a:t>connected:</a:t>
            </a:r>
            <a:endParaRPr sz="3600" dirty="0">
              <a:latin typeface="Arial Rounded MT Bold"/>
              <a:cs typeface="Arial Rounded MT Bold"/>
            </a:endParaRPr>
          </a:p>
        </p:txBody>
      </p:sp>
      <p:sp>
        <p:nvSpPr>
          <p:cNvPr id="6" name="object 6"/>
          <p:cNvSpPr/>
          <p:nvPr/>
        </p:nvSpPr>
        <p:spPr>
          <a:xfrm>
            <a:off x="6737604" y="2936798"/>
            <a:ext cx="1747774" cy="508838"/>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6512052" y="3211118"/>
            <a:ext cx="2144141" cy="508838"/>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6645020" y="2998342"/>
            <a:ext cx="1866264" cy="573405"/>
          </a:xfrm>
          <a:prstGeom prst="rect">
            <a:avLst/>
          </a:prstGeom>
        </p:spPr>
        <p:txBody>
          <a:bodyPr vert="horz" wrap="square" lIns="0" tIns="0" rIns="0" bIns="0" rtlCol="0">
            <a:spAutoFit/>
          </a:bodyPr>
          <a:lstStyle/>
          <a:p>
            <a:pPr marL="12700" marR="5080" indent="225425">
              <a:lnSpc>
                <a:spcPct val="100000"/>
              </a:lnSpc>
            </a:pPr>
            <a:r>
              <a:rPr sz="1800" dirty="0">
                <a:solidFill>
                  <a:srgbClr val="FFFFFF"/>
                </a:solidFill>
                <a:latin typeface="Calibri"/>
                <a:cs typeface="Calibri"/>
              </a:rPr>
              <a:t>Alaska </a:t>
            </a:r>
            <a:r>
              <a:rPr sz="1800" spc="-5" dirty="0">
                <a:solidFill>
                  <a:srgbClr val="FFFFFF"/>
                </a:solidFill>
                <a:latin typeface="Calibri"/>
                <a:cs typeface="Calibri"/>
              </a:rPr>
              <a:t>Wildfire  Coordinating</a:t>
            </a:r>
            <a:r>
              <a:rPr sz="1800" spc="-70" dirty="0">
                <a:solidFill>
                  <a:srgbClr val="FFFFFF"/>
                </a:solidFill>
                <a:latin typeface="Calibri"/>
                <a:cs typeface="Calibri"/>
              </a:rPr>
              <a:t> </a:t>
            </a:r>
            <a:r>
              <a:rPr sz="1800" dirty="0">
                <a:solidFill>
                  <a:srgbClr val="FFFFFF"/>
                </a:solidFill>
                <a:latin typeface="Calibri"/>
                <a:cs typeface="Calibri"/>
              </a:rPr>
              <a:t>Group</a:t>
            </a:r>
            <a:endParaRPr sz="1800" dirty="0">
              <a:latin typeface="Calibri"/>
              <a:cs typeface="Calibri"/>
            </a:endParaRPr>
          </a:p>
        </p:txBody>
      </p:sp>
      <p:sp>
        <p:nvSpPr>
          <p:cNvPr id="9" name="object 9"/>
          <p:cNvSpPr/>
          <p:nvPr/>
        </p:nvSpPr>
        <p:spPr>
          <a:xfrm>
            <a:off x="289559" y="1482902"/>
            <a:ext cx="2151634" cy="508838"/>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289559" y="1757222"/>
            <a:ext cx="1150416" cy="508838"/>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p:nvPr/>
        </p:nvSpPr>
        <p:spPr>
          <a:xfrm>
            <a:off x="421030" y="1544446"/>
            <a:ext cx="1819910" cy="572770"/>
          </a:xfrm>
          <a:prstGeom prst="rect">
            <a:avLst/>
          </a:prstGeom>
        </p:spPr>
        <p:txBody>
          <a:bodyPr vert="horz" wrap="square" lIns="0" tIns="0" rIns="0" bIns="0" rtlCol="0">
            <a:spAutoFit/>
          </a:bodyPr>
          <a:lstStyle/>
          <a:p>
            <a:pPr marL="12700" marR="5080">
              <a:lnSpc>
                <a:spcPct val="100000"/>
              </a:lnSpc>
            </a:pPr>
            <a:r>
              <a:rPr sz="1800" spc="-5" dirty="0">
                <a:solidFill>
                  <a:srgbClr val="FFFFFF"/>
                </a:solidFill>
                <a:latin typeface="Calibri"/>
                <a:cs typeface="Calibri"/>
              </a:rPr>
              <a:t>International</a:t>
            </a:r>
            <a:r>
              <a:rPr sz="1800" spc="-40" dirty="0">
                <a:solidFill>
                  <a:srgbClr val="FFFFFF"/>
                </a:solidFill>
                <a:latin typeface="Calibri"/>
                <a:cs typeface="Calibri"/>
              </a:rPr>
              <a:t> </a:t>
            </a:r>
            <a:r>
              <a:rPr sz="1800" spc="-5" dirty="0">
                <a:solidFill>
                  <a:srgbClr val="FFFFFF"/>
                </a:solidFill>
                <a:latin typeface="Calibri"/>
                <a:cs typeface="Calibri"/>
              </a:rPr>
              <a:t>Arctic  Research</a:t>
            </a:r>
            <a:endParaRPr sz="1800" dirty="0">
              <a:latin typeface="Calibri"/>
              <a:cs typeface="Calibri"/>
            </a:endParaRPr>
          </a:p>
        </p:txBody>
      </p:sp>
      <p:sp>
        <p:nvSpPr>
          <p:cNvPr id="12" name="object 12"/>
          <p:cNvSpPr/>
          <p:nvPr/>
        </p:nvSpPr>
        <p:spPr>
          <a:xfrm>
            <a:off x="3259835" y="2929127"/>
            <a:ext cx="2520695" cy="1373124"/>
          </a:xfrm>
          <a:prstGeom prst="rect">
            <a:avLst/>
          </a:prstGeom>
          <a:blipFill>
            <a:blip r:embed="rId8" cstate="print"/>
            <a:stretch>
              <a:fillRect/>
            </a:stretch>
          </a:blipFill>
        </p:spPr>
        <p:txBody>
          <a:bodyPr wrap="square" lIns="0" tIns="0" rIns="0" bIns="0" rtlCol="0"/>
          <a:lstStyle/>
          <a:p>
            <a:endParaRPr dirty="0"/>
          </a:p>
        </p:txBody>
      </p:sp>
      <p:sp>
        <p:nvSpPr>
          <p:cNvPr id="13" name="object 13"/>
          <p:cNvSpPr/>
          <p:nvPr/>
        </p:nvSpPr>
        <p:spPr>
          <a:xfrm>
            <a:off x="342900" y="3063239"/>
            <a:ext cx="1434084" cy="551688"/>
          </a:xfrm>
          <a:prstGeom prst="rect">
            <a:avLst/>
          </a:prstGeom>
          <a:blipFill>
            <a:blip r:embed="rId9" cstate="print"/>
            <a:stretch>
              <a:fillRect/>
            </a:stretch>
          </a:blipFill>
        </p:spPr>
        <p:txBody>
          <a:bodyPr wrap="square" lIns="0" tIns="0" rIns="0" bIns="0" rtlCol="0"/>
          <a:lstStyle/>
          <a:p>
            <a:endParaRPr dirty="0"/>
          </a:p>
        </p:txBody>
      </p:sp>
      <p:sp>
        <p:nvSpPr>
          <p:cNvPr id="14" name="object 14"/>
          <p:cNvSpPr/>
          <p:nvPr/>
        </p:nvSpPr>
        <p:spPr>
          <a:xfrm>
            <a:off x="38100" y="3582974"/>
            <a:ext cx="1965833" cy="508838"/>
          </a:xfrm>
          <a:prstGeom prst="rect">
            <a:avLst/>
          </a:prstGeom>
          <a:blipFill>
            <a:blip r:embed="rId10" cstate="print"/>
            <a:stretch>
              <a:fillRect/>
            </a:stretch>
          </a:blipFill>
        </p:spPr>
        <p:txBody>
          <a:bodyPr wrap="square" lIns="0" tIns="0" rIns="0" bIns="0" rtlCol="0"/>
          <a:lstStyle/>
          <a:p>
            <a:endParaRPr dirty="0"/>
          </a:p>
        </p:txBody>
      </p:sp>
      <p:sp>
        <p:nvSpPr>
          <p:cNvPr id="15" name="object 15"/>
          <p:cNvSpPr/>
          <p:nvPr/>
        </p:nvSpPr>
        <p:spPr>
          <a:xfrm>
            <a:off x="38100" y="3857294"/>
            <a:ext cx="1574165" cy="508838"/>
          </a:xfrm>
          <a:prstGeom prst="rect">
            <a:avLst/>
          </a:prstGeom>
          <a:blipFill>
            <a:blip r:embed="rId11" cstate="print"/>
            <a:stretch>
              <a:fillRect/>
            </a:stretch>
          </a:blipFill>
        </p:spPr>
        <p:txBody>
          <a:bodyPr wrap="square" lIns="0" tIns="0" rIns="0" bIns="0" rtlCol="0"/>
          <a:lstStyle/>
          <a:p>
            <a:endParaRPr dirty="0"/>
          </a:p>
        </p:txBody>
      </p:sp>
      <p:sp>
        <p:nvSpPr>
          <p:cNvPr id="16" name="object 16"/>
          <p:cNvSpPr txBox="1"/>
          <p:nvPr/>
        </p:nvSpPr>
        <p:spPr>
          <a:xfrm>
            <a:off x="168655" y="3644772"/>
            <a:ext cx="1634489" cy="573405"/>
          </a:xfrm>
          <a:prstGeom prst="rect">
            <a:avLst/>
          </a:prstGeom>
        </p:spPr>
        <p:txBody>
          <a:bodyPr vert="horz" wrap="square" lIns="0" tIns="0" rIns="0" bIns="0" rtlCol="0">
            <a:spAutoFit/>
          </a:bodyPr>
          <a:lstStyle/>
          <a:p>
            <a:pPr marL="12700">
              <a:lnSpc>
                <a:spcPct val="100000"/>
              </a:lnSpc>
            </a:pPr>
            <a:r>
              <a:rPr sz="1800" spc="-5" dirty="0">
                <a:solidFill>
                  <a:srgbClr val="FFFFFF"/>
                </a:solidFill>
                <a:latin typeface="Calibri"/>
                <a:cs typeface="Calibri"/>
              </a:rPr>
              <a:t>Climate</a:t>
            </a:r>
            <a:r>
              <a:rPr sz="1800" spc="-45" dirty="0">
                <a:solidFill>
                  <a:srgbClr val="FFFFFF"/>
                </a:solidFill>
                <a:latin typeface="Calibri"/>
                <a:cs typeface="Calibri"/>
              </a:rPr>
              <a:t> </a:t>
            </a:r>
            <a:r>
              <a:rPr sz="1800" spc="-5" dirty="0">
                <a:solidFill>
                  <a:srgbClr val="FFFFFF"/>
                </a:solidFill>
                <a:latin typeface="Calibri"/>
                <a:cs typeface="Calibri"/>
              </a:rPr>
              <a:t>Research</a:t>
            </a:r>
            <a:endParaRPr sz="1800" dirty="0">
              <a:latin typeface="Calibri"/>
              <a:cs typeface="Calibri"/>
            </a:endParaRPr>
          </a:p>
          <a:p>
            <a:pPr marL="12700">
              <a:lnSpc>
                <a:spcPct val="100000"/>
              </a:lnSpc>
            </a:pPr>
            <a:r>
              <a:rPr sz="1800" dirty="0">
                <a:solidFill>
                  <a:srgbClr val="FFFFFF"/>
                </a:solidFill>
                <a:latin typeface="Calibri"/>
                <a:cs typeface="Calibri"/>
              </a:rPr>
              <a:t>and</a:t>
            </a:r>
            <a:r>
              <a:rPr sz="1800" spc="-75" dirty="0">
                <a:solidFill>
                  <a:srgbClr val="FFFFFF"/>
                </a:solidFill>
                <a:latin typeface="Calibri"/>
                <a:cs typeface="Calibri"/>
              </a:rPr>
              <a:t> </a:t>
            </a:r>
            <a:r>
              <a:rPr sz="1800" spc="-5" dirty="0">
                <a:solidFill>
                  <a:srgbClr val="FFFFFF"/>
                </a:solidFill>
                <a:latin typeface="Calibri"/>
                <a:cs typeface="Calibri"/>
              </a:rPr>
              <a:t>Outreach</a:t>
            </a:r>
            <a:endParaRPr sz="1800" dirty="0">
              <a:latin typeface="Calibri"/>
              <a:cs typeface="Calibri"/>
            </a:endParaRPr>
          </a:p>
        </p:txBody>
      </p:sp>
      <p:sp>
        <p:nvSpPr>
          <p:cNvPr id="17" name="object 17"/>
          <p:cNvSpPr/>
          <p:nvPr/>
        </p:nvSpPr>
        <p:spPr>
          <a:xfrm>
            <a:off x="8214359" y="2810255"/>
            <a:ext cx="139065" cy="70485"/>
          </a:xfrm>
          <a:custGeom>
            <a:avLst/>
            <a:gdLst/>
            <a:ahLst/>
            <a:cxnLst/>
            <a:rect l="l" t="t" r="r" b="b"/>
            <a:pathLst>
              <a:path w="139065" h="70485">
                <a:moveTo>
                  <a:pt x="69342" y="0"/>
                </a:moveTo>
                <a:lnTo>
                  <a:pt x="42326" y="2762"/>
                </a:lnTo>
                <a:lnTo>
                  <a:pt x="20288" y="10287"/>
                </a:lnTo>
                <a:lnTo>
                  <a:pt x="5441" y="21431"/>
                </a:lnTo>
                <a:lnTo>
                  <a:pt x="0" y="35052"/>
                </a:lnTo>
                <a:lnTo>
                  <a:pt x="5441" y="48672"/>
                </a:lnTo>
                <a:lnTo>
                  <a:pt x="20288" y="59817"/>
                </a:lnTo>
                <a:lnTo>
                  <a:pt x="42326" y="67341"/>
                </a:lnTo>
                <a:lnTo>
                  <a:pt x="69342" y="70104"/>
                </a:lnTo>
                <a:lnTo>
                  <a:pt x="96357" y="67341"/>
                </a:lnTo>
                <a:lnTo>
                  <a:pt x="118395" y="59817"/>
                </a:lnTo>
                <a:lnTo>
                  <a:pt x="133242" y="48672"/>
                </a:lnTo>
                <a:lnTo>
                  <a:pt x="138684" y="35052"/>
                </a:lnTo>
                <a:lnTo>
                  <a:pt x="133242" y="21431"/>
                </a:lnTo>
                <a:lnTo>
                  <a:pt x="118395" y="10287"/>
                </a:lnTo>
                <a:lnTo>
                  <a:pt x="96357" y="2762"/>
                </a:lnTo>
                <a:lnTo>
                  <a:pt x="69342" y="0"/>
                </a:lnTo>
                <a:close/>
              </a:path>
            </a:pathLst>
          </a:custGeom>
          <a:solidFill>
            <a:srgbClr val="000000"/>
          </a:solidFill>
        </p:spPr>
        <p:txBody>
          <a:bodyPr wrap="square" lIns="0" tIns="0" rIns="0" bIns="0" rtlCol="0"/>
          <a:lstStyle/>
          <a:p>
            <a:endParaRPr dirty="0"/>
          </a:p>
        </p:txBody>
      </p:sp>
      <p:sp>
        <p:nvSpPr>
          <p:cNvPr id="18" name="object 18"/>
          <p:cNvSpPr/>
          <p:nvPr/>
        </p:nvSpPr>
        <p:spPr>
          <a:xfrm>
            <a:off x="8075676" y="2740151"/>
            <a:ext cx="416051" cy="365760"/>
          </a:xfrm>
          <a:prstGeom prst="rect">
            <a:avLst/>
          </a:prstGeom>
          <a:blipFill>
            <a:blip r:embed="rId12" cstate="print"/>
            <a:stretch>
              <a:fillRect/>
            </a:stretch>
          </a:blipFill>
        </p:spPr>
        <p:txBody>
          <a:bodyPr wrap="square" lIns="0" tIns="0" rIns="0" bIns="0" rtlCol="0"/>
          <a:lstStyle/>
          <a:p>
            <a:endParaRPr dirty="0"/>
          </a:p>
        </p:txBody>
      </p:sp>
      <p:sp>
        <p:nvSpPr>
          <p:cNvPr id="19" name="object 19"/>
          <p:cNvSpPr/>
          <p:nvPr/>
        </p:nvSpPr>
        <p:spPr>
          <a:xfrm>
            <a:off x="7193280" y="3730212"/>
            <a:ext cx="233679" cy="292100"/>
          </a:xfrm>
          <a:custGeom>
            <a:avLst/>
            <a:gdLst/>
            <a:ahLst/>
            <a:cxnLst/>
            <a:rect l="l" t="t" r="r" b="b"/>
            <a:pathLst>
              <a:path w="233679" h="292100">
                <a:moveTo>
                  <a:pt x="40360" y="47565"/>
                </a:moveTo>
                <a:lnTo>
                  <a:pt x="32003" y="53371"/>
                </a:lnTo>
                <a:lnTo>
                  <a:pt x="18288" y="55911"/>
                </a:lnTo>
                <a:lnTo>
                  <a:pt x="10033" y="61880"/>
                </a:lnTo>
                <a:lnTo>
                  <a:pt x="10541" y="66325"/>
                </a:lnTo>
                <a:lnTo>
                  <a:pt x="9525" y="69627"/>
                </a:lnTo>
                <a:lnTo>
                  <a:pt x="7925" y="76086"/>
                </a:lnTo>
                <a:lnTo>
                  <a:pt x="1397" y="118570"/>
                </a:lnTo>
                <a:lnTo>
                  <a:pt x="0" y="138080"/>
                </a:lnTo>
                <a:lnTo>
                  <a:pt x="4518" y="145174"/>
                </a:lnTo>
                <a:lnTo>
                  <a:pt x="6715" y="148351"/>
                </a:lnTo>
                <a:lnTo>
                  <a:pt x="9554" y="151314"/>
                </a:lnTo>
                <a:lnTo>
                  <a:pt x="16001" y="157765"/>
                </a:lnTo>
                <a:lnTo>
                  <a:pt x="20820" y="163988"/>
                </a:lnTo>
                <a:lnTo>
                  <a:pt x="37921" y="198377"/>
                </a:lnTo>
                <a:lnTo>
                  <a:pt x="40098" y="213137"/>
                </a:lnTo>
                <a:lnTo>
                  <a:pt x="41528" y="222916"/>
                </a:lnTo>
                <a:lnTo>
                  <a:pt x="42291" y="227361"/>
                </a:lnTo>
                <a:lnTo>
                  <a:pt x="43561" y="231679"/>
                </a:lnTo>
                <a:lnTo>
                  <a:pt x="44703" y="235997"/>
                </a:lnTo>
                <a:lnTo>
                  <a:pt x="47140" y="244411"/>
                </a:lnTo>
                <a:lnTo>
                  <a:pt x="48006" y="245776"/>
                </a:lnTo>
                <a:lnTo>
                  <a:pt x="49633" y="247142"/>
                </a:lnTo>
                <a:lnTo>
                  <a:pt x="54355" y="255555"/>
                </a:lnTo>
                <a:lnTo>
                  <a:pt x="55752" y="258603"/>
                </a:lnTo>
                <a:lnTo>
                  <a:pt x="56388" y="262032"/>
                </a:lnTo>
                <a:lnTo>
                  <a:pt x="57530" y="265334"/>
                </a:lnTo>
                <a:lnTo>
                  <a:pt x="86233" y="284892"/>
                </a:lnTo>
                <a:lnTo>
                  <a:pt x="89408" y="288067"/>
                </a:lnTo>
                <a:lnTo>
                  <a:pt x="95285" y="289264"/>
                </a:lnTo>
                <a:lnTo>
                  <a:pt x="108331" y="291163"/>
                </a:lnTo>
                <a:lnTo>
                  <a:pt x="123090" y="291514"/>
                </a:lnTo>
                <a:lnTo>
                  <a:pt x="134112" y="288067"/>
                </a:lnTo>
                <a:lnTo>
                  <a:pt x="137160" y="285654"/>
                </a:lnTo>
                <a:lnTo>
                  <a:pt x="138429" y="281590"/>
                </a:lnTo>
                <a:lnTo>
                  <a:pt x="140589" y="278288"/>
                </a:lnTo>
                <a:lnTo>
                  <a:pt x="153289" y="269652"/>
                </a:lnTo>
                <a:lnTo>
                  <a:pt x="154431" y="265334"/>
                </a:lnTo>
                <a:lnTo>
                  <a:pt x="156464" y="262032"/>
                </a:lnTo>
                <a:lnTo>
                  <a:pt x="175641" y="232695"/>
                </a:lnTo>
                <a:lnTo>
                  <a:pt x="179959" y="226218"/>
                </a:lnTo>
                <a:lnTo>
                  <a:pt x="186690" y="220757"/>
                </a:lnTo>
                <a:lnTo>
                  <a:pt x="188468" y="213137"/>
                </a:lnTo>
                <a:lnTo>
                  <a:pt x="190374" y="201086"/>
                </a:lnTo>
                <a:lnTo>
                  <a:pt x="191055" y="188833"/>
                </a:lnTo>
                <a:lnTo>
                  <a:pt x="191236" y="176508"/>
                </a:lnTo>
                <a:lnTo>
                  <a:pt x="191643" y="164242"/>
                </a:lnTo>
                <a:lnTo>
                  <a:pt x="197993" y="144684"/>
                </a:lnTo>
                <a:lnTo>
                  <a:pt x="200405" y="137191"/>
                </a:lnTo>
                <a:lnTo>
                  <a:pt x="206501" y="131603"/>
                </a:lnTo>
                <a:lnTo>
                  <a:pt x="210820" y="125126"/>
                </a:lnTo>
                <a:lnTo>
                  <a:pt x="215011" y="122967"/>
                </a:lnTo>
                <a:lnTo>
                  <a:pt x="219964" y="121697"/>
                </a:lnTo>
                <a:lnTo>
                  <a:pt x="223647" y="118522"/>
                </a:lnTo>
                <a:lnTo>
                  <a:pt x="231851" y="79406"/>
                </a:lnTo>
                <a:lnTo>
                  <a:pt x="19176" y="79406"/>
                </a:lnTo>
                <a:lnTo>
                  <a:pt x="24102" y="73818"/>
                </a:lnTo>
                <a:lnTo>
                  <a:pt x="29146" y="68326"/>
                </a:lnTo>
                <a:lnTo>
                  <a:pt x="34000" y="62690"/>
                </a:lnTo>
                <a:lnTo>
                  <a:pt x="38353" y="56673"/>
                </a:lnTo>
                <a:lnTo>
                  <a:pt x="40640" y="52863"/>
                </a:lnTo>
                <a:lnTo>
                  <a:pt x="40259" y="47910"/>
                </a:lnTo>
                <a:lnTo>
                  <a:pt x="40360" y="47565"/>
                </a:lnTo>
                <a:close/>
              </a:path>
              <a:path w="233679" h="292100">
                <a:moveTo>
                  <a:pt x="232917" y="37115"/>
                </a:moveTo>
                <a:lnTo>
                  <a:pt x="57530" y="37115"/>
                </a:lnTo>
                <a:lnTo>
                  <a:pt x="102235" y="40290"/>
                </a:lnTo>
                <a:lnTo>
                  <a:pt x="19176" y="79406"/>
                </a:lnTo>
                <a:lnTo>
                  <a:pt x="231851" y="79406"/>
                </a:lnTo>
                <a:lnTo>
                  <a:pt x="232198" y="69627"/>
                </a:lnTo>
                <a:lnTo>
                  <a:pt x="232285" y="66325"/>
                </a:lnTo>
                <a:lnTo>
                  <a:pt x="232644" y="47565"/>
                </a:lnTo>
                <a:lnTo>
                  <a:pt x="232917" y="37115"/>
                </a:lnTo>
                <a:close/>
              </a:path>
              <a:path w="233679" h="292100">
                <a:moveTo>
                  <a:pt x="78406" y="984"/>
                </a:moveTo>
                <a:lnTo>
                  <a:pt x="70935" y="2012"/>
                </a:lnTo>
                <a:lnTo>
                  <a:pt x="63880" y="7778"/>
                </a:lnTo>
                <a:lnTo>
                  <a:pt x="61722" y="10445"/>
                </a:lnTo>
                <a:lnTo>
                  <a:pt x="61682" y="14382"/>
                </a:lnTo>
                <a:lnTo>
                  <a:pt x="60705" y="17557"/>
                </a:lnTo>
                <a:lnTo>
                  <a:pt x="57530" y="19716"/>
                </a:lnTo>
                <a:lnTo>
                  <a:pt x="53848" y="21240"/>
                </a:lnTo>
                <a:lnTo>
                  <a:pt x="51053" y="24034"/>
                </a:lnTo>
                <a:lnTo>
                  <a:pt x="45466" y="29749"/>
                </a:lnTo>
                <a:lnTo>
                  <a:pt x="43561" y="36099"/>
                </a:lnTo>
                <a:lnTo>
                  <a:pt x="41528" y="43592"/>
                </a:lnTo>
                <a:lnTo>
                  <a:pt x="40360" y="47565"/>
                </a:lnTo>
                <a:lnTo>
                  <a:pt x="43011" y="45723"/>
                </a:lnTo>
                <a:lnTo>
                  <a:pt x="47672" y="42386"/>
                </a:lnTo>
                <a:lnTo>
                  <a:pt x="50881" y="40477"/>
                </a:lnTo>
                <a:lnTo>
                  <a:pt x="57530" y="37115"/>
                </a:lnTo>
                <a:lnTo>
                  <a:pt x="232917" y="37115"/>
                </a:lnTo>
                <a:lnTo>
                  <a:pt x="233172" y="27336"/>
                </a:lnTo>
                <a:lnTo>
                  <a:pt x="232155" y="24034"/>
                </a:lnTo>
                <a:lnTo>
                  <a:pt x="232791" y="19462"/>
                </a:lnTo>
                <a:lnTo>
                  <a:pt x="229997" y="17557"/>
                </a:lnTo>
                <a:lnTo>
                  <a:pt x="226888" y="15398"/>
                </a:lnTo>
                <a:lnTo>
                  <a:pt x="219328" y="15398"/>
                </a:lnTo>
                <a:lnTo>
                  <a:pt x="213995" y="14255"/>
                </a:lnTo>
                <a:lnTo>
                  <a:pt x="209676" y="13239"/>
                </a:lnTo>
                <a:lnTo>
                  <a:pt x="201168" y="10953"/>
                </a:lnTo>
                <a:lnTo>
                  <a:pt x="177290" y="8667"/>
                </a:lnTo>
                <a:lnTo>
                  <a:pt x="169291" y="7778"/>
                </a:lnTo>
                <a:lnTo>
                  <a:pt x="161798" y="6762"/>
                </a:lnTo>
                <a:lnTo>
                  <a:pt x="154431" y="5238"/>
                </a:lnTo>
                <a:lnTo>
                  <a:pt x="146939" y="4476"/>
                </a:lnTo>
                <a:lnTo>
                  <a:pt x="95885" y="4476"/>
                </a:lnTo>
                <a:lnTo>
                  <a:pt x="86615" y="2528"/>
                </a:lnTo>
                <a:lnTo>
                  <a:pt x="78406" y="984"/>
                </a:lnTo>
                <a:close/>
              </a:path>
              <a:path w="233679" h="292100">
                <a:moveTo>
                  <a:pt x="225425" y="14382"/>
                </a:moveTo>
                <a:lnTo>
                  <a:pt x="219328" y="15398"/>
                </a:lnTo>
                <a:lnTo>
                  <a:pt x="226888" y="15398"/>
                </a:lnTo>
                <a:lnTo>
                  <a:pt x="225425" y="14382"/>
                </a:lnTo>
                <a:close/>
              </a:path>
              <a:path w="233679" h="292100">
                <a:moveTo>
                  <a:pt x="113744" y="0"/>
                </a:moveTo>
                <a:lnTo>
                  <a:pt x="107201" y="654"/>
                </a:lnTo>
                <a:lnTo>
                  <a:pt x="95885" y="4476"/>
                </a:lnTo>
                <a:lnTo>
                  <a:pt x="146939" y="4476"/>
                </a:lnTo>
                <a:lnTo>
                  <a:pt x="124120" y="1583"/>
                </a:lnTo>
                <a:lnTo>
                  <a:pt x="113744" y="0"/>
                </a:lnTo>
                <a:close/>
              </a:path>
            </a:pathLst>
          </a:custGeom>
          <a:solidFill>
            <a:srgbClr val="000000"/>
          </a:solidFill>
        </p:spPr>
        <p:txBody>
          <a:bodyPr wrap="square" lIns="0" tIns="0" rIns="0" bIns="0" rtlCol="0"/>
          <a:lstStyle/>
          <a:p>
            <a:endParaRPr dirty="0"/>
          </a:p>
        </p:txBody>
      </p:sp>
      <p:sp>
        <p:nvSpPr>
          <p:cNvPr id="20" name="object 20"/>
          <p:cNvSpPr/>
          <p:nvPr/>
        </p:nvSpPr>
        <p:spPr>
          <a:xfrm>
            <a:off x="7193280" y="3730212"/>
            <a:ext cx="233679" cy="292100"/>
          </a:xfrm>
          <a:custGeom>
            <a:avLst/>
            <a:gdLst/>
            <a:ahLst/>
            <a:cxnLst/>
            <a:rect l="l" t="t" r="r" b="b"/>
            <a:pathLst>
              <a:path w="233679" h="292100">
                <a:moveTo>
                  <a:pt x="19176" y="79406"/>
                </a:moveTo>
                <a:lnTo>
                  <a:pt x="24102" y="73818"/>
                </a:lnTo>
                <a:lnTo>
                  <a:pt x="29146" y="68326"/>
                </a:lnTo>
                <a:lnTo>
                  <a:pt x="34000" y="62690"/>
                </a:lnTo>
                <a:lnTo>
                  <a:pt x="38353" y="56673"/>
                </a:lnTo>
                <a:lnTo>
                  <a:pt x="40640" y="52863"/>
                </a:lnTo>
                <a:lnTo>
                  <a:pt x="40259" y="47910"/>
                </a:lnTo>
                <a:lnTo>
                  <a:pt x="41528" y="43592"/>
                </a:lnTo>
                <a:lnTo>
                  <a:pt x="57530" y="19716"/>
                </a:lnTo>
                <a:lnTo>
                  <a:pt x="60705" y="17557"/>
                </a:lnTo>
                <a:lnTo>
                  <a:pt x="61722" y="14255"/>
                </a:lnTo>
                <a:lnTo>
                  <a:pt x="61722" y="10445"/>
                </a:lnTo>
                <a:lnTo>
                  <a:pt x="63880" y="7778"/>
                </a:lnTo>
                <a:lnTo>
                  <a:pt x="70935" y="2012"/>
                </a:lnTo>
                <a:lnTo>
                  <a:pt x="78406" y="984"/>
                </a:lnTo>
                <a:lnTo>
                  <a:pt x="86615" y="2528"/>
                </a:lnTo>
                <a:lnTo>
                  <a:pt x="95885" y="4476"/>
                </a:lnTo>
                <a:lnTo>
                  <a:pt x="107201" y="654"/>
                </a:lnTo>
                <a:lnTo>
                  <a:pt x="113744" y="0"/>
                </a:lnTo>
                <a:lnTo>
                  <a:pt x="124120" y="1583"/>
                </a:lnTo>
                <a:lnTo>
                  <a:pt x="146939" y="4476"/>
                </a:lnTo>
                <a:lnTo>
                  <a:pt x="154431" y="5238"/>
                </a:lnTo>
                <a:lnTo>
                  <a:pt x="161798" y="6762"/>
                </a:lnTo>
                <a:lnTo>
                  <a:pt x="169291" y="7778"/>
                </a:lnTo>
                <a:lnTo>
                  <a:pt x="177290" y="8667"/>
                </a:lnTo>
                <a:lnTo>
                  <a:pt x="185277" y="9461"/>
                </a:lnTo>
                <a:lnTo>
                  <a:pt x="193240" y="10207"/>
                </a:lnTo>
                <a:lnTo>
                  <a:pt x="201168" y="10953"/>
                </a:lnTo>
                <a:lnTo>
                  <a:pt x="205486" y="12096"/>
                </a:lnTo>
                <a:lnTo>
                  <a:pt x="209676" y="13239"/>
                </a:lnTo>
                <a:lnTo>
                  <a:pt x="213995" y="14255"/>
                </a:lnTo>
                <a:lnTo>
                  <a:pt x="219328" y="15398"/>
                </a:lnTo>
                <a:lnTo>
                  <a:pt x="225425" y="14382"/>
                </a:lnTo>
                <a:lnTo>
                  <a:pt x="229997" y="17557"/>
                </a:lnTo>
                <a:lnTo>
                  <a:pt x="232791" y="19462"/>
                </a:lnTo>
                <a:lnTo>
                  <a:pt x="232155" y="24034"/>
                </a:lnTo>
                <a:lnTo>
                  <a:pt x="233172" y="27336"/>
                </a:lnTo>
                <a:lnTo>
                  <a:pt x="232640" y="47736"/>
                </a:lnTo>
                <a:lnTo>
                  <a:pt x="232251" y="68135"/>
                </a:lnTo>
                <a:lnTo>
                  <a:pt x="231528" y="88487"/>
                </a:lnTo>
                <a:lnTo>
                  <a:pt x="229997" y="108743"/>
                </a:lnTo>
                <a:lnTo>
                  <a:pt x="229616" y="112680"/>
                </a:lnTo>
                <a:lnTo>
                  <a:pt x="226568" y="116109"/>
                </a:lnTo>
                <a:lnTo>
                  <a:pt x="223647" y="118522"/>
                </a:lnTo>
                <a:lnTo>
                  <a:pt x="219964" y="121697"/>
                </a:lnTo>
                <a:lnTo>
                  <a:pt x="215011" y="122967"/>
                </a:lnTo>
                <a:lnTo>
                  <a:pt x="210820" y="125126"/>
                </a:lnTo>
                <a:lnTo>
                  <a:pt x="206501" y="131603"/>
                </a:lnTo>
                <a:lnTo>
                  <a:pt x="200405" y="137191"/>
                </a:lnTo>
                <a:lnTo>
                  <a:pt x="197993" y="144684"/>
                </a:lnTo>
                <a:lnTo>
                  <a:pt x="191643" y="164242"/>
                </a:lnTo>
                <a:lnTo>
                  <a:pt x="191236" y="176508"/>
                </a:lnTo>
                <a:lnTo>
                  <a:pt x="186690" y="220757"/>
                </a:lnTo>
                <a:lnTo>
                  <a:pt x="179959" y="226218"/>
                </a:lnTo>
                <a:lnTo>
                  <a:pt x="175641" y="232695"/>
                </a:lnTo>
                <a:lnTo>
                  <a:pt x="156464" y="262032"/>
                </a:lnTo>
                <a:lnTo>
                  <a:pt x="154431" y="265334"/>
                </a:lnTo>
                <a:lnTo>
                  <a:pt x="153289" y="269652"/>
                </a:lnTo>
                <a:lnTo>
                  <a:pt x="150114" y="271811"/>
                </a:lnTo>
                <a:lnTo>
                  <a:pt x="140589" y="278288"/>
                </a:lnTo>
                <a:lnTo>
                  <a:pt x="138429" y="281590"/>
                </a:lnTo>
                <a:lnTo>
                  <a:pt x="137160" y="285654"/>
                </a:lnTo>
                <a:lnTo>
                  <a:pt x="134112" y="288067"/>
                </a:lnTo>
                <a:lnTo>
                  <a:pt x="123090" y="291514"/>
                </a:lnTo>
                <a:lnTo>
                  <a:pt x="108331" y="291163"/>
                </a:lnTo>
                <a:lnTo>
                  <a:pt x="95285" y="289264"/>
                </a:lnTo>
                <a:lnTo>
                  <a:pt x="89408" y="288067"/>
                </a:lnTo>
                <a:lnTo>
                  <a:pt x="86233" y="284892"/>
                </a:lnTo>
                <a:lnTo>
                  <a:pt x="83312" y="281336"/>
                </a:lnTo>
                <a:lnTo>
                  <a:pt x="79883" y="278288"/>
                </a:lnTo>
                <a:lnTo>
                  <a:pt x="74586" y="274407"/>
                </a:lnTo>
                <a:lnTo>
                  <a:pt x="69040" y="271145"/>
                </a:lnTo>
                <a:lnTo>
                  <a:pt x="63327" y="268216"/>
                </a:lnTo>
                <a:lnTo>
                  <a:pt x="57530" y="265334"/>
                </a:lnTo>
                <a:lnTo>
                  <a:pt x="56388" y="262032"/>
                </a:lnTo>
                <a:lnTo>
                  <a:pt x="55752" y="258603"/>
                </a:lnTo>
                <a:lnTo>
                  <a:pt x="54355" y="255555"/>
                </a:lnTo>
                <a:lnTo>
                  <a:pt x="49633" y="247142"/>
                </a:lnTo>
                <a:lnTo>
                  <a:pt x="48006" y="245776"/>
                </a:lnTo>
                <a:lnTo>
                  <a:pt x="47140" y="244411"/>
                </a:lnTo>
                <a:lnTo>
                  <a:pt x="44703" y="235997"/>
                </a:lnTo>
                <a:lnTo>
                  <a:pt x="43561" y="231679"/>
                </a:lnTo>
                <a:lnTo>
                  <a:pt x="42291" y="227361"/>
                </a:lnTo>
                <a:lnTo>
                  <a:pt x="41528" y="222916"/>
                </a:lnTo>
                <a:lnTo>
                  <a:pt x="40072" y="212959"/>
                </a:lnTo>
                <a:lnTo>
                  <a:pt x="39211" y="205359"/>
                </a:lnTo>
                <a:lnTo>
                  <a:pt x="37921" y="198377"/>
                </a:lnTo>
                <a:lnTo>
                  <a:pt x="20820" y="163988"/>
                </a:lnTo>
                <a:lnTo>
                  <a:pt x="9554" y="151314"/>
                </a:lnTo>
                <a:lnTo>
                  <a:pt x="6715" y="148351"/>
                </a:lnTo>
                <a:lnTo>
                  <a:pt x="4518" y="145174"/>
                </a:lnTo>
                <a:lnTo>
                  <a:pt x="0" y="138080"/>
                </a:lnTo>
                <a:lnTo>
                  <a:pt x="710" y="128343"/>
                </a:lnTo>
                <a:lnTo>
                  <a:pt x="1397" y="118570"/>
                </a:lnTo>
                <a:lnTo>
                  <a:pt x="7925" y="76086"/>
                </a:lnTo>
                <a:lnTo>
                  <a:pt x="10541" y="66325"/>
                </a:lnTo>
                <a:lnTo>
                  <a:pt x="10033" y="61880"/>
                </a:lnTo>
                <a:lnTo>
                  <a:pt x="12826" y="59848"/>
                </a:lnTo>
                <a:lnTo>
                  <a:pt x="18288" y="55911"/>
                </a:lnTo>
                <a:lnTo>
                  <a:pt x="32003" y="53371"/>
                </a:lnTo>
                <a:lnTo>
                  <a:pt x="43011" y="45723"/>
                </a:lnTo>
                <a:lnTo>
                  <a:pt x="47672" y="42386"/>
                </a:lnTo>
                <a:lnTo>
                  <a:pt x="50881" y="40477"/>
                </a:lnTo>
                <a:lnTo>
                  <a:pt x="57530" y="37115"/>
                </a:lnTo>
                <a:lnTo>
                  <a:pt x="102235" y="40290"/>
                </a:lnTo>
              </a:path>
            </a:pathLst>
          </a:custGeom>
          <a:ln w="9144">
            <a:solidFill>
              <a:srgbClr val="000000"/>
            </a:solidFill>
          </a:ln>
        </p:spPr>
        <p:txBody>
          <a:bodyPr wrap="square" lIns="0" tIns="0" rIns="0" bIns="0" rtlCol="0"/>
          <a:lstStyle/>
          <a:p>
            <a:endParaRPr dirty="0"/>
          </a:p>
        </p:txBody>
      </p:sp>
      <p:sp>
        <p:nvSpPr>
          <p:cNvPr id="21" name="object 21"/>
          <p:cNvSpPr/>
          <p:nvPr/>
        </p:nvSpPr>
        <p:spPr>
          <a:xfrm>
            <a:off x="7167371" y="3656076"/>
            <a:ext cx="320040" cy="419100"/>
          </a:xfrm>
          <a:prstGeom prst="rect">
            <a:avLst/>
          </a:prstGeom>
          <a:blipFill>
            <a:blip r:embed="rId13" cstate="print"/>
            <a:stretch>
              <a:fillRect/>
            </a:stretch>
          </a:blipFill>
        </p:spPr>
        <p:txBody>
          <a:bodyPr wrap="square" lIns="0" tIns="0" rIns="0" bIns="0" rtlCol="0"/>
          <a:lstStyle/>
          <a:p>
            <a:endParaRPr dirty="0"/>
          </a:p>
        </p:txBody>
      </p:sp>
      <p:sp>
        <p:nvSpPr>
          <p:cNvPr id="22" name="object 22"/>
          <p:cNvSpPr/>
          <p:nvPr/>
        </p:nvSpPr>
        <p:spPr>
          <a:xfrm>
            <a:off x="7725156" y="3846576"/>
            <a:ext cx="307848" cy="370331"/>
          </a:xfrm>
          <a:prstGeom prst="rect">
            <a:avLst/>
          </a:prstGeom>
          <a:blipFill>
            <a:blip r:embed="rId14" cstate="print"/>
            <a:stretch>
              <a:fillRect/>
            </a:stretch>
          </a:blipFill>
        </p:spPr>
        <p:txBody>
          <a:bodyPr wrap="square" lIns="0" tIns="0" rIns="0" bIns="0" rtlCol="0"/>
          <a:lstStyle/>
          <a:p>
            <a:endParaRPr dirty="0"/>
          </a:p>
        </p:txBody>
      </p:sp>
      <p:sp>
        <p:nvSpPr>
          <p:cNvPr id="23" name="object 23"/>
          <p:cNvSpPr/>
          <p:nvPr/>
        </p:nvSpPr>
        <p:spPr>
          <a:xfrm>
            <a:off x="6609588" y="2624327"/>
            <a:ext cx="355092" cy="376427"/>
          </a:xfrm>
          <a:prstGeom prst="rect">
            <a:avLst/>
          </a:prstGeom>
          <a:blipFill>
            <a:blip r:embed="rId15" cstate="print"/>
            <a:stretch>
              <a:fillRect/>
            </a:stretch>
          </a:blipFill>
        </p:spPr>
        <p:txBody>
          <a:bodyPr wrap="square" lIns="0" tIns="0" rIns="0" bIns="0" rtlCol="0"/>
          <a:lstStyle/>
          <a:p>
            <a:endParaRPr dirty="0"/>
          </a:p>
        </p:txBody>
      </p:sp>
      <p:sp>
        <p:nvSpPr>
          <p:cNvPr id="24" name="object 24"/>
          <p:cNvSpPr/>
          <p:nvPr/>
        </p:nvSpPr>
        <p:spPr>
          <a:xfrm>
            <a:off x="8214359" y="3656076"/>
            <a:ext cx="458724" cy="455675"/>
          </a:xfrm>
          <a:prstGeom prst="rect">
            <a:avLst/>
          </a:prstGeom>
          <a:blipFill>
            <a:blip r:embed="rId16" cstate="print"/>
            <a:stretch>
              <a:fillRect/>
            </a:stretch>
          </a:blipFill>
        </p:spPr>
        <p:txBody>
          <a:bodyPr wrap="square" lIns="0" tIns="0" rIns="0" bIns="0" rtlCol="0"/>
          <a:lstStyle/>
          <a:p>
            <a:endParaRPr dirty="0"/>
          </a:p>
        </p:txBody>
      </p:sp>
      <p:sp>
        <p:nvSpPr>
          <p:cNvPr id="25" name="object 25"/>
          <p:cNvSpPr/>
          <p:nvPr/>
        </p:nvSpPr>
        <p:spPr>
          <a:xfrm>
            <a:off x="7257288" y="2520695"/>
            <a:ext cx="309372" cy="324612"/>
          </a:xfrm>
          <a:prstGeom prst="rect">
            <a:avLst/>
          </a:prstGeom>
          <a:blipFill>
            <a:blip r:embed="rId17" cstate="print"/>
            <a:stretch>
              <a:fillRect/>
            </a:stretch>
          </a:blipFill>
        </p:spPr>
        <p:txBody>
          <a:bodyPr wrap="square" lIns="0" tIns="0" rIns="0" bIns="0" rtlCol="0"/>
          <a:lstStyle/>
          <a:p>
            <a:endParaRPr dirty="0"/>
          </a:p>
        </p:txBody>
      </p:sp>
      <p:sp>
        <p:nvSpPr>
          <p:cNvPr id="26" name="object 26"/>
          <p:cNvSpPr/>
          <p:nvPr/>
        </p:nvSpPr>
        <p:spPr>
          <a:xfrm>
            <a:off x="1417319" y="1840992"/>
            <a:ext cx="1211580" cy="1179576"/>
          </a:xfrm>
          <a:prstGeom prst="rect">
            <a:avLst/>
          </a:prstGeom>
          <a:blipFill>
            <a:blip r:embed="rId18" cstate="print"/>
            <a:stretch>
              <a:fillRect/>
            </a:stretch>
          </a:blipFill>
        </p:spPr>
        <p:txBody>
          <a:bodyPr wrap="square" lIns="0" tIns="0" rIns="0" bIns="0" rtlCol="0"/>
          <a:lstStyle/>
          <a:p>
            <a:endParaRPr dirty="0"/>
          </a:p>
        </p:txBody>
      </p:sp>
      <p:sp>
        <p:nvSpPr>
          <p:cNvPr id="27" name="object 27"/>
          <p:cNvSpPr/>
          <p:nvPr/>
        </p:nvSpPr>
        <p:spPr>
          <a:xfrm>
            <a:off x="472440" y="5971032"/>
            <a:ext cx="882396" cy="697992"/>
          </a:xfrm>
          <a:prstGeom prst="rect">
            <a:avLst/>
          </a:prstGeom>
          <a:blipFill>
            <a:blip r:embed="rId19" cstate="print"/>
            <a:stretch>
              <a:fillRect/>
            </a:stretch>
          </a:blipFill>
        </p:spPr>
        <p:txBody>
          <a:bodyPr wrap="square" lIns="0" tIns="0" rIns="0" bIns="0" rtlCol="0"/>
          <a:lstStyle/>
          <a:p>
            <a:endParaRPr dirty="0"/>
          </a:p>
        </p:txBody>
      </p:sp>
      <p:sp>
        <p:nvSpPr>
          <p:cNvPr id="28" name="object 28"/>
          <p:cNvSpPr/>
          <p:nvPr/>
        </p:nvSpPr>
        <p:spPr>
          <a:xfrm>
            <a:off x="1374647" y="5893295"/>
            <a:ext cx="1850008" cy="508838"/>
          </a:xfrm>
          <a:prstGeom prst="rect">
            <a:avLst/>
          </a:prstGeom>
          <a:blipFill>
            <a:blip r:embed="rId20" cstate="print"/>
            <a:stretch>
              <a:fillRect/>
            </a:stretch>
          </a:blipFill>
        </p:spPr>
        <p:txBody>
          <a:bodyPr wrap="square" lIns="0" tIns="0" rIns="0" bIns="0" rtlCol="0"/>
          <a:lstStyle/>
          <a:p>
            <a:endParaRPr dirty="0"/>
          </a:p>
        </p:txBody>
      </p:sp>
      <p:sp>
        <p:nvSpPr>
          <p:cNvPr id="29" name="object 29"/>
          <p:cNvSpPr/>
          <p:nvPr/>
        </p:nvSpPr>
        <p:spPr>
          <a:xfrm>
            <a:off x="1374647" y="6167628"/>
            <a:ext cx="1150416" cy="508838"/>
          </a:xfrm>
          <a:prstGeom prst="rect">
            <a:avLst/>
          </a:prstGeom>
          <a:blipFill>
            <a:blip r:embed="rId21" cstate="print"/>
            <a:stretch>
              <a:fillRect/>
            </a:stretch>
          </a:blipFill>
        </p:spPr>
        <p:txBody>
          <a:bodyPr wrap="square" lIns="0" tIns="0" rIns="0" bIns="0" rtlCol="0"/>
          <a:lstStyle/>
          <a:p>
            <a:endParaRPr dirty="0"/>
          </a:p>
        </p:txBody>
      </p:sp>
      <p:sp>
        <p:nvSpPr>
          <p:cNvPr id="30" name="object 30"/>
          <p:cNvSpPr txBox="1"/>
          <p:nvPr/>
        </p:nvSpPr>
        <p:spPr>
          <a:xfrm>
            <a:off x="1506474" y="5955791"/>
            <a:ext cx="1519555" cy="573405"/>
          </a:xfrm>
          <a:prstGeom prst="rect">
            <a:avLst/>
          </a:prstGeom>
        </p:spPr>
        <p:txBody>
          <a:bodyPr vert="horz" wrap="square" lIns="0" tIns="0" rIns="0" bIns="0" rtlCol="0">
            <a:spAutoFit/>
          </a:bodyPr>
          <a:lstStyle/>
          <a:p>
            <a:pPr marL="12700" marR="5080">
              <a:lnSpc>
                <a:spcPct val="100000"/>
              </a:lnSpc>
            </a:pPr>
            <a:r>
              <a:rPr sz="1800" dirty="0">
                <a:solidFill>
                  <a:srgbClr val="FFFFFF"/>
                </a:solidFill>
                <a:latin typeface="Calibri"/>
                <a:cs typeface="Calibri"/>
              </a:rPr>
              <a:t>Remote</a:t>
            </a:r>
            <a:r>
              <a:rPr sz="1800" spc="-75" dirty="0">
                <a:solidFill>
                  <a:srgbClr val="FFFFFF"/>
                </a:solidFill>
                <a:latin typeface="Calibri"/>
                <a:cs typeface="Calibri"/>
              </a:rPr>
              <a:t> </a:t>
            </a:r>
            <a:r>
              <a:rPr sz="1800" spc="-5" dirty="0">
                <a:solidFill>
                  <a:srgbClr val="FFFFFF"/>
                </a:solidFill>
                <a:latin typeface="Calibri"/>
                <a:cs typeface="Calibri"/>
              </a:rPr>
              <a:t>Sensing  Research</a:t>
            </a:r>
            <a:endParaRPr sz="1800" dirty="0">
              <a:latin typeface="Calibri"/>
              <a:cs typeface="Calibri"/>
            </a:endParaRPr>
          </a:p>
        </p:txBody>
      </p:sp>
      <p:sp>
        <p:nvSpPr>
          <p:cNvPr id="31" name="object 31"/>
          <p:cNvSpPr/>
          <p:nvPr/>
        </p:nvSpPr>
        <p:spPr>
          <a:xfrm>
            <a:off x="1656588" y="4495800"/>
            <a:ext cx="720851" cy="763524"/>
          </a:xfrm>
          <a:prstGeom prst="rect">
            <a:avLst/>
          </a:prstGeom>
          <a:blipFill>
            <a:blip r:embed="rId15" cstate="print"/>
            <a:stretch>
              <a:fillRect/>
            </a:stretch>
          </a:blipFill>
        </p:spPr>
        <p:txBody>
          <a:bodyPr wrap="square" lIns="0" tIns="0" rIns="0" bIns="0" rtlCol="0"/>
          <a:lstStyle/>
          <a:p>
            <a:endParaRPr dirty="0"/>
          </a:p>
        </p:txBody>
      </p:sp>
      <p:sp>
        <p:nvSpPr>
          <p:cNvPr id="32" name="object 32"/>
          <p:cNvSpPr/>
          <p:nvPr/>
        </p:nvSpPr>
        <p:spPr>
          <a:xfrm>
            <a:off x="38100" y="4384598"/>
            <a:ext cx="1404874" cy="508838"/>
          </a:xfrm>
          <a:prstGeom prst="rect">
            <a:avLst/>
          </a:prstGeom>
          <a:blipFill>
            <a:blip r:embed="rId22" cstate="print"/>
            <a:stretch>
              <a:fillRect/>
            </a:stretch>
          </a:blipFill>
        </p:spPr>
        <p:txBody>
          <a:bodyPr wrap="square" lIns="0" tIns="0" rIns="0" bIns="0" rtlCol="0"/>
          <a:lstStyle/>
          <a:p>
            <a:endParaRPr dirty="0"/>
          </a:p>
        </p:txBody>
      </p:sp>
      <p:sp>
        <p:nvSpPr>
          <p:cNvPr id="33" name="object 33"/>
          <p:cNvSpPr/>
          <p:nvPr/>
        </p:nvSpPr>
        <p:spPr>
          <a:xfrm>
            <a:off x="38100" y="4658918"/>
            <a:ext cx="917270" cy="508838"/>
          </a:xfrm>
          <a:prstGeom prst="rect">
            <a:avLst/>
          </a:prstGeom>
          <a:blipFill>
            <a:blip r:embed="rId23" cstate="print"/>
            <a:stretch>
              <a:fillRect/>
            </a:stretch>
          </a:blipFill>
        </p:spPr>
        <p:txBody>
          <a:bodyPr wrap="square" lIns="0" tIns="0" rIns="0" bIns="0" rtlCol="0"/>
          <a:lstStyle/>
          <a:p>
            <a:endParaRPr dirty="0"/>
          </a:p>
        </p:txBody>
      </p:sp>
      <p:sp>
        <p:nvSpPr>
          <p:cNvPr id="34" name="object 34"/>
          <p:cNvSpPr/>
          <p:nvPr/>
        </p:nvSpPr>
        <p:spPr>
          <a:xfrm>
            <a:off x="652272" y="4658918"/>
            <a:ext cx="1069670" cy="508838"/>
          </a:xfrm>
          <a:prstGeom prst="rect">
            <a:avLst/>
          </a:prstGeom>
          <a:blipFill>
            <a:blip r:embed="rId24" cstate="print"/>
            <a:stretch>
              <a:fillRect/>
            </a:stretch>
          </a:blipFill>
        </p:spPr>
        <p:txBody>
          <a:bodyPr wrap="square" lIns="0" tIns="0" rIns="0" bIns="0" rtlCol="0"/>
          <a:lstStyle/>
          <a:p>
            <a:endParaRPr dirty="0"/>
          </a:p>
        </p:txBody>
      </p:sp>
      <p:sp>
        <p:nvSpPr>
          <p:cNvPr id="35" name="object 35"/>
          <p:cNvSpPr/>
          <p:nvPr/>
        </p:nvSpPr>
        <p:spPr>
          <a:xfrm>
            <a:off x="38100" y="4933238"/>
            <a:ext cx="1214437" cy="508838"/>
          </a:xfrm>
          <a:prstGeom prst="rect">
            <a:avLst/>
          </a:prstGeom>
          <a:blipFill>
            <a:blip r:embed="rId25" cstate="print"/>
            <a:stretch>
              <a:fillRect/>
            </a:stretch>
          </a:blipFill>
        </p:spPr>
        <p:txBody>
          <a:bodyPr wrap="square" lIns="0" tIns="0" rIns="0" bIns="0" rtlCol="0"/>
          <a:lstStyle/>
          <a:p>
            <a:endParaRPr dirty="0"/>
          </a:p>
        </p:txBody>
      </p:sp>
      <p:sp>
        <p:nvSpPr>
          <p:cNvPr id="36" name="object 36"/>
          <p:cNvSpPr txBox="1"/>
          <p:nvPr/>
        </p:nvSpPr>
        <p:spPr>
          <a:xfrm>
            <a:off x="168655" y="4447920"/>
            <a:ext cx="1354455" cy="847090"/>
          </a:xfrm>
          <a:prstGeom prst="rect">
            <a:avLst/>
          </a:prstGeom>
        </p:spPr>
        <p:txBody>
          <a:bodyPr vert="horz" wrap="square" lIns="0" tIns="0" rIns="0" bIns="0" rtlCol="0">
            <a:spAutoFit/>
          </a:bodyPr>
          <a:lstStyle/>
          <a:p>
            <a:pPr marL="12700">
              <a:lnSpc>
                <a:spcPct val="100000"/>
              </a:lnSpc>
            </a:pPr>
            <a:r>
              <a:rPr sz="1800" spc="-5" dirty="0">
                <a:solidFill>
                  <a:srgbClr val="FFFFFF"/>
                </a:solidFill>
                <a:latin typeface="Calibri"/>
                <a:cs typeface="Calibri"/>
              </a:rPr>
              <a:t>PNW</a:t>
            </a:r>
            <a:r>
              <a:rPr sz="1800" spc="-80" dirty="0">
                <a:solidFill>
                  <a:srgbClr val="FFFFFF"/>
                </a:solidFill>
                <a:latin typeface="Calibri"/>
                <a:cs typeface="Calibri"/>
              </a:rPr>
              <a:t> </a:t>
            </a:r>
            <a:r>
              <a:rPr sz="1800" spc="-5" dirty="0">
                <a:solidFill>
                  <a:srgbClr val="FFFFFF"/>
                </a:solidFill>
                <a:latin typeface="Calibri"/>
                <a:cs typeface="Calibri"/>
              </a:rPr>
              <a:t>FERA,</a:t>
            </a:r>
            <a:endParaRPr sz="1800" dirty="0">
              <a:latin typeface="Calibri"/>
              <a:cs typeface="Calibri"/>
            </a:endParaRPr>
          </a:p>
          <a:p>
            <a:pPr marL="12700" marR="5080">
              <a:lnSpc>
                <a:spcPct val="100000"/>
              </a:lnSpc>
            </a:pPr>
            <a:r>
              <a:rPr sz="1800" spc="-5" dirty="0">
                <a:solidFill>
                  <a:srgbClr val="FFFFFF"/>
                </a:solidFill>
                <a:latin typeface="Calibri"/>
                <a:cs typeface="Calibri"/>
              </a:rPr>
              <a:t>AirFire,</a:t>
            </a:r>
            <a:r>
              <a:rPr sz="1800" spc="-60" dirty="0">
                <a:solidFill>
                  <a:srgbClr val="FFFFFF"/>
                </a:solidFill>
                <a:latin typeface="Calibri"/>
                <a:cs typeface="Calibri"/>
              </a:rPr>
              <a:t> </a:t>
            </a:r>
            <a:r>
              <a:rPr sz="1800" spc="-5" dirty="0">
                <a:solidFill>
                  <a:srgbClr val="FFFFFF"/>
                </a:solidFill>
                <a:latin typeface="Calibri"/>
                <a:cs typeface="Calibri"/>
              </a:rPr>
              <a:t>RMRS,  WF</a:t>
            </a:r>
            <a:r>
              <a:rPr sz="1800" spc="-90" dirty="0">
                <a:solidFill>
                  <a:srgbClr val="FFFFFF"/>
                </a:solidFill>
                <a:latin typeface="Calibri"/>
                <a:cs typeface="Calibri"/>
              </a:rPr>
              <a:t> </a:t>
            </a:r>
            <a:r>
              <a:rPr sz="1800" spc="-5" dirty="0">
                <a:solidFill>
                  <a:srgbClr val="FFFFFF"/>
                </a:solidFill>
                <a:latin typeface="Calibri"/>
                <a:cs typeface="Calibri"/>
              </a:rPr>
              <a:t>RD&amp;A</a:t>
            </a:r>
            <a:endParaRPr sz="1800" dirty="0">
              <a:latin typeface="Calibri"/>
              <a:cs typeface="Calibri"/>
            </a:endParaRPr>
          </a:p>
        </p:txBody>
      </p:sp>
      <p:sp>
        <p:nvSpPr>
          <p:cNvPr id="37" name="object 37"/>
          <p:cNvSpPr/>
          <p:nvPr/>
        </p:nvSpPr>
        <p:spPr>
          <a:xfrm>
            <a:off x="6870192" y="4870703"/>
            <a:ext cx="556259" cy="731519"/>
          </a:xfrm>
          <a:prstGeom prst="rect">
            <a:avLst/>
          </a:prstGeom>
          <a:blipFill>
            <a:blip r:embed="rId26" cstate="print"/>
            <a:stretch>
              <a:fillRect/>
            </a:stretch>
          </a:blipFill>
        </p:spPr>
        <p:txBody>
          <a:bodyPr wrap="square" lIns="0" tIns="0" rIns="0" bIns="0" rtlCol="0"/>
          <a:lstStyle/>
          <a:p>
            <a:endParaRPr dirty="0"/>
          </a:p>
        </p:txBody>
      </p:sp>
      <p:sp>
        <p:nvSpPr>
          <p:cNvPr id="38" name="object 38"/>
          <p:cNvSpPr/>
          <p:nvPr/>
        </p:nvSpPr>
        <p:spPr>
          <a:xfrm>
            <a:off x="7725156" y="4448554"/>
            <a:ext cx="1380744" cy="2391156"/>
          </a:xfrm>
          <a:prstGeom prst="rect">
            <a:avLst/>
          </a:prstGeom>
          <a:blipFill>
            <a:blip r:embed="rId27" cstate="print"/>
            <a:stretch>
              <a:fillRect/>
            </a:stretch>
          </a:blipFill>
        </p:spPr>
        <p:txBody>
          <a:bodyPr wrap="square" lIns="0" tIns="0" rIns="0" bIns="0" rtlCol="0"/>
          <a:lstStyle/>
          <a:p>
            <a:endParaRPr dirty="0"/>
          </a:p>
        </p:txBody>
      </p:sp>
      <p:sp>
        <p:nvSpPr>
          <p:cNvPr id="39" name="object 39"/>
          <p:cNvSpPr/>
          <p:nvPr/>
        </p:nvSpPr>
        <p:spPr>
          <a:xfrm>
            <a:off x="4753355" y="1143000"/>
            <a:ext cx="653796" cy="452627"/>
          </a:xfrm>
          <a:prstGeom prst="rect">
            <a:avLst/>
          </a:prstGeom>
          <a:blipFill>
            <a:blip r:embed="rId28" cstate="print"/>
            <a:stretch>
              <a:fillRect/>
            </a:stretch>
          </a:blipFill>
        </p:spPr>
        <p:txBody>
          <a:bodyPr wrap="square" lIns="0" tIns="0" rIns="0" bIns="0" rtlCol="0"/>
          <a:lstStyle/>
          <a:p>
            <a:endParaRPr dirty="0"/>
          </a:p>
        </p:txBody>
      </p:sp>
      <p:sp>
        <p:nvSpPr>
          <p:cNvPr id="40" name="object 40"/>
          <p:cNvSpPr/>
          <p:nvPr/>
        </p:nvSpPr>
        <p:spPr>
          <a:xfrm>
            <a:off x="396240" y="2420111"/>
            <a:ext cx="839724" cy="559308"/>
          </a:xfrm>
          <a:prstGeom prst="rect">
            <a:avLst/>
          </a:prstGeom>
          <a:blipFill>
            <a:blip r:embed="rId29" cstate="print"/>
            <a:stretch>
              <a:fillRect/>
            </a:stretch>
          </a:blipFill>
        </p:spPr>
        <p:txBody>
          <a:bodyPr wrap="square" lIns="0" tIns="0" rIns="0" bIns="0" rtlCol="0"/>
          <a:lstStyle/>
          <a:p>
            <a:endParaRPr dirty="0"/>
          </a:p>
        </p:txBody>
      </p:sp>
      <p:sp>
        <p:nvSpPr>
          <p:cNvPr id="41" name="object 41"/>
          <p:cNvSpPr/>
          <p:nvPr/>
        </p:nvSpPr>
        <p:spPr>
          <a:xfrm>
            <a:off x="1905000" y="3406140"/>
            <a:ext cx="943356" cy="414528"/>
          </a:xfrm>
          <a:prstGeom prst="rect">
            <a:avLst/>
          </a:prstGeom>
          <a:blipFill>
            <a:blip r:embed="rId30" cstate="print"/>
            <a:stretch>
              <a:fillRect/>
            </a:stretch>
          </a:blipFill>
        </p:spPr>
        <p:txBody>
          <a:bodyPr wrap="square" lIns="0" tIns="0" rIns="0" bIns="0" rtlCol="0"/>
          <a:lstStyle/>
          <a:p>
            <a:endParaRPr dirty="0"/>
          </a:p>
        </p:txBody>
      </p:sp>
      <p:sp>
        <p:nvSpPr>
          <p:cNvPr id="42" name="object 42"/>
          <p:cNvSpPr/>
          <p:nvPr/>
        </p:nvSpPr>
        <p:spPr>
          <a:xfrm>
            <a:off x="6435852" y="5897879"/>
            <a:ext cx="928116" cy="429767"/>
          </a:xfrm>
          <a:prstGeom prst="rect">
            <a:avLst/>
          </a:prstGeom>
          <a:blipFill>
            <a:blip r:embed="rId31" cstate="print"/>
            <a:stretch>
              <a:fillRect/>
            </a:stretch>
          </a:blipFill>
        </p:spPr>
        <p:txBody>
          <a:bodyPr wrap="square" lIns="0" tIns="0" rIns="0" bIns="0" rtlCol="0"/>
          <a:lstStyle/>
          <a:p>
            <a:endParaRPr dirty="0"/>
          </a:p>
        </p:txBody>
      </p:sp>
      <p:sp>
        <p:nvSpPr>
          <p:cNvPr id="43" name="object 43"/>
          <p:cNvSpPr/>
          <p:nvPr/>
        </p:nvSpPr>
        <p:spPr>
          <a:xfrm>
            <a:off x="3176016" y="5446776"/>
            <a:ext cx="780287" cy="656844"/>
          </a:xfrm>
          <a:prstGeom prst="rect">
            <a:avLst/>
          </a:prstGeom>
          <a:blipFill>
            <a:blip r:embed="rId32" cstate="print"/>
            <a:stretch>
              <a:fillRect/>
            </a:stretch>
          </a:blipFill>
        </p:spPr>
        <p:txBody>
          <a:bodyPr wrap="square" lIns="0" tIns="0" rIns="0" bIns="0" rtlCol="0"/>
          <a:lstStyle/>
          <a:p>
            <a:endParaRPr dirty="0"/>
          </a:p>
        </p:txBody>
      </p:sp>
      <p:sp>
        <p:nvSpPr>
          <p:cNvPr id="44" name="object 44"/>
          <p:cNvSpPr/>
          <p:nvPr/>
        </p:nvSpPr>
        <p:spPr>
          <a:xfrm>
            <a:off x="5809488" y="3156242"/>
            <a:ext cx="773785" cy="330415"/>
          </a:xfrm>
          <a:prstGeom prst="rect">
            <a:avLst/>
          </a:prstGeom>
          <a:blipFill>
            <a:blip r:embed="rId33" cstate="print"/>
            <a:stretch>
              <a:fillRect/>
            </a:stretch>
          </a:blipFill>
        </p:spPr>
        <p:txBody>
          <a:bodyPr wrap="square" lIns="0" tIns="0" rIns="0" bIns="0" rtlCol="0"/>
          <a:lstStyle/>
          <a:p>
            <a:endParaRPr dirty="0"/>
          </a:p>
        </p:txBody>
      </p:sp>
      <p:sp>
        <p:nvSpPr>
          <p:cNvPr id="45" name="object 45"/>
          <p:cNvSpPr/>
          <p:nvPr/>
        </p:nvSpPr>
        <p:spPr>
          <a:xfrm>
            <a:off x="5967221" y="3235832"/>
            <a:ext cx="468630" cy="135255"/>
          </a:xfrm>
          <a:custGeom>
            <a:avLst/>
            <a:gdLst/>
            <a:ahLst/>
            <a:cxnLst/>
            <a:rect l="l" t="t" r="r" b="b"/>
            <a:pathLst>
              <a:path w="468629" h="135254">
                <a:moveTo>
                  <a:pt x="113283" y="20700"/>
                </a:moveTo>
                <a:lnTo>
                  <a:pt x="0" y="79755"/>
                </a:lnTo>
                <a:lnTo>
                  <a:pt x="115188" y="135000"/>
                </a:lnTo>
                <a:lnTo>
                  <a:pt x="114558" y="97154"/>
                </a:lnTo>
                <a:lnTo>
                  <a:pt x="95630" y="97154"/>
                </a:lnTo>
                <a:lnTo>
                  <a:pt x="94741" y="59054"/>
                </a:lnTo>
                <a:lnTo>
                  <a:pt x="113916" y="58655"/>
                </a:lnTo>
                <a:lnTo>
                  <a:pt x="113283" y="20700"/>
                </a:lnTo>
                <a:close/>
              </a:path>
              <a:path w="468629" h="135254">
                <a:moveTo>
                  <a:pt x="432087" y="37718"/>
                </a:moveTo>
                <a:lnTo>
                  <a:pt x="372999" y="37718"/>
                </a:lnTo>
                <a:lnTo>
                  <a:pt x="373888" y="75818"/>
                </a:lnTo>
                <a:lnTo>
                  <a:pt x="354712" y="76302"/>
                </a:lnTo>
                <a:lnTo>
                  <a:pt x="355345" y="114300"/>
                </a:lnTo>
                <a:lnTo>
                  <a:pt x="468629" y="55244"/>
                </a:lnTo>
                <a:lnTo>
                  <a:pt x="432087" y="37718"/>
                </a:lnTo>
                <a:close/>
              </a:path>
              <a:path w="468629" h="135254">
                <a:moveTo>
                  <a:pt x="113916" y="58655"/>
                </a:moveTo>
                <a:lnTo>
                  <a:pt x="94741" y="59054"/>
                </a:lnTo>
                <a:lnTo>
                  <a:pt x="95630" y="97154"/>
                </a:lnTo>
                <a:lnTo>
                  <a:pt x="114551" y="96760"/>
                </a:lnTo>
                <a:lnTo>
                  <a:pt x="113916" y="58655"/>
                </a:lnTo>
                <a:close/>
              </a:path>
              <a:path w="468629" h="135254">
                <a:moveTo>
                  <a:pt x="114551" y="96760"/>
                </a:moveTo>
                <a:lnTo>
                  <a:pt x="95630" y="97154"/>
                </a:lnTo>
                <a:lnTo>
                  <a:pt x="114558" y="97154"/>
                </a:lnTo>
                <a:lnTo>
                  <a:pt x="114551" y="96760"/>
                </a:lnTo>
                <a:close/>
              </a:path>
              <a:path w="468629" h="135254">
                <a:moveTo>
                  <a:pt x="223474" y="51381"/>
                </a:moveTo>
                <a:lnTo>
                  <a:pt x="175767" y="56006"/>
                </a:lnTo>
                <a:lnTo>
                  <a:pt x="125222" y="58419"/>
                </a:lnTo>
                <a:lnTo>
                  <a:pt x="113916" y="58655"/>
                </a:lnTo>
                <a:lnTo>
                  <a:pt x="114551" y="96760"/>
                </a:lnTo>
                <a:lnTo>
                  <a:pt x="161925" y="94995"/>
                </a:lnTo>
                <a:lnTo>
                  <a:pt x="205104" y="91947"/>
                </a:lnTo>
                <a:lnTo>
                  <a:pt x="239267" y="86487"/>
                </a:lnTo>
                <a:lnTo>
                  <a:pt x="240537" y="86105"/>
                </a:lnTo>
                <a:lnTo>
                  <a:pt x="241680" y="85597"/>
                </a:lnTo>
                <a:lnTo>
                  <a:pt x="242824" y="84962"/>
                </a:lnTo>
                <a:lnTo>
                  <a:pt x="243712" y="84327"/>
                </a:lnTo>
                <a:lnTo>
                  <a:pt x="243932" y="84200"/>
                </a:lnTo>
                <a:lnTo>
                  <a:pt x="241935" y="84200"/>
                </a:lnTo>
                <a:lnTo>
                  <a:pt x="244617" y="83051"/>
                </a:lnTo>
                <a:lnTo>
                  <a:pt x="250570" y="77469"/>
                </a:lnTo>
                <a:lnTo>
                  <a:pt x="320765" y="77469"/>
                </a:lnTo>
                <a:lnTo>
                  <a:pt x="325627" y="77215"/>
                </a:lnTo>
                <a:lnTo>
                  <a:pt x="343662" y="76580"/>
                </a:lnTo>
                <a:lnTo>
                  <a:pt x="354712" y="76302"/>
                </a:lnTo>
                <a:lnTo>
                  <a:pt x="354397" y="57403"/>
                </a:lnTo>
                <a:lnTo>
                  <a:pt x="218058" y="57403"/>
                </a:lnTo>
                <a:lnTo>
                  <a:pt x="218439" y="56895"/>
                </a:lnTo>
                <a:lnTo>
                  <a:pt x="218820" y="56261"/>
                </a:lnTo>
                <a:lnTo>
                  <a:pt x="220472" y="53975"/>
                </a:lnTo>
                <a:lnTo>
                  <a:pt x="222503" y="51942"/>
                </a:lnTo>
                <a:lnTo>
                  <a:pt x="223474" y="51381"/>
                </a:lnTo>
                <a:close/>
              </a:path>
              <a:path w="468629" h="135254">
                <a:moveTo>
                  <a:pt x="244617" y="83051"/>
                </a:moveTo>
                <a:lnTo>
                  <a:pt x="241935" y="84200"/>
                </a:lnTo>
                <a:lnTo>
                  <a:pt x="243586" y="83692"/>
                </a:lnTo>
                <a:lnTo>
                  <a:pt x="244220" y="83692"/>
                </a:lnTo>
                <a:lnTo>
                  <a:pt x="245120" y="83513"/>
                </a:lnTo>
                <a:lnTo>
                  <a:pt x="245687" y="83184"/>
                </a:lnTo>
                <a:lnTo>
                  <a:pt x="244475" y="83184"/>
                </a:lnTo>
                <a:lnTo>
                  <a:pt x="244617" y="83051"/>
                </a:lnTo>
                <a:close/>
              </a:path>
              <a:path w="468629" h="135254">
                <a:moveTo>
                  <a:pt x="245120" y="83513"/>
                </a:moveTo>
                <a:lnTo>
                  <a:pt x="244220" y="83692"/>
                </a:lnTo>
                <a:lnTo>
                  <a:pt x="243586" y="83692"/>
                </a:lnTo>
                <a:lnTo>
                  <a:pt x="241935" y="84200"/>
                </a:lnTo>
                <a:lnTo>
                  <a:pt x="243932" y="84200"/>
                </a:lnTo>
                <a:lnTo>
                  <a:pt x="245120" y="83513"/>
                </a:lnTo>
                <a:close/>
              </a:path>
              <a:path w="468629" h="135254">
                <a:moveTo>
                  <a:pt x="320765" y="77469"/>
                </a:moveTo>
                <a:lnTo>
                  <a:pt x="250570" y="77469"/>
                </a:lnTo>
                <a:lnTo>
                  <a:pt x="250113" y="78104"/>
                </a:lnTo>
                <a:lnTo>
                  <a:pt x="249808" y="78612"/>
                </a:lnTo>
                <a:lnTo>
                  <a:pt x="248157" y="80899"/>
                </a:lnTo>
                <a:lnTo>
                  <a:pt x="246125" y="82930"/>
                </a:lnTo>
                <a:lnTo>
                  <a:pt x="245120" y="83513"/>
                </a:lnTo>
                <a:lnTo>
                  <a:pt x="246125" y="83312"/>
                </a:lnTo>
                <a:lnTo>
                  <a:pt x="249047" y="82803"/>
                </a:lnTo>
                <a:lnTo>
                  <a:pt x="256793" y="81914"/>
                </a:lnTo>
                <a:lnTo>
                  <a:pt x="266953" y="80899"/>
                </a:lnTo>
                <a:lnTo>
                  <a:pt x="292988" y="78866"/>
                </a:lnTo>
                <a:lnTo>
                  <a:pt x="320765" y="77469"/>
                </a:lnTo>
                <a:close/>
              </a:path>
              <a:path w="468629" h="135254">
                <a:moveTo>
                  <a:pt x="245490" y="82676"/>
                </a:moveTo>
                <a:lnTo>
                  <a:pt x="244617" y="83051"/>
                </a:lnTo>
                <a:lnTo>
                  <a:pt x="244475" y="83184"/>
                </a:lnTo>
                <a:lnTo>
                  <a:pt x="245490" y="82676"/>
                </a:lnTo>
                <a:close/>
              </a:path>
              <a:path w="468629" h="135254">
                <a:moveTo>
                  <a:pt x="246379" y="82676"/>
                </a:moveTo>
                <a:lnTo>
                  <a:pt x="245490" y="82676"/>
                </a:lnTo>
                <a:lnTo>
                  <a:pt x="244475" y="83184"/>
                </a:lnTo>
                <a:lnTo>
                  <a:pt x="245687" y="83184"/>
                </a:lnTo>
                <a:lnTo>
                  <a:pt x="246125" y="82930"/>
                </a:lnTo>
                <a:lnTo>
                  <a:pt x="246379" y="82676"/>
                </a:lnTo>
                <a:close/>
              </a:path>
              <a:path w="468629" h="135254">
                <a:moveTo>
                  <a:pt x="250570" y="77469"/>
                </a:moveTo>
                <a:lnTo>
                  <a:pt x="244617" y="83051"/>
                </a:lnTo>
                <a:lnTo>
                  <a:pt x="245490" y="82676"/>
                </a:lnTo>
                <a:lnTo>
                  <a:pt x="246379" y="82676"/>
                </a:lnTo>
                <a:lnTo>
                  <a:pt x="248157" y="80899"/>
                </a:lnTo>
                <a:lnTo>
                  <a:pt x="249808" y="78612"/>
                </a:lnTo>
                <a:lnTo>
                  <a:pt x="250189" y="77977"/>
                </a:lnTo>
                <a:lnTo>
                  <a:pt x="250570" y="77469"/>
                </a:lnTo>
                <a:close/>
              </a:path>
              <a:path w="468629" h="135254">
                <a:moveTo>
                  <a:pt x="372999" y="37718"/>
                </a:moveTo>
                <a:lnTo>
                  <a:pt x="354077" y="38188"/>
                </a:lnTo>
                <a:lnTo>
                  <a:pt x="354712" y="76302"/>
                </a:lnTo>
                <a:lnTo>
                  <a:pt x="373888" y="75818"/>
                </a:lnTo>
                <a:lnTo>
                  <a:pt x="372999" y="37718"/>
                </a:lnTo>
                <a:close/>
              </a:path>
              <a:path w="468629" h="135254">
                <a:moveTo>
                  <a:pt x="226694" y="50672"/>
                </a:moveTo>
                <a:lnTo>
                  <a:pt x="225298" y="51053"/>
                </a:lnTo>
                <a:lnTo>
                  <a:pt x="223474" y="51381"/>
                </a:lnTo>
                <a:lnTo>
                  <a:pt x="222503" y="51942"/>
                </a:lnTo>
                <a:lnTo>
                  <a:pt x="220472" y="53975"/>
                </a:lnTo>
                <a:lnTo>
                  <a:pt x="218820" y="56261"/>
                </a:lnTo>
                <a:lnTo>
                  <a:pt x="218439" y="56895"/>
                </a:lnTo>
                <a:lnTo>
                  <a:pt x="218058" y="57403"/>
                </a:lnTo>
                <a:lnTo>
                  <a:pt x="223613" y="52196"/>
                </a:lnTo>
                <a:lnTo>
                  <a:pt x="223138" y="52196"/>
                </a:lnTo>
                <a:lnTo>
                  <a:pt x="224154" y="51688"/>
                </a:lnTo>
                <a:lnTo>
                  <a:pt x="224324" y="51688"/>
                </a:lnTo>
                <a:lnTo>
                  <a:pt x="226694" y="50672"/>
                </a:lnTo>
                <a:close/>
              </a:path>
              <a:path w="468629" h="135254">
                <a:moveTo>
                  <a:pt x="354285" y="50672"/>
                </a:moveTo>
                <a:lnTo>
                  <a:pt x="226694" y="50672"/>
                </a:lnTo>
                <a:lnTo>
                  <a:pt x="224012" y="51822"/>
                </a:lnTo>
                <a:lnTo>
                  <a:pt x="218058" y="57403"/>
                </a:lnTo>
                <a:lnTo>
                  <a:pt x="354397" y="57403"/>
                </a:lnTo>
                <a:lnTo>
                  <a:pt x="354285" y="50672"/>
                </a:lnTo>
                <a:close/>
              </a:path>
              <a:path w="468629" h="135254">
                <a:moveTo>
                  <a:pt x="224154" y="51688"/>
                </a:moveTo>
                <a:lnTo>
                  <a:pt x="223138" y="52196"/>
                </a:lnTo>
                <a:lnTo>
                  <a:pt x="224012" y="51822"/>
                </a:lnTo>
                <a:lnTo>
                  <a:pt x="224154" y="51688"/>
                </a:lnTo>
                <a:close/>
              </a:path>
              <a:path w="468629" h="135254">
                <a:moveTo>
                  <a:pt x="224012" y="51822"/>
                </a:moveTo>
                <a:lnTo>
                  <a:pt x="223138" y="52196"/>
                </a:lnTo>
                <a:lnTo>
                  <a:pt x="223613" y="52196"/>
                </a:lnTo>
                <a:lnTo>
                  <a:pt x="224012" y="51822"/>
                </a:lnTo>
                <a:close/>
              </a:path>
              <a:path w="468629" h="135254">
                <a:moveTo>
                  <a:pt x="224324" y="51688"/>
                </a:moveTo>
                <a:lnTo>
                  <a:pt x="224154" y="51688"/>
                </a:lnTo>
                <a:lnTo>
                  <a:pt x="224012" y="51822"/>
                </a:lnTo>
                <a:lnTo>
                  <a:pt x="224324" y="51688"/>
                </a:lnTo>
                <a:close/>
              </a:path>
              <a:path w="468629" h="135254">
                <a:moveTo>
                  <a:pt x="354077" y="38188"/>
                </a:moveTo>
                <a:lnTo>
                  <a:pt x="290449" y="40893"/>
                </a:lnTo>
                <a:lnTo>
                  <a:pt x="252094" y="44068"/>
                </a:lnTo>
                <a:lnTo>
                  <a:pt x="229362" y="48387"/>
                </a:lnTo>
                <a:lnTo>
                  <a:pt x="228091" y="48767"/>
                </a:lnTo>
                <a:lnTo>
                  <a:pt x="226949" y="49275"/>
                </a:lnTo>
                <a:lnTo>
                  <a:pt x="225805" y="49911"/>
                </a:lnTo>
                <a:lnTo>
                  <a:pt x="224916" y="50545"/>
                </a:lnTo>
                <a:lnTo>
                  <a:pt x="223474" y="51381"/>
                </a:lnTo>
                <a:lnTo>
                  <a:pt x="225298" y="51053"/>
                </a:lnTo>
                <a:lnTo>
                  <a:pt x="226694" y="50672"/>
                </a:lnTo>
                <a:lnTo>
                  <a:pt x="354285" y="50672"/>
                </a:lnTo>
                <a:lnTo>
                  <a:pt x="354077" y="38188"/>
                </a:lnTo>
                <a:close/>
              </a:path>
              <a:path w="468629" h="135254">
                <a:moveTo>
                  <a:pt x="353440" y="0"/>
                </a:moveTo>
                <a:lnTo>
                  <a:pt x="354077" y="38188"/>
                </a:lnTo>
                <a:lnTo>
                  <a:pt x="372999" y="37718"/>
                </a:lnTo>
                <a:lnTo>
                  <a:pt x="432087" y="37718"/>
                </a:lnTo>
                <a:lnTo>
                  <a:pt x="353440" y="0"/>
                </a:lnTo>
                <a:close/>
              </a:path>
            </a:pathLst>
          </a:custGeom>
          <a:solidFill>
            <a:srgbClr val="F79546"/>
          </a:solidFill>
        </p:spPr>
        <p:txBody>
          <a:bodyPr wrap="square" lIns="0" tIns="0" rIns="0" bIns="0" rtlCol="0"/>
          <a:lstStyle/>
          <a:p>
            <a:endParaRPr dirty="0"/>
          </a:p>
        </p:txBody>
      </p:sp>
      <p:sp>
        <p:nvSpPr>
          <p:cNvPr id="46" name="object 46"/>
          <p:cNvSpPr/>
          <p:nvPr/>
        </p:nvSpPr>
        <p:spPr>
          <a:xfrm>
            <a:off x="2634995" y="2223566"/>
            <a:ext cx="1074064" cy="1011631"/>
          </a:xfrm>
          <a:prstGeom prst="rect">
            <a:avLst/>
          </a:prstGeom>
          <a:blipFill>
            <a:blip r:embed="rId34" cstate="print"/>
            <a:stretch>
              <a:fillRect/>
            </a:stretch>
          </a:blipFill>
        </p:spPr>
        <p:txBody>
          <a:bodyPr wrap="square" lIns="0" tIns="0" rIns="0" bIns="0" rtlCol="0"/>
          <a:lstStyle/>
          <a:p>
            <a:endParaRPr dirty="0"/>
          </a:p>
        </p:txBody>
      </p:sp>
      <p:sp>
        <p:nvSpPr>
          <p:cNvPr id="47" name="object 47"/>
          <p:cNvSpPr/>
          <p:nvPr/>
        </p:nvSpPr>
        <p:spPr>
          <a:xfrm>
            <a:off x="2792729" y="2321560"/>
            <a:ext cx="768350" cy="779145"/>
          </a:xfrm>
          <a:custGeom>
            <a:avLst/>
            <a:gdLst/>
            <a:ahLst/>
            <a:cxnLst/>
            <a:rect l="l" t="t" r="r" b="b"/>
            <a:pathLst>
              <a:path w="768350" h="779144">
                <a:moveTo>
                  <a:pt x="652723" y="740069"/>
                </a:moveTo>
                <a:lnTo>
                  <a:pt x="646048" y="778763"/>
                </a:lnTo>
                <a:lnTo>
                  <a:pt x="760364" y="744219"/>
                </a:lnTo>
                <a:lnTo>
                  <a:pt x="670052" y="744219"/>
                </a:lnTo>
                <a:lnTo>
                  <a:pt x="652723" y="740069"/>
                </a:lnTo>
                <a:close/>
              </a:path>
              <a:path w="768350" h="779144">
                <a:moveTo>
                  <a:pt x="659219" y="702412"/>
                </a:moveTo>
                <a:lnTo>
                  <a:pt x="652723" y="740069"/>
                </a:lnTo>
                <a:lnTo>
                  <a:pt x="670052" y="744219"/>
                </a:lnTo>
                <a:lnTo>
                  <a:pt x="678942" y="707136"/>
                </a:lnTo>
                <a:lnTo>
                  <a:pt x="659219" y="702412"/>
                </a:lnTo>
                <a:close/>
              </a:path>
              <a:path w="768350" h="779144">
                <a:moveTo>
                  <a:pt x="665480" y="666114"/>
                </a:moveTo>
                <a:lnTo>
                  <a:pt x="659219" y="702412"/>
                </a:lnTo>
                <a:lnTo>
                  <a:pt x="678942" y="707136"/>
                </a:lnTo>
                <a:lnTo>
                  <a:pt x="670052" y="744219"/>
                </a:lnTo>
                <a:lnTo>
                  <a:pt x="760364" y="744219"/>
                </a:lnTo>
                <a:lnTo>
                  <a:pt x="768349" y="741806"/>
                </a:lnTo>
                <a:lnTo>
                  <a:pt x="665480" y="666114"/>
                </a:lnTo>
                <a:close/>
              </a:path>
              <a:path w="768350" h="779144">
                <a:moveTo>
                  <a:pt x="117768" y="78301"/>
                </a:moveTo>
                <a:lnTo>
                  <a:pt x="165481" y="100075"/>
                </a:lnTo>
                <a:lnTo>
                  <a:pt x="210565" y="128015"/>
                </a:lnTo>
                <a:lnTo>
                  <a:pt x="251459" y="161289"/>
                </a:lnTo>
                <a:lnTo>
                  <a:pt x="287781" y="199009"/>
                </a:lnTo>
                <a:lnTo>
                  <a:pt x="318007" y="240156"/>
                </a:lnTo>
                <a:lnTo>
                  <a:pt x="341375" y="283717"/>
                </a:lnTo>
                <a:lnTo>
                  <a:pt x="357250" y="328929"/>
                </a:lnTo>
                <a:lnTo>
                  <a:pt x="364744" y="374776"/>
                </a:lnTo>
                <a:lnTo>
                  <a:pt x="365759" y="406526"/>
                </a:lnTo>
                <a:lnTo>
                  <a:pt x="367411" y="424179"/>
                </a:lnTo>
                <a:lnTo>
                  <a:pt x="379221" y="476503"/>
                </a:lnTo>
                <a:lnTo>
                  <a:pt x="400176" y="527050"/>
                </a:lnTo>
                <a:lnTo>
                  <a:pt x="428751" y="574548"/>
                </a:lnTo>
                <a:lnTo>
                  <a:pt x="464184" y="618489"/>
                </a:lnTo>
                <a:lnTo>
                  <a:pt x="505459" y="658113"/>
                </a:lnTo>
                <a:lnTo>
                  <a:pt x="535685" y="681736"/>
                </a:lnTo>
                <a:lnTo>
                  <a:pt x="568070" y="702690"/>
                </a:lnTo>
                <a:lnTo>
                  <a:pt x="601853" y="720978"/>
                </a:lnTo>
                <a:lnTo>
                  <a:pt x="637158" y="736091"/>
                </a:lnTo>
                <a:lnTo>
                  <a:pt x="638047" y="736473"/>
                </a:lnTo>
                <a:lnTo>
                  <a:pt x="639825" y="736980"/>
                </a:lnTo>
                <a:lnTo>
                  <a:pt x="652723" y="740069"/>
                </a:lnTo>
                <a:lnTo>
                  <a:pt x="659219" y="702412"/>
                </a:lnTo>
                <a:lnTo>
                  <a:pt x="652427" y="700786"/>
                </a:lnTo>
                <a:lnTo>
                  <a:pt x="651382" y="700786"/>
                </a:lnTo>
                <a:lnTo>
                  <a:pt x="648716" y="699897"/>
                </a:lnTo>
                <a:lnTo>
                  <a:pt x="649211" y="699897"/>
                </a:lnTo>
                <a:lnTo>
                  <a:pt x="635254" y="694181"/>
                </a:lnTo>
                <a:lnTo>
                  <a:pt x="619252" y="686942"/>
                </a:lnTo>
                <a:lnTo>
                  <a:pt x="573023" y="661035"/>
                </a:lnTo>
                <a:lnTo>
                  <a:pt x="530732" y="629538"/>
                </a:lnTo>
                <a:lnTo>
                  <a:pt x="492759" y="593343"/>
                </a:lnTo>
                <a:lnTo>
                  <a:pt x="460374" y="553338"/>
                </a:lnTo>
                <a:lnTo>
                  <a:pt x="434467" y="510539"/>
                </a:lnTo>
                <a:lnTo>
                  <a:pt x="415925" y="465963"/>
                </a:lnTo>
                <a:lnTo>
                  <a:pt x="405383" y="420497"/>
                </a:lnTo>
                <a:lnTo>
                  <a:pt x="402589" y="370966"/>
                </a:lnTo>
                <a:lnTo>
                  <a:pt x="400812" y="353187"/>
                </a:lnTo>
                <a:lnTo>
                  <a:pt x="388874" y="301116"/>
                </a:lnTo>
                <a:lnTo>
                  <a:pt x="367919" y="250825"/>
                </a:lnTo>
                <a:lnTo>
                  <a:pt x="339217" y="203453"/>
                </a:lnTo>
                <a:lnTo>
                  <a:pt x="303656" y="159512"/>
                </a:lnTo>
                <a:lnTo>
                  <a:pt x="262381" y="120014"/>
                </a:lnTo>
                <a:lnTo>
                  <a:pt x="232028" y="96519"/>
                </a:lnTo>
                <a:lnTo>
                  <a:pt x="204763" y="78739"/>
                </a:lnTo>
                <a:lnTo>
                  <a:pt x="119633" y="78739"/>
                </a:lnTo>
                <a:lnTo>
                  <a:pt x="117768" y="78301"/>
                </a:lnTo>
                <a:close/>
              </a:path>
              <a:path w="768350" h="779144">
                <a:moveTo>
                  <a:pt x="648716" y="699897"/>
                </a:moveTo>
                <a:lnTo>
                  <a:pt x="651382" y="700786"/>
                </a:lnTo>
                <a:lnTo>
                  <a:pt x="649910" y="700183"/>
                </a:lnTo>
                <a:lnTo>
                  <a:pt x="648716" y="699897"/>
                </a:lnTo>
                <a:close/>
              </a:path>
              <a:path w="768350" h="779144">
                <a:moveTo>
                  <a:pt x="649910" y="700183"/>
                </a:moveTo>
                <a:lnTo>
                  <a:pt x="651382" y="700786"/>
                </a:lnTo>
                <a:lnTo>
                  <a:pt x="652427" y="700786"/>
                </a:lnTo>
                <a:lnTo>
                  <a:pt x="649910" y="700183"/>
                </a:lnTo>
                <a:close/>
              </a:path>
              <a:path w="768350" h="779144">
                <a:moveTo>
                  <a:pt x="649211" y="699897"/>
                </a:moveTo>
                <a:lnTo>
                  <a:pt x="648716" y="699897"/>
                </a:lnTo>
                <a:lnTo>
                  <a:pt x="649910" y="700183"/>
                </a:lnTo>
                <a:lnTo>
                  <a:pt x="649211" y="699897"/>
                </a:lnTo>
                <a:close/>
              </a:path>
              <a:path w="768350" h="779144">
                <a:moveTo>
                  <a:pt x="122300" y="0"/>
                </a:moveTo>
                <a:lnTo>
                  <a:pt x="0" y="36829"/>
                </a:lnTo>
                <a:lnTo>
                  <a:pt x="102869" y="112649"/>
                </a:lnTo>
                <a:lnTo>
                  <a:pt x="109144" y="76271"/>
                </a:lnTo>
                <a:lnTo>
                  <a:pt x="89407" y="71627"/>
                </a:lnTo>
                <a:lnTo>
                  <a:pt x="98297" y="34543"/>
                </a:lnTo>
                <a:lnTo>
                  <a:pt x="116342" y="34543"/>
                </a:lnTo>
                <a:lnTo>
                  <a:pt x="122300" y="0"/>
                </a:lnTo>
                <a:close/>
              </a:path>
              <a:path w="768350" h="779144">
                <a:moveTo>
                  <a:pt x="116967" y="77977"/>
                </a:moveTo>
                <a:lnTo>
                  <a:pt x="117768" y="78301"/>
                </a:lnTo>
                <a:lnTo>
                  <a:pt x="119633" y="78739"/>
                </a:lnTo>
                <a:lnTo>
                  <a:pt x="116967" y="77977"/>
                </a:lnTo>
                <a:close/>
              </a:path>
              <a:path w="768350" h="779144">
                <a:moveTo>
                  <a:pt x="203534" y="77977"/>
                </a:moveTo>
                <a:lnTo>
                  <a:pt x="116967" y="77977"/>
                </a:lnTo>
                <a:lnTo>
                  <a:pt x="119633" y="78739"/>
                </a:lnTo>
                <a:lnTo>
                  <a:pt x="204763" y="78739"/>
                </a:lnTo>
                <a:lnTo>
                  <a:pt x="203534" y="77977"/>
                </a:lnTo>
                <a:close/>
              </a:path>
              <a:path w="768350" h="779144">
                <a:moveTo>
                  <a:pt x="115626" y="38694"/>
                </a:moveTo>
                <a:lnTo>
                  <a:pt x="109144" y="76271"/>
                </a:lnTo>
                <a:lnTo>
                  <a:pt x="117768" y="78301"/>
                </a:lnTo>
                <a:lnTo>
                  <a:pt x="116967" y="77977"/>
                </a:lnTo>
                <a:lnTo>
                  <a:pt x="203534" y="77977"/>
                </a:lnTo>
                <a:lnTo>
                  <a:pt x="165734" y="57403"/>
                </a:lnTo>
                <a:lnTo>
                  <a:pt x="130428" y="42290"/>
                </a:lnTo>
                <a:lnTo>
                  <a:pt x="129412" y="41910"/>
                </a:lnTo>
                <a:lnTo>
                  <a:pt x="128524" y="41782"/>
                </a:lnTo>
                <a:lnTo>
                  <a:pt x="115626" y="38694"/>
                </a:lnTo>
                <a:close/>
              </a:path>
              <a:path w="768350" h="779144">
                <a:moveTo>
                  <a:pt x="98297" y="34543"/>
                </a:moveTo>
                <a:lnTo>
                  <a:pt x="89407" y="71627"/>
                </a:lnTo>
                <a:lnTo>
                  <a:pt x="109144" y="76271"/>
                </a:lnTo>
                <a:lnTo>
                  <a:pt x="115626" y="38694"/>
                </a:lnTo>
                <a:lnTo>
                  <a:pt x="98297" y="34543"/>
                </a:lnTo>
                <a:close/>
              </a:path>
              <a:path w="768350" h="779144">
                <a:moveTo>
                  <a:pt x="116342" y="34543"/>
                </a:moveTo>
                <a:lnTo>
                  <a:pt x="98297" y="34543"/>
                </a:lnTo>
                <a:lnTo>
                  <a:pt x="115626" y="38694"/>
                </a:lnTo>
                <a:lnTo>
                  <a:pt x="116342" y="34543"/>
                </a:lnTo>
                <a:close/>
              </a:path>
            </a:pathLst>
          </a:custGeom>
          <a:solidFill>
            <a:srgbClr val="F79546"/>
          </a:solidFill>
        </p:spPr>
        <p:txBody>
          <a:bodyPr wrap="square" lIns="0" tIns="0" rIns="0" bIns="0" rtlCol="0"/>
          <a:lstStyle/>
          <a:p>
            <a:endParaRPr dirty="0"/>
          </a:p>
        </p:txBody>
      </p:sp>
      <p:sp>
        <p:nvSpPr>
          <p:cNvPr id="48" name="object 48"/>
          <p:cNvSpPr/>
          <p:nvPr/>
        </p:nvSpPr>
        <p:spPr>
          <a:xfrm>
            <a:off x="1260347" y="4073702"/>
            <a:ext cx="2514218" cy="1942718"/>
          </a:xfrm>
          <a:prstGeom prst="rect">
            <a:avLst/>
          </a:prstGeom>
          <a:blipFill>
            <a:blip r:embed="rId35" cstate="print"/>
            <a:stretch>
              <a:fillRect/>
            </a:stretch>
          </a:blipFill>
        </p:spPr>
        <p:txBody>
          <a:bodyPr wrap="square" lIns="0" tIns="0" rIns="0" bIns="0" rtlCol="0"/>
          <a:lstStyle/>
          <a:p>
            <a:endParaRPr dirty="0"/>
          </a:p>
        </p:txBody>
      </p:sp>
      <p:sp>
        <p:nvSpPr>
          <p:cNvPr id="49" name="object 49"/>
          <p:cNvSpPr/>
          <p:nvPr/>
        </p:nvSpPr>
        <p:spPr>
          <a:xfrm>
            <a:off x="1418082" y="4157217"/>
            <a:ext cx="2207895" cy="1739264"/>
          </a:xfrm>
          <a:custGeom>
            <a:avLst/>
            <a:gdLst/>
            <a:ahLst/>
            <a:cxnLst/>
            <a:rect l="l" t="t" r="r" b="b"/>
            <a:pathLst>
              <a:path w="2207895" h="1739264">
                <a:moveTo>
                  <a:pt x="111252" y="1624736"/>
                </a:moveTo>
                <a:lnTo>
                  <a:pt x="0" y="1687702"/>
                </a:lnTo>
                <a:lnTo>
                  <a:pt x="117093" y="1738883"/>
                </a:lnTo>
                <a:lnTo>
                  <a:pt x="115194" y="1701761"/>
                </a:lnTo>
                <a:lnTo>
                  <a:pt x="96901" y="1701761"/>
                </a:lnTo>
                <a:lnTo>
                  <a:pt x="93345" y="1663826"/>
                </a:lnTo>
                <a:lnTo>
                  <a:pt x="113158" y="1661980"/>
                </a:lnTo>
                <a:lnTo>
                  <a:pt x="111252" y="1624736"/>
                </a:lnTo>
                <a:close/>
              </a:path>
              <a:path w="2207895" h="1739264">
                <a:moveTo>
                  <a:pt x="113158" y="1661980"/>
                </a:moveTo>
                <a:lnTo>
                  <a:pt x="93345" y="1663826"/>
                </a:lnTo>
                <a:lnTo>
                  <a:pt x="96901" y="1701761"/>
                </a:lnTo>
                <a:lnTo>
                  <a:pt x="115107" y="1700065"/>
                </a:lnTo>
                <a:lnTo>
                  <a:pt x="113158" y="1661980"/>
                </a:lnTo>
                <a:close/>
              </a:path>
              <a:path w="2207895" h="1739264">
                <a:moveTo>
                  <a:pt x="115107" y="1700065"/>
                </a:moveTo>
                <a:lnTo>
                  <a:pt x="96901" y="1701761"/>
                </a:lnTo>
                <a:lnTo>
                  <a:pt x="115194" y="1701761"/>
                </a:lnTo>
                <a:lnTo>
                  <a:pt x="115107" y="1700065"/>
                </a:lnTo>
                <a:close/>
              </a:path>
              <a:path w="2207895" h="1739264">
                <a:moveTo>
                  <a:pt x="2092575" y="38802"/>
                </a:moveTo>
                <a:lnTo>
                  <a:pt x="2050033" y="42798"/>
                </a:lnTo>
                <a:lnTo>
                  <a:pt x="1998218" y="50926"/>
                </a:lnTo>
                <a:lnTo>
                  <a:pt x="1946656" y="61086"/>
                </a:lnTo>
                <a:lnTo>
                  <a:pt x="1895729" y="73405"/>
                </a:lnTo>
                <a:lnTo>
                  <a:pt x="1845437" y="87629"/>
                </a:lnTo>
                <a:lnTo>
                  <a:pt x="1795907" y="103758"/>
                </a:lnTo>
                <a:lnTo>
                  <a:pt x="1747139" y="121665"/>
                </a:lnTo>
                <a:lnTo>
                  <a:pt x="1699260" y="141350"/>
                </a:lnTo>
                <a:lnTo>
                  <a:pt x="1652524" y="162686"/>
                </a:lnTo>
                <a:lnTo>
                  <a:pt x="1606804" y="185546"/>
                </a:lnTo>
                <a:lnTo>
                  <a:pt x="1562227" y="210057"/>
                </a:lnTo>
                <a:lnTo>
                  <a:pt x="1519174" y="235965"/>
                </a:lnTo>
                <a:lnTo>
                  <a:pt x="1477391" y="263270"/>
                </a:lnTo>
                <a:lnTo>
                  <a:pt x="1437259" y="291845"/>
                </a:lnTo>
                <a:lnTo>
                  <a:pt x="1398651" y="321690"/>
                </a:lnTo>
                <a:lnTo>
                  <a:pt x="1361820" y="352678"/>
                </a:lnTo>
                <a:lnTo>
                  <a:pt x="1326769" y="384809"/>
                </a:lnTo>
                <a:lnTo>
                  <a:pt x="1293622" y="418083"/>
                </a:lnTo>
                <a:lnTo>
                  <a:pt x="1262507" y="451992"/>
                </a:lnTo>
                <a:lnTo>
                  <a:pt x="1233678" y="486790"/>
                </a:lnTo>
                <a:lnTo>
                  <a:pt x="1206881" y="522604"/>
                </a:lnTo>
                <a:lnTo>
                  <a:pt x="1182624" y="559180"/>
                </a:lnTo>
                <a:lnTo>
                  <a:pt x="1160459" y="596518"/>
                </a:lnTo>
                <a:lnTo>
                  <a:pt x="1141222" y="634110"/>
                </a:lnTo>
                <a:lnTo>
                  <a:pt x="1124458" y="672591"/>
                </a:lnTo>
                <a:lnTo>
                  <a:pt x="1110488" y="711453"/>
                </a:lnTo>
                <a:lnTo>
                  <a:pt x="1099439" y="750569"/>
                </a:lnTo>
                <a:lnTo>
                  <a:pt x="1091311" y="790320"/>
                </a:lnTo>
                <a:lnTo>
                  <a:pt x="1086612" y="829944"/>
                </a:lnTo>
                <a:lnTo>
                  <a:pt x="1084691" y="869695"/>
                </a:lnTo>
                <a:lnTo>
                  <a:pt x="1084326" y="887348"/>
                </a:lnTo>
                <a:lnTo>
                  <a:pt x="1083183" y="905763"/>
                </a:lnTo>
                <a:lnTo>
                  <a:pt x="1075309" y="960881"/>
                </a:lnTo>
                <a:lnTo>
                  <a:pt x="1060958" y="1015872"/>
                </a:lnTo>
                <a:lnTo>
                  <a:pt x="1047876" y="1052321"/>
                </a:lnTo>
                <a:lnTo>
                  <a:pt x="1032256" y="1088389"/>
                </a:lnTo>
                <a:lnTo>
                  <a:pt x="1013841" y="1124203"/>
                </a:lnTo>
                <a:lnTo>
                  <a:pt x="993013" y="1159509"/>
                </a:lnTo>
                <a:lnTo>
                  <a:pt x="969772" y="1194307"/>
                </a:lnTo>
                <a:lnTo>
                  <a:pt x="944372" y="1228343"/>
                </a:lnTo>
                <a:lnTo>
                  <a:pt x="916559" y="1261871"/>
                </a:lnTo>
                <a:lnTo>
                  <a:pt x="886587" y="1294637"/>
                </a:lnTo>
                <a:lnTo>
                  <a:pt x="854837" y="1326514"/>
                </a:lnTo>
                <a:lnTo>
                  <a:pt x="820928" y="1357629"/>
                </a:lnTo>
                <a:lnTo>
                  <a:pt x="785368" y="1387601"/>
                </a:lnTo>
                <a:lnTo>
                  <a:pt x="747903" y="1416430"/>
                </a:lnTo>
                <a:lnTo>
                  <a:pt x="708913" y="1444193"/>
                </a:lnTo>
                <a:lnTo>
                  <a:pt x="668401" y="1470685"/>
                </a:lnTo>
                <a:lnTo>
                  <a:pt x="626491" y="1495844"/>
                </a:lnTo>
                <a:lnTo>
                  <a:pt x="583311" y="1519618"/>
                </a:lnTo>
                <a:lnTo>
                  <a:pt x="538988" y="1541970"/>
                </a:lnTo>
                <a:lnTo>
                  <a:pt x="493394" y="1562734"/>
                </a:lnTo>
                <a:lnTo>
                  <a:pt x="446913" y="1581810"/>
                </a:lnTo>
                <a:lnTo>
                  <a:pt x="399542" y="1599285"/>
                </a:lnTo>
                <a:lnTo>
                  <a:pt x="351281" y="1614881"/>
                </a:lnTo>
                <a:lnTo>
                  <a:pt x="302387" y="1628698"/>
                </a:lnTo>
                <a:lnTo>
                  <a:pt x="252856" y="1640624"/>
                </a:lnTo>
                <a:lnTo>
                  <a:pt x="203073" y="1650491"/>
                </a:lnTo>
                <a:lnTo>
                  <a:pt x="153034" y="1658264"/>
                </a:lnTo>
                <a:lnTo>
                  <a:pt x="113158" y="1661980"/>
                </a:lnTo>
                <a:lnTo>
                  <a:pt x="115107" y="1700065"/>
                </a:lnTo>
                <a:lnTo>
                  <a:pt x="156590" y="1696199"/>
                </a:lnTo>
                <a:lnTo>
                  <a:pt x="208787" y="1688147"/>
                </a:lnTo>
                <a:lnTo>
                  <a:pt x="260350" y="1678012"/>
                </a:lnTo>
                <a:lnTo>
                  <a:pt x="311276" y="1665744"/>
                </a:lnTo>
                <a:lnTo>
                  <a:pt x="361569" y="1651558"/>
                </a:lnTo>
                <a:lnTo>
                  <a:pt x="411225" y="1635531"/>
                </a:lnTo>
                <a:lnTo>
                  <a:pt x="460120" y="1617573"/>
                </a:lnTo>
                <a:lnTo>
                  <a:pt x="507873" y="1597977"/>
                </a:lnTo>
                <a:lnTo>
                  <a:pt x="554736" y="1576641"/>
                </a:lnTo>
                <a:lnTo>
                  <a:pt x="600456" y="1553654"/>
                </a:lnTo>
                <a:lnTo>
                  <a:pt x="644906" y="1529232"/>
                </a:lnTo>
                <a:lnTo>
                  <a:pt x="687959" y="1503337"/>
                </a:lnTo>
                <a:lnTo>
                  <a:pt x="729742" y="1476108"/>
                </a:lnTo>
                <a:lnTo>
                  <a:pt x="770001" y="1447482"/>
                </a:lnTo>
                <a:lnTo>
                  <a:pt x="808609" y="1417700"/>
                </a:lnTo>
                <a:lnTo>
                  <a:pt x="845438" y="1386712"/>
                </a:lnTo>
                <a:lnTo>
                  <a:pt x="880491" y="1354708"/>
                </a:lnTo>
                <a:lnTo>
                  <a:pt x="913638" y="1321561"/>
                </a:lnTo>
                <a:lnTo>
                  <a:pt x="944626" y="1287525"/>
                </a:lnTo>
                <a:lnTo>
                  <a:pt x="973582" y="1252727"/>
                </a:lnTo>
                <a:lnTo>
                  <a:pt x="1000632" y="1216786"/>
                </a:lnTo>
                <a:lnTo>
                  <a:pt x="1025017" y="1180210"/>
                </a:lnTo>
                <a:lnTo>
                  <a:pt x="1046988" y="1143126"/>
                </a:lnTo>
                <a:lnTo>
                  <a:pt x="1066292" y="1105407"/>
                </a:lnTo>
                <a:lnTo>
                  <a:pt x="1083056" y="1066926"/>
                </a:lnTo>
                <a:lnTo>
                  <a:pt x="1097026" y="1028064"/>
                </a:lnTo>
                <a:lnTo>
                  <a:pt x="1108075" y="988948"/>
                </a:lnTo>
                <a:lnTo>
                  <a:pt x="1116203" y="949451"/>
                </a:lnTo>
                <a:lnTo>
                  <a:pt x="1121029" y="909700"/>
                </a:lnTo>
                <a:lnTo>
                  <a:pt x="1122827" y="868933"/>
                </a:lnTo>
                <a:lnTo>
                  <a:pt x="1123315" y="850899"/>
                </a:lnTo>
                <a:lnTo>
                  <a:pt x="1129157" y="795527"/>
                </a:lnTo>
                <a:lnTo>
                  <a:pt x="1141476" y="740536"/>
                </a:lnTo>
                <a:lnTo>
                  <a:pt x="1153160" y="704214"/>
                </a:lnTo>
                <a:lnTo>
                  <a:pt x="1167638" y="668019"/>
                </a:lnTo>
                <a:lnTo>
                  <a:pt x="1184783" y="632205"/>
                </a:lnTo>
                <a:lnTo>
                  <a:pt x="1204418" y="596391"/>
                </a:lnTo>
                <a:lnTo>
                  <a:pt x="1226439" y="561593"/>
                </a:lnTo>
                <a:lnTo>
                  <a:pt x="1250823" y="527049"/>
                </a:lnTo>
                <a:lnTo>
                  <a:pt x="1291844" y="476376"/>
                </a:lnTo>
                <a:lnTo>
                  <a:pt x="1321689" y="443737"/>
                </a:lnTo>
                <a:lnTo>
                  <a:pt x="1353693" y="411733"/>
                </a:lnTo>
                <a:lnTo>
                  <a:pt x="1387475" y="380872"/>
                </a:lnTo>
                <a:lnTo>
                  <a:pt x="1423162" y="350900"/>
                </a:lnTo>
                <a:lnTo>
                  <a:pt x="1460627" y="322071"/>
                </a:lnTo>
                <a:lnTo>
                  <a:pt x="1499489" y="294385"/>
                </a:lnTo>
                <a:lnTo>
                  <a:pt x="1540002" y="267842"/>
                </a:lnTo>
                <a:lnTo>
                  <a:pt x="1581912" y="242696"/>
                </a:lnTo>
                <a:lnTo>
                  <a:pt x="1625219" y="218947"/>
                </a:lnTo>
                <a:lnTo>
                  <a:pt x="1669542" y="196722"/>
                </a:lnTo>
                <a:lnTo>
                  <a:pt x="1715135" y="176021"/>
                </a:lnTo>
                <a:lnTo>
                  <a:pt x="1761617" y="156844"/>
                </a:lnTo>
                <a:lnTo>
                  <a:pt x="1808988" y="139445"/>
                </a:lnTo>
                <a:lnTo>
                  <a:pt x="1857247" y="123824"/>
                </a:lnTo>
                <a:lnTo>
                  <a:pt x="1906143" y="109981"/>
                </a:lnTo>
                <a:lnTo>
                  <a:pt x="1955545" y="98170"/>
                </a:lnTo>
                <a:lnTo>
                  <a:pt x="2005583" y="88264"/>
                </a:lnTo>
                <a:lnTo>
                  <a:pt x="2055876" y="80390"/>
                </a:lnTo>
                <a:lnTo>
                  <a:pt x="2094565" y="76858"/>
                </a:lnTo>
                <a:lnTo>
                  <a:pt x="2092575" y="38802"/>
                </a:lnTo>
                <a:close/>
              </a:path>
              <a:path w="2207895" h="1739264">
                <a:moveTo>
                  <a:pt x="2175481" y="37083"/>
                </a:moveTo>
                <a:lnTo>
                  <a:pt x="2110867" y="37083"/>
                </a:lnTo>
                <a:lnTo>
                  <a:pt x="2114296" y="75056"/>
                </a:lnTo>
                <a:lnTo>
                  <a:pt x="2094565" y="76858"/>
                </a:lnTo>
                <a:lnTo>
                  <a:pt x="2096516" y="114172"/>
                </a:lnTo>
                <a:lnTo>
                  <a:pt x="2207768" y="51180"/>
                </a:lnTo>
                <a:lnTo>
                  <a:pt x="2175481" y="37083"/>
                </a:lnTo>
                <a:close/>
              </a:path>
              <a:path w="2207895" h="1739264">
                <a:moveTo>
                  <a:pt x="2110867" y="37083"/>
                </a:moveTo>
                <a:lnTo>
                  <a:pt x="2092575" y="38802"/>
                </a:lnTo>
                <a:lnTo>
                  <a:pt x="2094565" y="76858"/>
                </a:lnTo>
                <a:lnTo>
                  <a:pt x="2114296" y="75056"/>
                </a:lnTo>
                <a:lnTo>
                  <a:pt x="2110867" y="37083"/>
                </a:lnTo>
                <a:close/>
              </a:path>
              <a:path w="2207895" h="1739264">
                <a:moveTo>
                  <a:pt x="2090546" y="0"/>
                </a:moveTo>
                <a:lnTo>
                  <a:pt x="2092575" y="38802"/>
                </a:lnTo>
                <a:lnTo>
                  <a:pt x="2110867" y="37083"/>
                </a:lnTo>
                <a:lnTo>
                  <a:pt x="2175481" y="37083"/>
                </a:lnTo>
                <a:lnTo>
                  <a:pt x="2090546" y="0"/>
                </a:lnTo>
                <a:close/>
              </a:path>
            </a:pathLst>
          </a:custGeom>
          <a:solidFill>
            <a:srgbClr val="F79546"/>
          </a:solidFill>
        </p:spPr>
        <p:txBody>
          <a:bodyPr wrap="square" lIns="0" tIns="0" rIns="0" bIns="0" rtlCol="0"/>
          <a:lstStyle/>
          <a:p>
            <a:endParaRPr dirty="0"/>
          </a:p>
        </p:txBody>
      </p:sp>
      <p:sp>
        <p:nvSpPr>
          <p:cNvPr id="50" name="object 50"/>
          <p:cNvSpPr/>
          <p:nvPr/>
        </p:nvSpPr>
        <p:spPr>
          <a:xfrm>
            <a:off x="1682495" y="3076930"/>
            <a:ext cx="1945767" cy="471957"/>
          </a:xfrm>
          <a:prstGeom prst="rect">
            <a:avLst/>
          </a:prstGeom>
          <a:blipFill>
            <a:blip r:embed="rId36" cstate="print"/>
            <a:stretch>
              <a:fillRect/>
            </a:stretch>
          </a:blipFill>
        </p:spPr>
        <p:txBody>
          <a:bodyPr wrap="square" lIns="0" tIns="0" rIns="0" bIns="0" rtlCol="0"/>
          <a:lstStyle/>
          <a:p>
            <a:endParaRPr dirty="0"/>
          </a:p>
        </p:txBody>
      </p:sp>
      <p:sp>
        <p:nvSpPr>
          <p:cNvPr id="51" name="object 51"/>
          <p:cNvSpPr/>
          <p:nvPr/>
        </p:nvSpPr>
        <p:spPr>
          <a:xfrm>
            <a:off x="1840229" y="3155823"/>
            <a:ext cx="1640839" cy="278130"/>
          </a:xfrm>
          <a:custGeom>
            <a:avLst/>
            <a:gdLst/>
            <a:ahLst/>
            <a:cxnLst/>
            <a:rect l="l" t="t" r="r" b="b"/>
            <a:pathLst>
              <a:path w="1640839" h="278129">
                <a:moveTo>
                  <a:pt x="1526667" y="163322"/>
                </a:moveTo>
                <a:lnTo>
                  <a:pt x="1526286" y="201379"/>
                </a:lnTo>
                <a:lnTo>
                  <a:pt x="1545462" y="201675"/>
                </a:lnTo>
                <a:lnTo>
                  <a:pt x="1544828" y="239775"/>
                </a:lnTo>
                <a:lnTo>
                  <a:pt x="1525902" y="239775"/>
                </a:lnTo>
                <a:lnTo>
                  <a:pt x="1525523" y="277622"/>
                </a:lnTo>
                <a:lnTo>
                  <a:pt x="1603104" y="239775"/>
                </a:lnTo>
                <a:lnTo>
                  <a:pt x="1544828" y="239775"/>
                </a:lnTo>
                <a:lnTo>
                  <a:pt x="1525905" y="239485"/>
                </a:lnTo>
                <a:lnTo>
                  <a:pt x="1603699" y="239485"/>
                </a:lnTo>
                <a:lnTo>
                  <a:pt x="1640332" y="221614"/>
                </a:lnTo>
                <a:lnTo>
                  <a:pt x="1526667" y="163322"/>
                </a:lnTo>
                <a:close/>
              </a:path>
              <a:path w="1640839" h="278129">
                <a:moveTo>
                  <a:pt x="1526286" y="201379"/>
                </a:moveTo>
                <a:lnTo>
                  <a:pt x="1525905" y="239485"/>
                </a:lnTo>
                <a:lnTo>
                  <a:pt x="1544828" y="239775"/>
                </a:lnTo>
                <a:lnTo>
                  <a:pt x="1545462" y="201675"/>
                </a:lnTo>
                <a:lnTo>
                  <a:pt x="1526286" y="201379"/>
                </a:lnTo>
                <a:close/>
              </a:path>
              <a:path w="1640839" h="278129">
                <a:moveTo>
                  <a:pt x="801793" y="144737"/>
                </a:moveTo>
                <a:lnTo>
                  <a:pt x="801877" y="145287"/>
                </a:lnTo>
                <a:lnTo>
                  <a:pt x="802386" y="146938"/>
                </a:lnTo>
                <a:lnTo>
                  <a:pt x="803020" y="148336"/>
                </a:lnTo>
                <a:lnTo>
                  <a:pt x="803782" y="150367"/>
                </a:lnTo>
                <a:lnTo>
                  <a:pt x="814451" y="162687"/>
                </a:lnTo>
                <a:lnTo>
                  <a:pt x="820165" y="166497"/>
                </a:lnTo>
                <a:lnTo>
                  <a:pt x="869950" y="184150"/>
                </a:lnTo>
                <a:lnTo>
                  <a:pt x="924432" y="195325"/>
                </a:lnTo>
                <a:lnTo>
                  <a:pt x="968756" y="202311"/>
                </a:lnTo>
                <a:lnTo>
                  <a:pt x="1019047" y="208787"/>
                </a:lnTo>
                <a:lnTo>
                  <a:pt x="1074420" y="215011"/>
                </a:lnTo>
                <a:lnTo>
                  <a:pt x="1166495" y="223138"/>
                </a:lnTo>
                <a:lnTo>
                  <a:pt x="1267206" y="229997"/>
                </a:lnTo>
                <a:lnTo>
                  <a:pt x="1411605" y="236727"/>
                </a:lnTo>
                <a:lnTo>
                  <a:pt x="1486916" y="238887"/>
                </a:lnTo>
                <a:lnTo>
                  <a:pt x="1525905" y="239485"/>
                </a:lnTo>
                <a:lnTo>
                  <a:pt x="1526286" y="201379"/>
                </a:lnTo>
                <a:lnTo>
                  <a:pt x="1487932" y="200787"/>
                </a:lnTo>
                <a:lnTo>
                  <a:pt x="1376299" y="197230"/>
                </a:lnTo>
                <a:lnTo>
                  <a:pt x="1269619" y="192024"/>
                </a:lnTo>
                <a:lnTo>
                  <a:pt x="1169543" y="185165"/>
                </a:lnTo>
                <a:lnTo>
                  <a:pt x="1078611" y="177037"/>
                </a:lnTo>
                <a:lnTo>
                  <a:pt x="1023746" y="171068"/>
                </a:lnTo>
                <a:lnTo>
                  <a:pt x="974344" y="164591"/>
                </a:lnTo>
                <a:lnTo>
                  <a:pt x="931290" y="157861"/>
                </a:lnTo>
                <a:lnTo>
                  <a:pt x="879601" y="147319"/>
                </a:lnTo>
                <a:lnTo>
                  <a:pt x="878658" y="147065"/>
                </a:lnTo>
                <a:lnTo>
                  <a:pt x="805052" y="147065"/>
                </a:lnTo>
                <a:lnTo>
                  <a:pt x="804875" y="146938"/>
                </a:lnTo>
                <a:lnTo>
                  <a:pt x="804163" y="146938"/>
                </a:lnTo>
                <a:lnTo>
                  <a:pt x="803952" y="146600"/>
                </a:lnTo>
                <a:lnTo>
                  <a:pt x="802830" y="145478"/>
                </a:lnTo>
                <a:lnTo>
                  <a:pt x="801793" y="144737"/>
                </a:lnTo>
                <a:close/>
              </a:path>
              <a:path w="1640839" h="278129">
                <a:moveTo>
                  <a:pt x="803450" y="145797"/>
                </a:moveTo>
                <a:lnTo>
                  <a:pt x="803590" y="146021"/>
                </a:lnTo>
                <a:lnTo>
                  <a:pt x="805052" y="147065"/>
                </a:lnTo>
                <a:lnTo>
                  <a:pt x="803450" y="145797"/>
                </a:lnTo>
                <a:close/>
              </a:path>
              <a:path w="1640839" h="278129">
                <a:moveTo>
                  <a:pt x="853249" y="139700"/>
                </a:moveTo>
                <a:lnTo>
                  <a:pt x="801115" y="139700"/>
                </a:lnTo>
                <a:lnTo>
                  <a:pt x="802276" y="143918"/>
                </a:lnTo>
                <a:lnTo>
                  <a:pt x="803450" y="145797"/>
                </a:lnTo>
                <a:lnTo>
                  <a:pt x="805052" y="147065"/>
                </a:lnTo>
                <a:lnTo>
                  <a:pt x="878658" y="147065"/>
                </a:lnTo>
                <a:lnTo>
                  <a:pt x="866394" y="143763"/>
                </a:lnTo>
                <a:lnTo>
                  <a:pt x="855344" y="140462"/>
                </a:lnTo>
                <a:lnTo>
                  <a:pt x="853249" y="139700"/>
                </a:lnTo>
                <a:close/>
              </a:path>
              <a:path w="1640839" h="278129">
                <a:moveTo>
                  <a:pt x="803590" y="146021"/>
                </a:moveTo>
                <a:lnTo>
                  <a:pt x="803952" y="146600"/>
                </a:lnTo>
                <a:lnTo>
                  <a:pt x="804163" y="146938"/>
                </a:lnTo>
                <a:lnTo>
                  <a:pt x="804875" y="146938"/>
                </a:lnTo>
                <a:lnTo>
                  <a:pt x="803590" y="146021"/>
                </a:lnTo>
                <a:close/>
              </a:path>
              <a:path w="1640839" h="278129">
                <a:moveTo>
                  <a:pt x="802830" y="145478"/>
                </a:moveTo>
                <a:lnTo>
                  <a:pt x="803952" y="146600"/>
                </a:lnTo>
                <a:lnTo>
                  <a:pt x="803590" y="146021"/>
                </a:lnTo>
                <a:lnTo>
                  <a:pt x="802830" y="145478"/>
                </a:lnTo>
                <a:close/>
              </a:path>
              <a:path w="1640839" h="278129">
                <a:moveTo>
                  <a:pt x="802005" y="144652"/>
                </a:moveTo>
                <a:lnTo>
                  <a:pt x="802830" y="145478"/>
                </a:lnTo>
                <a:lnTo>
                  <a:pt x="803590" y="146021"/>
                </a:lnTo>
                <a:lnTo>
                  <a:pt x="803450" y="145797"/>
                </a:lnTo>
                <a:lnTo>
                  <a:pt x="802005" y="144652"/>
                </a:lnTo>
                <a:close/>
              </a:path>
              <a:path w="1640839" h="278129">
                <a:moveTo>
                  <a:pt x="802453" y="144652"/>
                </a:moveTo>
                <a:lnTo>
                  <a:pt x="802005" y="144652"/>
                </a:lnTo>
                <a:lnTo>
                  <a:pt x="803450" y="145797"/>
                </a:lnTo>
                <a:lnTo>
                  <a:pt x="802814" y="144779"/>
                </a:lnTo>
                <a:lnTo>
                  <a:pt x="802513" y="144779"/>
                </a:lnTo>
                <a:close/>
              </a:path>
              <a:path w="1640839" h="278129">
                <a:moveTo>
                  <a:pt x="801115" y="139700"/>
                </a:moveTo>
                <a:lnTo>
                  <a:pt x="801643" y="143763"/>
                </a:lnTo>
                <a:lnTo>
                  <a:pt x="801760" y="144525"/>
                </a:lnTo>
                <a:lnTo>
                  <a:pt x="801852" y="144779"/>
                </a:lnTo>
                <a:lnTo>
                  <a:pt x="802830" y="145478"/>
                </a:lnTo>
                <a:lnTo>
                  <a:pt x="802005" y="144652"/>
                </a:lnTo>
                <a:lnTo>
                  <a:pt x="802453" y="144652"/>
                </a:lnTo>
                <a:lnTo>
                  <a:pt x="801624" y="142875"/>
                </a:lnTo>
                <a:lnTo>
                  <a:pt x="801989" y="142875"/>
                </a:lnTo>
                <a:lnTo>
                  <a:pt x="801115" y="139700"/>
                </a:lnTo>
                <a:close/>
              </a:path>
              <a:path w="1640839" h="278129">
                <a:moveTo>
                  <a:pt x="801624" y="142875"/>
                </a:moveTo>
                <a:lnTo>
                  <a:pt x="802513" y="144779"/>
                </a:lnTo>
                <a:lnTo>
                  <a:pt x="802276" y="143918"/>
                </a:lnTo>
                <a:lnTo>
                  <a:pt x="801624" y="142875"/>
                </a:lnTo>
                <a:close/>
              </a:path>
              <a:path w="1640839" h="278129">
                <a:moveTo>
                  <a:pt x="802276" y="143918"/>
                </a:moveTo>
                <a:lnTo>
                  <a:pt x="802513" y="144779"/>
                </a:lnTo>
                <a:lnTo>
                  <a:pt x="802814" y="144779"/>
                </a:lnTo>
                <a:lnTo>
                  <a:pt x="802276" y="143918"/>
                </a:lnTo>
                <a:close/>
              </a:path>
              <a:path w="1640839" h="278129">
                <a:moveTo>
                  <a:pt x="114509" y="38265"/>
                </a:moveTo>
                <a:lnTo>
                  <a:pt x="114086" y="76367"/>
                </a:lnTo>
                <a:lnTo>
                  <a:pt x="152653" y="76962"/>
                </a:lnTo>
                <a:lnTo>
                  <a:pt x="264159" y="80517"/>
                </a:lnTo>
                <a:lnTo>
                  <a:pt x="370967" y="85851"/>
                </a:lnTo>
                <a:lnTo>
                  <a:pt x="438531" y="90297"/>
                </a:lnTo>
                <a:lnTo>
                  <a:pt x="502412" y="95376"/>
                </a:lnTo>
                <a:lnTo>
                  <a:pt x="562101" y="100837"/>
                </a:lnTo>
                <a:lnTo>
                  <a:pt x="616838" y="106934"/>
                </a:lnTo>
                <a:lnTo>
                  <a:pt x="666369" y="113411"/>
                </a:lnTo>
                <a:lnTo>
                  <a:pt x="709549" y="120141"/>
                </a:lnTo>
                <a:lnTo>
                  <a:pt x="761238" y="130810"/>
                </a:lnTo>
                <a:lnTo>
                  <a:pt x="801496" y="144525"/>
                </a:lnTo>
                <a:lnTo>
                  <a:pt x="801793" y="144737"/>
                </a:lnTo>
                <a:lnTo>
                  <a:pt x="801115" y="139700"/>
                </a:lnTo>
                <a:lnTo>
                  <a:pt x="853249" y="139700"/>
                </a:lnTo>
                <a:lnTo>
                  <a:pt x="848709" y="138049"/>
                </a:lnTo>
                <a:lnTo>
                  <a:pt x="839343" y="138049"/>
                </a:lnTo>
                <a:lnTo>
                  <a:pt x="838323" y="134619"/>
                </a:lnTo>
                <a:lnTo>
                  <a:pt x="838225" y="134365"/>
                </a:lnTo>
                <a:lnTo>
                  <a:pt x="836904" y="132164"/>
                </a:lnTo>
                <a:lnTo>
                  <a:pt x="835278" y="130810"/>
                </a:lnTo>
                <a:lnTo>
                  <a:pt x="838072" y="130810"/>
                </a:lnTo>
                <a:lnTo>
                  <a:pt x="836369" y="127126"/>
                </a:lnTo>
                <a:lnTo>
                  <a:pt x="835787" y="125729"/>
                </a:lnTo>
                <a:lnTo>
                  <a:pt x="834897" y="124460"/>
                </a:lnTo>
                <a:lnTo>
                  <a:pt x="797432" y="101600"/>
                </a:lnTo>
                <a:lnTo>
                  <a:pt x="753490" y="89788"/>
                </a:lnTo>
                <a:lnTo>
                  <a:pt x="715644" y="82550"/>
                </a:lnTo>
                <a:lnTo>
                  <a:pt x="671321" y="75564"/>
                </a:lnTo>
                <a:lnTo>
                  <a:pt x="621157" y="69087"/>
                </a:lnTo>
                <a:lnTo>
                  <a:pt x="565657" y="62991"/>
                </a:lnTo>
                <a:lnTo>
                  <a:pt x="441070" y="52324"/>
                </a:lnTo>
                <a:lnTo>
                  <a:pt x="372999" y="47878"/>
                </a:lnTo>
                <a:lnTo>
                  <a:pt x="302006" y="44068"/>
                </a:lnTo>
                <a:lnTo>
                  <a:pt x="228600" y="41021"/>
                </a:lnTo>
                <a:lnTo>
                  <a:pt x="153288" y="38862"/>
                </a:lnTo>
                <a:lnTo>
                  <a:pt x="114509" y="38265"/>
                </a:lnTo>
                <a:close/>
              </a:path>
              <a:path w="1640839" h="278129">
                <a:moveTo>
                  <a:pt x="801989" y="142875"/>
                </a:moveTo>
                <a:lnTo>
                  <a:pt x="801624" y="142875"/>
                </a:lnTo>
                <a:lnTo>
                  <a:pt x="802276" y="143918"/>
                </a:lnTo>
                <a:lnTo>
                  <a:pt x="801989" y="142875"/>
                </a:lnTo>
                <a:close/>
              </a:path>
              <a:path w="1640839" h="278129">
                <a:moveTo>
                  <a:pt x="838270" y="134440"/>
                </a:moveTo>
                <a:lnTo>
                  <a:pt x="839343" y="138049"/>
                </a:lnTo>
                <a:lnTo>
                  <a:pt x="839088" y="136271"/>
                </a:lnTo>
                <a:lnTo>
                  <a:pt x="838922" y="135381"/>
                </a:lnTo>
                <a:lnTo>
                  <a:pt x="838270" y="134440"/>
                </a:lnTo>
                <a:close/>
              </a:path>
              <a:path w="1640839" h="278129">
                <a:moveTo>
                  <a:pt x="838618" y="132988"/>
                </a:moveTo>
                <a:lnTo>
                  <a:pt x="838707" y="134238"/>
                </a:lnTo>
                <a:lnTo>
                  <a:pt x="839088" y="136271"/>
                </a:lnTo>
                <a:lnTo>
                  <a:pt x="839343" y="138049"/>
                </a:lnTo>
                <a:lnTo>
                  <a:pt x="848709" y="138049"/>
                </a:lnTo>
                <a:lnTo>
                  <a:pt x="846963" y="137413"/>
                </a:lnTo>
                <a:lnTo>
                  <a:pt x="841120" y="134619"/>
                </a:lnTo>
                <a:lnTo>
                  <a:pt x="838618" y="132988"/>
                </a:lnTo>
                <a:close/>
              </a:path>
              <a:path w="1640839" h="278129">
                <a:moveTo>
                  <a:pt x="837945" y="133350"/>
                </a:moveTo>
                <a:lnTo>
                  <a:pt x="838270" y="134440"/>
                </a:lnTo>
                <a:lnTo>
                  <a:pt x="838834" y="135381"/>
                </a:lnTo>
                <a:lnTo>
                  <a:pt x="837945" y="133350"/>
                </a:lnTo>
                <a:close/>
              </a:path>
              <a:path w="1640839" h="278129">
                <a:moveTo>
                  <a:pt x="836925" y="131883"/>
                </a:moveTo>
                <a:lnTo>
                  <a:pt x="837641" y="132778"/>
                </a:lnTo>
                <a:lnTo>
                  <a:pt x="838326" y="133350"/>
                </a:lnTo>
                <a:lnTo>
                  <a:pt x="837945" y="133350"/>
                </a:lnTo>
                <a:lnTo>
                  <a:pt x="838834" y="135381"/>
                </a:lnTo>
                <a:lnTo>
                  <a:pt x="838707" y="134238"/>
                </a:lnTo>
                <a:lnTo>
                  <a:pt x="838618" y="132988"/>
                </a:lnTo>
                <a:lnTo>
                  <a:pt x="836925" y="131883"/>
                </a:lnTo>
                <a:close/>
              </a:path>
              <a:path w="1640839" h="278129">
                <a:moveTo>
                  <a:pt x="836904" y="132164"/>
                </a:moveTo>
                <a:lnTo>
                  <a:pt x="838270" y="134440"/>
                </a:lnTo>
                <a:lnTo>
                  <a:pt x="837945" y="133350"/>
                </a:lnTo>
                <a:lnTo>
                  <a:pt x="838326" y="133350"/>
                </a:lnTo>
                <a:lnTo>
                  <a:pt x="837692" y="132841"/>
                </a:lnTo>
                <a:lnTo>
                  <a:pt x="836904" y="132164"/>
                </a:lnTo>
                <a:close/>
              </a:path>
              <a:path w="1640839" h="278129">
                <a:moveTo>
                  <a:pt x="837641" y="132778"/>
                </a:moveTo>
                <a:lnTo>
                  <a:pt x="838326" y="133350"/>
                </a:lnTo>
                <a:lnTo>
                  <a:pt x="837641" y="132778"/>
                </a:lnTo>
                <a:close/>
              </a:path>
              <a:path w="1640839" h="278129">
                <a:moveTo>
                  <a:pt x="838112" y="130937"/>
                </a:moveTo>
                <a:lnTo>
                  <a:pt x="836168" y="130937"/>
                </a:lnTo>
                <a:lnTo>
                  <a:pt x="836925" y="131883"/>
                </a:lnTo>
                <a:lnTo>
                  <a:pt x="838618" y="132988"/>
                </a:lnTo>
                <a:lnTo>
                  <a:pt x="838581" y="132461"/>
                </a:lnTo>
                <a:lnTo>
                  <a:pt x="838112" y="130937"/>
                </a:lnTo>
                <a:close/>
              </a:path>
              <a:path w="1640839" h="278129">
                <a:moveTo>
                  <a:pt x="836614" y="131680"/>
                </a:moveTo>
                <a:lnTo>
                  <a:pt x="836904" y="132164"/>
                </a:lnTo>
                <a:lnTo>
                  <a:pt x="837641" y="132778"/>
                </a:lnTo>
                <a:lnTo>
                  <a:pt x="836925" y="131883"/>
                </a:lnTo>
                <a:lnTo>
                  <a:pt x="836614" y="131680"/>
                </a:lnTo>
                <a:close/>
              </a:path>
              <a:path w="1640839" h="278129">
                <a:moveTo>
                  <a:pt x="835278" y="130810"/>
                </a:moveTo>
                <a:lnTo>
                  <a:pt x="836904" y="132164"/>
                </a:lnTo>
                <a:lnTo>
                  <a:pt x="836614" y="131680"/>
                </a:lnTo>
                <a:lnTo>
                  <a:pt x="835278" y="130810"/>
                </a:lnTo>
                <a:close/>
              </a:path>
              <a:path w="1640839" h="278129">
                <a:moveTo>
                  <a:pt x="836168" y="130937"/>
                </a:moveTo>
                <a:lnTo>
                  <a:pt x="836614" y="131680"/>
                </a:lnTo>
                <a:lnTo>
                  <a:pt x="836925" y="131883"/>
                </a:lnTo>
                <a:lnTo>
                  <a:pt x="836168" y="130937"/>
                </a:lnTo>
                <a:close/>
              </a:path>
              <a:path w="1640839" h="278129">
                <a:moveTo>
                  <a:pt x="838072" y="130810"/>
                </a:moveTo>
                <a:lnTo>
                  <a:pt x="835278" y="130810"/>
                </a:lnTo>
                <a:lnTo>
                  <a:pt x="836614" y="131680"/>
                </a:lnTo>
                <a:lnTo>
                  <a:pt x="836168" y="130937"/>
                </a:lnTo>
                <a:lnTo>
                  <a:pt x="838112" y="130937"/>
                </a:lnTo>
                <a:close/>
              </a:path>
              <a:path w="1640839" h="278129">
                <a:moveTo>
                  <a:pt x="114934" y="0"/>
                </a:moveTo>
                <a:lnTo>
                  <a:pt x="0" y="56006"/>
                </a:lnTo>
                <a:lnTo>
                  <a:pt x="113664" y="114300"/>
                </a:lnTo>
                <a:lnTo>
                  <a:pt x="114086" y="76367"/>
                </a:lnTo>
                <a:lnTo>
                  <a:pt x="94995" y="76073"/>
                </a:lnTo>
                <a:lnTo>
                  <a:pt x="95503" y="37973"/>
                </a:lnTo>
                <a:lnTo>
                  <a:pt x="114513" y="37973"/>
                </a:lnTo>
                <a:lnTo>
                  <a:pt x="114934" y="0"/>
                </a:lnTo>
                <a:close/>
              </a:path>
              <a:path w="1640839" h="278129">
                <a:moveTo>
                  <a:pt x="95503" y="37973"/>
                </a:moveTo>
                <a:lnTo>
                  <a:pt x="94995" y="76073"/>
                </a:lnTo>
                <a:lnTo>
                  <a:pt x="114086" y="76367"/>
                </a:lnTo>
                <a:lnTo>
                  <a:pt x="114509" y="38265"/>
                </a:lnTo>
                <a:lnTo>
                  <a:pt x="95503" y="37973"/>
                </a:lnTo>
                <a:close/>
              </a:path>
              <a:path w="1640839" h="278129">
                <a:moveTo>
                  <a:pt x="114513" y="37973"/>
                </a:moveTo>
                <a:lnTo>
                  <a:pt x="95503" y="37973"/>
                </a:lnTo>
                <a:lnTo>
                  <a:pt x="114509" y="38265"/>
                </a:lnTo>
                <a:lnTo>
                  <a:pt x="114513" y="37973"/>
                </a:lnTo>
                <a:close/>
              </a:path>
            </a:pathLst>
          </a:custGeom>
          <a:solidFill>
            <a:srgbClr val="F79546"/>
          </a:solidFill>
        </p:spPr>
        <p:txBody>
          <a:bodyPr wrap="square" lIns="0" tIns="0" rIns="0" bIns="0" rtlCol="0"/>
          <a:lstStyle/>
          <a:p>
            <a:endParaRPr dirty="0"/>
          </a:p>
        </p:txBody>
      </p:sp>
      <p:sp>
        <p:nvSpPr>
          <p:cNvPr id="52" name="object 52"/>
          <p:cNvSpPr/>
          <p:nvPr/>
        </p:nvSpPr>
        <p:spPr>
          <a:xfrm>
            <a:off x="3323844" y="4093464"/>
            <a:ext cx="610870" cy="1429131"/>
          </a:xfrm>
          <a:prstGeom prst="rect">
            <a:avLst/>
          </a:prstGeom>
          <a:blipFill>
            <a:blip r:embed="rId37" cstate="print"/>
            <a:stretch>
              <a:fillRect/>
            </a:stretch>
          </a:blipFill>
        </p:spPr>
        <p:txBody>
          <a:bodyPr wrap="square" lIns="0" tIns="0" rIns="0" bIns="0" rtlCol="0"/>
          <a:lstStyle/>
          <a:p>
            <a:endParaRPr dirty="0"/>
          </a:p>
        </p:txBody>
      </p:sp>
      <p:sp>
        <p:nvSpPr>
          <p:cNvPr id="53" name="object 53"/>
          <p:cNvSpPr/>
          <p:nvPr/>
        </p:nvSpPr>
        <p:spPr>
          <a:xfrm>
            <a:off x="3428619" y="4228338"/>
            <a:ext cx="410845" cy="1123950"/>
          </a:xfrm>
          <a:custGeom>
            <a:avLst/>
            <a:gdLst/>
            <a:ahLst/>
            <a:cxnLst/>
            <a:rect l="l" t="t" r="r" b="b"/>
            <a:pathLst>
              <a:path w="410845" h="1123950">
                <a:moveTo>
                  <a:pt x="0" y="1007364"/>
                </a:moveTo>
                <a:lnTo>
                  <a:pt x="52958" y="1123696"/>
                </a:lnTo>
                <a:lnTo>
                  <a:pt x="104365" y="1029716"/>
                </a:lnTo>
                <a:lnTo>
                  <a:pt x="75437" y="1029716"/>
                </a:lnTo>
                <a:lnTo>
                  <a:pt x="37464" y="1027176"/>
                </a:lnTo>
                <a:lnTo>
                  <a:pt x="38693" y="1008782"/>
                </a:lnTo>
                <a:lnTo>
                  <a:pt x="0" y="1007364"/>
                </a:lnTo>
                <a:close/>
              </a:path>
              <a:path w="410845" h="1123950">
                <a:moveTo>
                  <a:pt x="38693" y="1008782"/>
                </a:moveTo>
                <a:lnTo>
                  <a:pt x="37464" y="1027176"/>
                </a:lnTo>
                <a:lnTo>
                  <a:pt x="75437" y="1029716"/>
                </a:lnTo>
                <a:lnTo>
                  <a:pt x="76740" y="1010177"/>
                </a:lnTo>
                <a:lnTo>
                  <a:pt x="38693" y="1008782"/>
                </a:lnTo>
                <a:close/>
              </a:path>
              <a:path w="410845" h="1123950">
                <a:moveTo>
                  <a:pt x="76740" y="1010177"/>
                </a:moveTo>
                <a:lnTo>
                  <a:pt x="75437" y="1029716"/>
                </a:lnTo>
                <a:lnTo>
                  <a:pt x="104365" y="1029716"/>
                </a:lnTo>
                <a:lnTo>
                  <a:pt x="114300" y="1011555"/>
                </a:lnTo>
                <a:lnTo>
                  <a:pt x="76740" y="1010177"/>
                </a:lnTo>
                <a:close/>
              </a:path>
              <a:path w="410845" h="1123950">
                <a:moveTo>
                  <a:pt x="208048" y="542400"/>
                </a:moveTo>
                <a:lnTo>
                  <a:pt x="196214" y="543687"/>
                </a:lnTo>
                <a:lnTo>
                  <a:pt x="194817" y="543813"/>
                </a:lnTo>
                <a:lnTo>
                  <a:pt x="193293" y="544194"/>
                </a:lnTo>
                <a:lnTo>
                  <a:pt x="192023" y="544703"/>
                </a:lnTo>
                <a:lnTo>
                  <a:pt x="184784" y="547116"/>
                </a:lnTo>
                <a:lnTo>
                  <a:pt x="182752" y="547878"/>
                </a:lnTo>
                <a:lnTo>
                  <a:pt x="181863" y="548513"/>
                </a:lnTo>
                <a:lnTo>
                  <a:pt x="174751" y="552323"/>
                </a:lnTo>
                <a:lnTo>
                  <a:pt x="173989" y="552831"/>
                </a:lnTo>
                <a:lnTo>
                  <a:pt x="173100" y="553338"/>
                </a:lnTo>
                <a:lnTo>
                  <a:pt x="172338" y="553974"/>
                </a:lnTo>
                <a:lnTo>
                  <a:pt x="163575" y="560832"/>
                </a:lnTo>
                <a:lnTo>
                  <a:pt x="132714" y="600963"/>
                </a:lnTo>
                <a:lnTo>
                  <a:pt x="112040" y="643255"/>
                </a:lnTo>
                <a:lnTo>
                  <a:pt x="93471" y="693928"/>
                </a:lnTo>
                <a:lnTo>
                  <a:pt x="82168" y="732663"/>
                </a:lnTo>
                <a:lnTo>
                  <a:pt x="71627" y="774445"/>
                </a:lnTo>
                <a:lnTo>
                  <a:pt x="62356" y="819023"/>
                </a:lnTo>
                <a:lnTo>
                  <a:pt x="54101" y="866139"/>
                </a:lnTo>
                <a:lnTo>
                  <a:pt x="47116" y="915288"/>
                </a:lnTo>
                <a:lnTo>
                  <a:pt x="41528" y="966343"/>
                </a:lnTo>
                <a:lnTo>
                  <a:pt x="38693" y="1008782"/>
                </a:lnTo>
                <a:lnTo>
                  <a:pt x="76740" y="1010177"/>
                </a:lnTo>
                <a:lnTo>
                  <a:pt x="79501" y="968756"/>
                </a:lnTo>
                <a:lnTo>
                  <a:pt x="85089" y="919480"/>
                </a:lnTo>
                <a:lnTo>
                  <a:pt x="91820" y="871601"/>
                </a:lnTo>
                <a:lnTo>
                  <a:pt x="99821" y="825881"/>
                </a:lnTo>
                <a:lnTo>
                  <a:pt x="108965" y="782574"/>
                </a:lnTo>
                <a:lnTo>
                  <a:pt x="118998" y="742188"/>
                </a:lnTo>
                <a:lnTo>
                  <a:pt x="129920" y="705231"/>
                </a:lnTo>
                <a:lnTo>
                  <a:pt x="147573" y="657098"/>
                </a:lnTo>
                <a:lnTo>
                  <a:pt x="166115" y="619379"/>
                </a:lnTo>
                <a:lnTo>
                  <a:pt x="190372" y="588010"/>
                </a:lnTo>
                <a:lnTo>
                  <a:pt x="193470" y="585724"/>
                </a:lnTo>
                <a:lnTo>
                  <a:pt x="193293" y="585724"/>
                </a:lnTo>
                <a:lnTo>
                  <a:pt x="195706" y="584073"/>
                </a:lnTo>
                <a:lnTo>
                  <a:pt x="196223" y="584073"/>
                </a:lnTo>
                <a:lnTo>
                  <a:pt x="198025" y="583057"/>
                </a:lnTo>
                <a:lnTo>
                  <a:pt x="197357" y="583057"/>
                </a:lnTo>
                <a:lnTo>
                  <a:pt x="200278" y="581787"/>
                </a:lnTo>
                <a:lnTo>
                  <a:pt x="201101" y="581787"/>
                </a:lnTo>
                <a:lnTo>
                  <a:pt x="201849" y="581532"/>
                </a:lnTo>
                <a:lnTo>
                  <a:pt x="200278" y="581532"/>
                </a:lnTo>
                <a:lnTo>
                  <a:pt x="204469" y="580644"/>
                </a:lnTo>
                <a:lnTo>
                  <a:pt x="208443" y="580644"/>
                </a:lnTo>
                <a:lnTo>
                  <a:pt x="214756" y="579882"/>
                </a:lnTo>
                <a:lnTo>
                  <a:pt x="235965" y="571373"/>
                </a:lnTo>
                <a:lnTo>
                  <a:pt x="236727" y="570992"/>
                </a:lnTo>
                <a:lnTo>
                  <a:pt x="237616" y="570357"/>
                </a:lnTo>
                <a:lnTo>
                  <a:pt x="238378" y="569849"/>
                </a:lnTo>
                <a:lnTo>
                  <a:pt x="245363" y="564388"/>
                </a:lnTo>
                <a:lnTo>
                  <a:pt x="254126" y="555879"/>
                </a:lnTo>
                <a:lnTo>
                  <a:pt x="262381" y="546354"/>
                </a:lnTo>
                <a:lnTo>
                  <a:pt x="264831" y="542925"/>
                </a:lnTo>
                <a:lnTo>
                  <a:pt x="206501" y="542925"/>
                </a:lnTo>
                <a:lnTo>
                  <a:pt x="208048" y="542400"/>
                </a:lnTo>
                <a:close/>
              </a:path>
              <a:path w="410845" h="1123950">
                <a:moveTo>
                  <a:pt x="195706" y="584073"/>
                </a:moveTo>
                <a:lnTo>
                  <a:pt x="193293" y="585724"/>
                </a:lnTo>
                <a:lnTo>
                  <a:pt x="194039" y="585303"/>
                </a:lnTo>
                <a:lnTo>
                  <a:pt x="195706" y="584073"/>
                </a:lnTo>
                <a:close/>
              </a:path>
              <a:path w="410845" h="1123950">
                <a:moveTo>
                  <a:pt x="194039" y="585303"/>
                </a:moveTo>
                <a:lnTo>
                  <a:pt x="193293" y="585724"/>
                </a:lnTo>
                <a:lnTo>
                  <a:pt x="193470" y="585724"/>
                </a:lnTo>
                <a:lnTo>
                  <a:pt x="194039" y="585303"/>
                </a:lnTo>
                <a:close/>
              </a:path>
              <a:path w="410845" h="1123950">
                <a:moveTo>
                  <a:pt x="196223" y="584073"/>
                </a:moveTo>
                <a:lnTo>
                  <a:pt x="195706" y="584073"/>
                </a:lnTo>
                <a:lnTo>
                  <a:pt x="194039" y="585303"/>
                </a:lnTo>
                <a:lnTo>
                  <a:pt x="196223" y="584073"/>
                </a:lnTo>
                <a:close/>
              </a:path>
              <a:path w="410845" h="1123950">
                <a:moveTo>
                  <a:pt x="200278" y="581787"/>
                </a:moveTo>
                <a:lnTo>
                  <a:pt x="197357" y="583057"/>
                </a:lnTo>
                <a:lnTo>
                  <a:pt x="199035" y="582487"/>
                </a:lnTo>
                <a:lnTo>
                  <a:pt x="200278" y="581787"/>
                </a:lnTo>
                <a:close/>
              </a:path>
              <a:path w="410845" h="1123950">
                <a:moveTo>
                  <a:pt x="199035" y="582487"/>
                </a:moveTo>
                <a:lnTo>
                  <a:pt x="197357" y="583057"/>
                </a:lnTo>
                <a:lnTo>
                  <a:pt x="198025" y="583057"/>
                </a:lnTo>
                <a:lnTo>
                  <a:pt x="199035" y="582487"/>
                </a:lnTo>
                <a:close/>
              </a:path>
              <a:path w="410845" h="1123950">
                <a:moveTo>
                  <a:pt x="201101" y="581787"/>
                </a:moveTo>
                <a:lnTo>
                  <a:pt x="200278" y="581787"/>
                </a:lnTo>
                <a:lnTo>
                  <a:pt x="199035" y="582487"/>
                </a:lnTo>
                <a:lnTo>
                  <a:pt x="201101" y="581787"/>
                </a:lnTo>
                <a:close/>
              </a:path>
              <a:path w="410845" h="1123950">
                <a:moveTo>
                  <a:pt x="204469" y="580644"/>
                </a:moveTo>
                <a:lnTo>
                  <a:pt x="200278" y="581532"/>
                </a:lnTo>
                <a:lnTo>
                  <a:pt x="202574" y="581287"/>
                </a:lnTo>
                <a:lnTo>
                  <a:pt x="204469" y="580644"/>
                </a:lnTo>
                <a:close/>
              </a:path>
              <a:path w="410845" h="1123950">
                <a:moveTo>
                  <a:pt x="202574" y="581287"/>
                </a:moveTo>
                <a:lnTo>
                  <a:pt x="200278" y="581532"/>
                </a:lnTo>
                <a:lnTo>
                  <a:pt x="201849" y="581532"/>
                </a:lnTo>
                <a:lnTo>
                  <a:pt x="202574" y="581287"/>
                </a:lnTo>
                <a:close/>
              </a:path>
              <a:path w="410845" h="1123950">
                <a:moveTo>
                  <a:pt x="208443" y="580644"/>
                </a:moveTo>
                <a:lnTo>
                  <a:pt x="204469" y="580644"/>
                </a:lnTo>
                <a:lnTo>
                  <a:pt x="202574" y="581287"/>
                </a:lnTo>
                <a:lnTo>
                  <a:pt x="208443" y="580644"/>
                </a:lnTo>
                <a:close/>
              </a:path>
              <a:path w="410845" h="1123950">
                <a:moveTo>
                  <a:pt x="210184" y="542163"/>
                </a:moveTo>
                <a:lnTo>
                  <a:pt x="208048" y="542400"/>
                </a:lnTo>
                <a:lnTo>
                  <a:pt x="206501" y="542925"/>
                </a:lnTo>
                <a:lnTo>
                  <a:pt x="210184" y="542163"/>
                </a:lnTo>
                <a:close/>
              </a:path>
              <a:path w="410845" h="1123950">
                <a:moveTo>
                  <a:pt x="265375" y="542163"/>
                </a:moveTo>
                <a:lnTo>
                  <a:pt x="210184" y="542163"/>
                </a:lnTo>
                <a:lnTo>
                  <a:pt x="206501" y="542925"/>
                </a:lnTo>
                <a:lnTo>
                  <a:pt x="264831" y="542925"/>
                </a:lnTo>
                <a:lnTo>
                  <a:pt x="265375" y="542163"/>
                </a:lnTo>
                <a:close/>
              </a:path>
              <a:path w="410845" h="1123950">
                <a:moveTo>
                  <a:pt x="212430" y="540913"/>
                </a:moveTo>
                <a:lnTo>
                  <a:pt x="208048" y="542400"/>
                </a:lnTo>
                <a:lnTo>
                  <a:pt x="210184" y="542163"/>
                </a:lnTo>
                <a:lnTo>
                  <a:pt x="265375" y="542163"/>
                </a:lnTo>
                <a:lnTo>
                  <a:pt x="210438" y="542036"/>
                </a:lnTo>
                <a:lnTo>
                  <a:pt x="212430" y="540913"/>
                </a:lnTo>
                <a:close/>
              </a:path>
              <a:path w="410845" h="1123950">
                <a:moveTo>
                  <a:pt x="213613" y="540512"/>
                </a:moveTo>
                <a:lnTo>
                  <a:pt x="212430" y="540913"/>
                </a:lnTo>
                <a:lnTo>
                  <a:pt x="210438" y="542036"/>
                </a:lnTo>
                <a:lnTo>
                  <a:pt x="213613" y="540512"/>
                </a:lnTo>
                <a:close/>
              </a:path>
              <a:path w="410845" h="1123950">
                <a:moveTo>
                  <a:pt x="266554" y="540512"/>
                </a:moveTo>
                <a:lnTo>
                  <a:pt x="213613" y="540512"/>
                </a:lnTo>
                <a:lnTo>
                  <a:pt x="210438" y="542036"/>
                </a:lnTo>
                <a:lnTo>
                  <a:pt x="265466" y="542036"/>
                </a:lnTo>
                <a:lnTo>
                  <a:pt x="266554" y="540512"/>
                </a:lnTo>
                <a:close/>
              </a:path>
              <a:path w="410845" h="1123950">
                <a:moveTo>
                  <a:pt x="215813" y="539006"/>
                </a:moveTo>
                <a:lnTo>
                  <a:pt x="212430" y="540913"/>
                </a:lnTo>
                <a:lnTo>
                  <a:pt x="213613" y="540512"/>
                </a:lnTo>
                <a:lnTo>
                  <a:pt x="266554" y="540512"/>
                </a:lnTo>
                <a:lnTo>
                  <a:pt x="267189" y="539623"/>
                </a:lnTo>
                <a:lnTo>
                  <a:pt x="215010" y="539623"/>
                </a:lnTo>
                <a:lnTo>
                  <a:pt x="215813" y="539006"/>
                </a:lnTo>
                <a:close/>
              </a:path>
              <a:path w="410845" h="1123950">
                <a:moveTo>
                  <a:pt x="217423" y="538099"/>
                </a:moveTo>
                <a:lnTo>
                  <a:pt x="215813" y="539006"/>
                </a:lnTo>
                <a:lnTo>
                  <a:pt x="215010" y="539623"/>
                </a:lnTo>
                <a:lnTo>
                  <a:pt x="217423" y="538099"/>
                </a:lnTo>
                <a:close/>
              </a:path>
              <a:path w="410845" h="1123950">
                <a:moveTo>
                  <a:pt x="268278" y="538099"/>
                </a:moveTo>
                <a:lnTo>
                  <a:pt x="217423" y="538099"/>
                </a:lnTo>
                <a:lnTo>
                  <a:pt x="215010" y="539623"/>
                </a:lnTo>
                <a:lnTo>
                  <a:pt x="267189" y="539623"/>
                </a:lnTo>
                <a:lnTo>
                  <a:pt x="268278" y="538099"/>
                </a:lnTo>
                <a:close/>
              </a:path>
              <a:path w="410845" h="1123950">
                <a:moveTo>
                  <a:pt x="334002" y="113519"/>
                </a:moveTo>
                <a:lnTo>
                  <a:pt x="331342" y="154178"/>
                </a:lnTo>
                <a:lnTo>
                  <a:pt x="325881" y="203581"/>
                </a:lnTo>
                <a:lnTo>
                  <a:pt x="319023" y="251713"/>
                </a:lnTo>
                <a:lnTo>
                  <a:pt x="311022" y="297561"/>
                </a:lnTo>
                <a:lnTo>
                  <a:pt x="301878" y="340741"/>
                </a:lnTo>
                <a:lnTo>
                  <a:pt x="291845" y="381126"/>
                </a:lnTo>
                <a:lnTo>
                  <a:pt x="280923" y="417956"/>
                </a:lnTo>
                <a:lnTo>
                  <a:pt x="263397" y="465963"/>
                </a:lnTo>
                <a:lnTo>
                  <a:pt x="245109" y="503555"/>
                </a:lnTo>
                <a:lnTo>
                  <a:pt x="222122" y="534162"/>
                </a:lnTo>
                <a:lnTo>
                  <a:pt x="215813" y="539006"/>
                </a:lnTo>
                <a:lnTo>
                  <a:pt x="217423" y="538099"/>
                </a:lnTo>
                <a:lnTo>
                  <a:pt x="268278" y="538099"/>
                </a:lnTo>
                <a:lnTo>
                  <a:pt x="270001" y="535686"/>
                </a:lnTo>
                <a:lnTo>
                  <a:pt x="291591" y="496569"/>
                </a:lnTo>
                <a:lnTo>
                  <a:pt x="311022" y="448182"/>
                </a:lnTo>
                <a:lnTo>
                  <a:pt x="322833" y="411353"/>
                </a:lnTo>
                <a:lnTo>
                  <a:pt x="333755" y="370967"/>
                </a:lnTo>
                <a:lnTo>
                  <a:pt x="343788" y="327660"/>
                </a:lnTo>
                <a:lnTo>
                  <a:pt x="352551" y="281686"/>
                </a:lnTo>
                <a:lnTo>
                  <a:pt x="363600" y="209042"/>
                </a:lnTo>
                <a:lnTo>
                  <a:pt x="369188" y="158242"/>
                </a:lnTo>
                <a:lnTo>
                  <a:pt x="372036" y="114913"/>
                </a:lnTo>
                <a:lnTo>
                  <a:pt x="334002" y="113519"/>
                </a:lnTo>
                <a:close/>
              </a:path>
              <a:path w="410845" h="1123950">
                <a:moveTo>
                  <a:pt x="400542" y="93980"/>
                </a:moveTo>
                <a:lnTo>
                  <a:pt x="335279" y="93980"/>
                </a:lnTo>
                <a:lnTo>
                  <a:pt x="373252" y="96393"/>
                </a:lnTo>
                <a:lnTo>
                  <a:pt x="372036" y="114913"/>
                </a:lnTo>
                <a:lnTo>
                  <a:pt x="410717" y="116331"/>
                </a:lnTo>
                <a:lnTo>
                  <a:pt x="400542" y="93980"/>
                </a:lnTo>
                <a:close/>
              </a:path>
              <a:path w="410845" h="1123950">
                <a:moveTo>
                  <a:pt x="335279" y="93980"/>
                </a:moveTo>
                <a:lnTo>
                  <a:pt x="334002" y="113519"/>
                </a:lnTo>
                <a:lnTo>
                  <a:pt x="372036" y="114913"/>
                </a:lnTo>
                <a:lnTo>
                  <a:pt x="373252" y="96393"/>
                </a:lnTo>
                <a:lnTo>
                  <a:pt x="335279" y="93980"/>
                </a:lnTo>
                <a:close/>
              </a:path>
              <a:path w="410845" h="1123950">
                <a:moveTo>
                  <a:pt x="357758" y="0"/>
                </a:moveTo>
                <a:lnTo>
                  <a:pt x="296417" y="112141"/>
                </a:lnTo>
                <a:lnTo>
                  <a:pt x="334002" y="113519"/>
                </a:lnTo>
                <a:lnTo>
                  <a:pt x="335279" y="93980"/>
                </a:lnTo>
                <a:lnTo>
                  <a:pt x="400542" y="93980"/>
                </a:lnTo>
                <a:lnTo>
                  <a:pt x="357758" y="0"/>
                </a:lnTo>
                <a:close/>
              </a:path>
            </a:pathLst>
          </a:custGeom>
          <a:solidFill>
            <a:srgbClr val="F79546"/>
          </a:solidFill>
        </p:spPr>
        <p:txBody>
          <a:bodyPr wrap="square" lIns="0" tIns="0" rIns="0" bIns="0" rtlCol="0"/>
          <a:lstStyle/>
          <a:p>
            <a:endParaRPr dirty="0"/>
          </a:p>
        </p:txBody>
      </p:sp>
      <p:sp>
        <p:nvSpPr>
          <p:cNvPr id="54" name="object 54"/>
          <p:cNvSpPr/>
          <p:nvPr/>
        </p:nvSpPr>
        <p:spPr>
          <a:xfrm>
            <a:off x="2382011" y="3700271"/>
            <a:ext cx="1101420" cy="818133"/>
          </a:xfrm>
          <a:prstGeom prst="rect">
            <a:avLst/>
          </a:prstGeom>
          <a:blipFill>
            <a:blip r:embed="rId38" cstate="print"/>
            <a:stretch>
              <a:fillRect/>
            </a:stretch>
          </a:blipFill>
        </p:spPr>
        <p:txBody>
          <a:bodyPr wrap="square" lIns="0" tIns="0" rIns="0" bIns="0" rtlCol="0"/>
          <a:lstStyle/>
          <a:p>
            <a:endParaRPr dirty="0"/>
          </a:p>
        </p:txBody>
      </p:sp>
      <p:sp>
        <p:nvSpPr>
          <p:cNvPr id="55" name="object 55"/>
          <p:cNvSpPr/>
          <p:nvPr/>
        </p:nvSpPr>
        <p:spPr>
          <a:xfrm>
            <a:off x="2539745" y="3791839"/>
            <a:ext cx="795020" cy="598805"/>
          </a:xfrm>
          <a:custGeom>
            <a:avLst/>
            <a:gdLst/>
            <a:ahLst/>
            <a:cxnLst/>
            <a:rect l="l" t="t" r="r" b="b"/>
            <a:pathLst>
              <a:path w="795020" h="598804">
                <a:moveTo>
                  <a:pt x="106806" y="484759"/>
                </a:moveTo>
                <a:lnTo>
                  <a:pt x="0" y="554863"/>
                </a:lnTo>
                <a:lnTo>
                  <a:pt x="120268" y="598297"/>
                </a:lnTo>
                <a:lnTo>
                  <a:pt x="116022" y="562483"/>
                </a:lnTo>
                <a:lnTo>
                  <a:pt x="97917" y="562483"/>
                </a:lnTo>
                <a:lnTo>
                  <a:pt x="91312" y="524891"/>
                </a:lnTo>
                <a:lnTo>
                  <a:pt x="111158" y="521459"/>
                </a:lnTo>
                <a:lnTo>
                  <a:pt x="106806" y="484759"/>
                </a:lnTo>
                <a:close/>
              </a:path>
              <a:path w="795020" h="598804">
                <a:moveTo>
                  <a:pt x="111158" y="521459"/>
                </a:moveTo>
                <a:lnTo>
                  <a:pt x="91312" y="524891"/>
                </a:lnTo>
                <a:lnTo>
                  <a:pt x="97917" y="562483"/>
                </a:lnTo>
                <a:lnTo>
                  <a:pt x="115658" y="559414"/>
                </a:lnTo>
                <a:lnTo>
                  <a:pt x="111158" y="521459"/>
                </a:lnTo>
                <a:close/>
              </a:path>
              <a:path w="795020" h="598804">
                <a:moveTo>
                  <a:pt x="115658" y="559414"/>
                </a:moveTo>
                <a:lnTo>
                  <a:pt x="97917" y="562483"/>
                </a:lnTo>
                <a:lnTo>
                  <a:pt x="116022" y="562483"/>
                </a:lnTo>
                <a:lnTo>
                  <a:pt x="115658" y="559414"/>
                </a:lnTo>
                <a:close/>
              </a:path>
              <a:path w="795020" h="598804">
                <a:moveTo>
                  <a:pt x="679446" y="38851"/>
                </a:moveTo>
                <a:lnTo>
                  <a:pt x="607441" y="59309"/>
                </a:lnTo>
                <a:lnTo>
                  <a:pt x="541401" y="89535"/>
                </a:lnTo>
                <a:lnTo>
                  <a:pt x="496824" y="117093"/>
                </a:lnTo>
                <a:lnTo>
                  <a:pt x="457708" y="148209"/>
                </a:lnTo>
                <a:lnTo>
                  <a:pt x="425196" y="182499"/>
                </a:lnTo>
                <a:lnTo>
                  <a:pt x="400177" y="219583"/>
                </a:lnTo>
                <a:lnTo>
                  <a:pt x="384048" y="258953"/>
                </a:lnTo>
                <a:lnTo>
                  <a:pt x="378516" y="300100"/>
                </a:lnTo>
                <a:lnTo>
                  <a:pt x="378206" y="308483"/>
                </a:lnTo>
                <a:lnTo>
                  <a:pt x="376809" y="318643"/>
                </a:lnTo>
                <a:lnTo>
                  <a:pt x="361442" y="360553"/>
                </a:lnTo>
                <a:lnTo>
                  <a:pt x="331597" y="401955"/>
                </a:lnTo>
                <a:lnTo>
                  <a:pt x="300736" y="431419"/>
                </a:lnTo>
                <a:lnTo>
                  <a:pt x="263398" y="458724"/>
                </a:lnTo>
                <a:lnTo>
                  <a:pt x="205867" y="490093"/>
                </a:lnTo>
                <a:lnTo>
                  <a:pt x="140843" y="514604"/>
                </a:lnTo>
                <a:lnTo>
                  <a:pt x="111158" y="521459"/>
                </a:lnTo>
                <a:lnTo>
                  <a:pt x="115658" y="559414"/>
                </a:lnTo>
                <a:lnTo>
                  <a:pt x="186436" y="539369"/>
                </a:lnTo>
                <a:lnTo>
                  <a:pt x="252730" y="509143"/>
                </a:lnTo>
                <a:lnTo>
                  <a:pt x="297688" y="481456"/>
                </a:lnTo>
                <a:lnTo>
                  <a:pt x="336677" y="450596"/>
                </a:lnTo>
                <a:lnTo>
                  <a:pt x="369189" y="416687"/>
                </a:lnTo>
                <a:lnTo>
                  <a:pt x="394335" y="379856"/>
                </a:lnTo>
                <a:lnTo>
                  <a:pt x="410591" y="340741"/>
                </a:lnTo>
                <a:lnTo>
                  <a:pt x="416660" y="298196"/>
                </a:lnTo>
                <a:lnTo>
                  <a:pt x="417195" y="288036"/>
                </a:lnTo>
                <a:lnTo>
                  <a:pt x="418719" y="278003"/>
                </a:lnTo>
                <a:lnTo>
                  <a:pt x="434213" y="236474"/>
                </a:lnTo>
                <a:lnTo>
                  <a:pt x="464185" y="195453"/>
                </a:lnTo>
                <a:lnTo>
                  <a:pt x="495173" y="166116"/>
                </a:lnTo>
                <a:lnTo>
                  <a:pt x="532384" y="139065"/>
                </a:lnTo>
                <a:lnTo>
                  <a:pt x="590423" y="107568"/>
                </a:lnTo>
                <a:lnTo>
                  <a:pt x="655066" y="83312"/>
                </a:lnTo>
                <a:lnTo>
                  <a:pt x="683893" y="76673"/>
                </a:lnTo>
                <a:lnTo>
                  <a:pt x="679446" y="38851"/>
                </a:lnTo>
                <a:close/>
              </a:path>
              <a:path w="795020" h="598804">
                <a:moveTo>
                  <a:pt x="773880" y="35687"/>
                </a:moveTo>
                <a:lnTo>
                  <a:pt x="697230" y="35687"/>
                </a:lnTo>
                <a:lnTo>
                  <a:pt x="703707" y="73279"/>
                </a:lnTo>
                <a:lnTo>
                  <a:pt x="683893" y="76673"/>
                </a:lnTo>
                <a:lnTo>
                  <a:pt x="688213" y="113411"/>
                </a:lnTo>
                <a:lnTo>
                  <a:pt x="795019" y="43306"/>
                </a:lnTo>
                <a:lnTo>
                  <a:pt x="773880" y="35687"/>
                </a:lnTo>
                <a:close/>
              </a:path>
              <a:path w="795020" h="598804">
                <a:moveTo>
                  <a:pt x="697230" y="35687"/>
                </a:moveTo>
                <a:lnTo>
                  <a:pt x="679446" y="38851"/>
                </a:lnTo>
                <a:lnTo>
                  <a:pt x="683893" y="76673"/>
                </a:lnTo>
                <a:lnTo>
                  <a:pt x="703707" y="73279"/>
                </a:lnTo>
                <a:lnTo>
                  <a:pt x="697230" y="35687"/>
                </a:lnTo>
                <a:close/>
              </a:path>
              <a:path w="795020" h="598804">
                <a:moveTo>
                  <a:pt x="674878" y="0"/>
                </a:moveTo>
                <a:lnTo>
                  <a:pt x="679446" y="38851"/>
                </a:lnTo>
                <a:lnTo>
                  <a:pt x="697230" y="35687"/>
                </a:lnTo>
                <a:lnTo>
                  <a:pt x="773880" y="35687"/>
                </a:lnTo>
                <a:lnTo>
                  <a:pt x="674878" y="0"/>
                </a:lnTo>
                <a:close/>
              </a:path>
            </a:pathLst>
          </a:custGeom>
          <a:solidFill>
            <a:srgbClr val="F79546"/>
          </a:solidFill>
        </p:spPr>
        <p:txBody>
          <a:bodyPr wrap="square" lIns="0" tIns="0" rIns="0" bIns="0" rtlCol="0"/>
          <a:lstStyle/>
          <a:p>
            <a:endParaRPr dirty="0"/>
          </a:p>
        </p:txBody>
      </p:sp>
      <p:sp>
        <p:nvSpPr>
          <p:cNvPr id="56" name="object 56"/>
          <p:cNvSpPr/>
          <p:nvPr/>
        </p:nvSpPr>
        <p:spPr>
          <a:xfrm>
            <a:off x="4700015" y="1659635"/>
            <a:ext cx="2758059" cy="1407795"/>
          </a:xfrm>
          <a:prstGeom prst="rect">
            <a:avLst/>
          </a:prstGeom>
          <a:blipFill>
            <a:blip r:embed="rId39" cstate="print"/>
            <a:stretch>
              <a:fillRect/>
            </a:stretch>
          </a:blipFill>
        </p:spPr>
        <p:txBody>
          <a:bodyPr wrap="square" lIns="0" tIns="0" rIns="0" bIns="0" rtlCol="0"/>
          <a:lstStyle/>
          <a:p>
            <a:endParaRPr dirty="0"/>
          </a:p>
        </p:txBody>
      </p:sp>
      <p:sp>
        <p:nvSpPr>
          <p:cNvPr id="57" name="object 57"/>
          <p:cNvSpPr/>
          <p:nvPr/>
        </p:nvSpPr>
        <p:spPr>
          <a:xfrm>
            <a:off x="4857750" y="1740407"/>
            <a:ext cx="2453005" cy="1210310"/>
          </a:xfrm>
          <a:custGeom>
            <a:avLst/>
            <a:gdLst/>
            <a:ahLst/>
            <a:cxnLst/>
            <a:rect l="l" t="t" r="r" b="b"/>
            <a:pathLst>
              <a:path w="2453004" h="1210310">
                <a:moveTo>
                  <a:pt x="112649" y="1095628"/>
                </a:moveTo>
                <a:lnTo>
                  <a:pt x="0" y="1155827"/>
                </a:lnTo>
                <a:lnTo>
                  <a:pt x="115824" y="1209928"/>
                </a:lnTo>
                <a:lnTo>
                  <a:pt x="114779" y="1172337"/>
                </a:lnTo>
                <a:lnTo>
                  <a:pt x="95758" y="1172337"/>
                </a:lnTo>
                <a:lnTo>
                  <a:pt x="94741" y="1134237"/>
                </a:lnTo>
                <a:lnTo>
                  <a:pt x="113707" y="1133744"/>
                </a:lnTo>
                <a:lnTo>
                  <a:pt x="112649" y="1095628"/>
                </a:lnTo>
                <a:close/>
              </a:path>
              <a:path w="2453004" h="1210310">
                <a:moveTo>
                  <a:pt x="113707" y="1133744"/>
                </a:moveTo>
                <a:lnTo>
                  <a:pt x="94741" y="1134237"/>
                </a:lnTo>
                <a:lnTo>
                  <a:pt x="95758" y="1172337"/>
                </a:lnTo>
                <a:lnTo>
                  <a:pt x="114762" y="1171723"/>
                </a:lnTo>
                <a:lnTo>
                  <a:pt x="113707" y="1133744"/>
                </a:lnTo>
                <a:close/>
              </a:path>
              <a:path w="2453004" h="1210310">
                <a:moveTo>
                  <a:pt x="114762" y="1171723"/>
                </a:moveTo>
                <a:lnTo>
                  <a:pt x="95758" y="1172337"/>
                </a:lnTo>
                <a:lnTo>
                  <a:pt x="114779" y="1172337"/>
                </a:lnTo>
                <a:lnTo>
                  <a:pt x="114762" y="1171723"/>
                </a:lnTo>
                <a:close/>
              </a:path>
              <a:path w="2453004" h="1210310">
                <a:moveTo>
                  <a:pt x="2337815" y="38065"/>
                </a:moveTo>
                <a:lnTo>
                  <a:pt x="2278888" y="42037"/>
                </a:lnTo>
                <a:lnTo>
                  <a:pt x="2221483" y="47497"/>
                </a:lnTo>
                <a:lnTo>
                  <a:pt x="2164715" y="54355"/>
                </a:lnTo>
                <a:lnTo>
                  <a:pt x="2108454" y="62483"/>
                </a:lnTo>
                <a:lnTo>
                  <a:pt x="2052954" y="72008"/>
                </a:lnTo>
                <a:lnTo>
                  <a:pt x="1998218" y="82803"/>
                </a:lnTo>
                <a:lnTo>
                  <a:pt x="1944243" y="94741"/>
                </a:lnTo>
                <a:lnTo>
                  <a:pt x="1891538" y="108076"/>
                </a:lnTo>
                <a:lnTo>
                  <a:pt x="1839595" y="122300"/>
                </a:lnTo>
                <a:lnTo>
                  <a:pt x="1789176" y="137667"/>
                </a:lnTo>
                <a:lnTo>
                  <a:pt x="1739900" y="154050"/>
                </a:lnTo>
                <a:lnTo>
                  <a:pt x="1692148" y="171450"/>
                </a:lnTo>
                <a:lnTo>
                  <a:pt x="1646047" y="189737"/>
                </a:lnTo>
                <a:lnTo>
                  <a:pt x="1601470" y="208914"/>
                </a:lnTo>
                <a:lnTo>
                  <a:pt x="1558671" y="229107"/>
                </a:lnTo>
                <a:lnTo>
                  <a:pt x="1517777" y="249808"/>
                </a:lnTo>
                <a:lnTo>
                  <a:pt x="1478914" y="271525"/>
                </a:lnTo>
                <a:lnTo>
                  <a:pt x="1442339" y="293624"/>
                </a:lnTo>
                <a:lnTo>
                  <a:pt x="1407667" y="316611"/>
                </a:lnTo>
                <a:lnTo>
                  <a:pt x="1375410" y="340232"/>
                </a:lnTo>
                <a:lnTo>
                  <a:pt x="1345564" y="364489"/>
                </a:lnTo>
                <a:lnTo>
                  <a:pt x="1305687" y="401827"/>
                </a:lnTo>
                <a:lnTo>
                  <a:pt x="1271651" y="440436"/>
                </a:lnTo>
                <a:lnTo>
                  <a:pt x="1244473" y="480187"/>
                </a:lnTo>
                <a:lnTo>
                  <a:pt x="1224026" y="521334"/>
                </a:lnTo>
                <a:lnTo>
                  <a:pt x="1211579" y="563117"/>
                </a:lnTo>
                <a:lnTo>
                  <a:pt x="1207212" y="605789"/>
                </a:lnTo>
                <a:lnTo>
                  <a:pt x="1206880" y="615950"/>
                </a:lnTo>
                <a:lnTo>
                  <a:pt x="1205738" y="627633"/>
                </a:lnTo>
                <a:lnTo>
                  <a:pt x="1193291" y="674624"/>
                </a:lnTo>
                <a:lnTo>
                  <a:pt x="1175512" y="710311"/>
                </a:lnTo>
                <a:lnTo>
                  <a:pt x="1151001" y="746125"/>
                </a:lnTo>
                <a:lnTo>
                  <a:pt x="1119759" y="781684"/>
                </a:lnTo>
                <a:lnTo>
                  <a:pt x="1082421" y="816609"/>
                </a:lnTo>
                <a:lnTo>
                  <a:pt x="1038860" y="850900"/>
                </a:lnTo>
                <a:lnTo>
                  <a:pt x="1006855" y="873251"/>
                </a:lnTo>
                <a:lnTo>
                  <a:pt x="954532" y="905509"/>
                </a:lnTo>
                <a:lnTo>
                  <a:pt x="916939" y="926464"/>
                </a:lnTo>
                <a:lnTo>
                  <a:pt x="877315" y="946784"/>
                </a:lnTo>
                <a:lnTo>
                  <a:pt x="835660" y="966215"/>
                </a:lnTo>
                <a:lnTo>
                  <a:pt x="792099" y="985012"/>
                </a:lnTo>
                <a:lnTo>
                  <a:pt x="746887" y="1002918"/>
                </a:lnTo>
                <a:lnTo>
                  <a:pt x="700151" y="1019937"/>
                </a:lnTo>
                <a:lnTo>
                  <a:pt x="652017" y="1035938"/>
                </a:lnTo>
                <a:lnTo>
                  <a:pt x="602361" y="1051052"/>
                </a:lnTo>
                <a:lnTo>
                  <a:pt x="551561" y="1065021"/>
                </a:lnTo>
                <a:lnTo>
                  <a:pt x="499617" y="1077976"/>
                </a:lnTo>
                <a:lnTo>
                  <a:pt x="446659" y="1089787"/>
                </a:lnTo>
                <a:lnTo>
                  <a:pt x="392684" y="1100454"/>
                </a:lnTo>
                <a:lnTo>
                  <a:pt x="338200" y="1109726"/>
                </a:lnTo>
                <a:lnTo>
                  <a:pt x="282828" y="1117853"/>
                </a:lnTo>
                <a:lnTo>
                  <a:pt x="226949" y="1124457"/>
                </a:lnTo>
                <a:lnTo>
                  <a:pt x="170687" y="1129791"/>
                </a:lnTo>
                <a:lnTo>
                  <a:pt x="114300" y="1133728"/>
                </a:lnTo>
                <a:lnTo>
                  <a:pt x="113707" y="1133744"/>
                </a:lnTo>
                <a:lnTo>
                  <a:pt x="114762" y="1171723"/>
                </a:lnTo>
                <a:lnTo>
                  <a:pt x="173227" y="1167764"/>
                </a:lnTo>
                <a:lnTo>
                  <a:pt x="230632" y="1162430"/>
                </a:lnTo>
                <a:lnTo>
                  <a:pt x="287400" y="1155572"/>
                </a:lnTo>
                <a:lnTo>
                  <a:pt x="343662" y="1147444"/>
                </a:lnTo>
                <a:lnTo>
                  <a:pt x="399161" y="1137919"/>
                </a:lnTo>
                <a:lnTo>
                  <a:pt x="454025" y="1127252"/>
                </a:lnTo>
                <a:lnTo>
                  <a:pt x="507873" y="1115187"/>
                </a:lnTo>
                <a:lnTo>
                  <a:pt x="560832" y="1102105"/>
                </a:lnTo>
                <a:lnTo>
                  <a:pt x="612521" y="1087881"/>
                </a:lnTo>
                <a:lnTo>
                  <a:pt x="663066" y="1072514"/>
                </a:lnTo>
                <a:lnTo>
                  <a:pt x="712215" y="1056004"/>
                </a:lnTo>
                <a:lnTo>
                  <a:pt x="759967" y="1038732"/>
                </a:lnTo>
                <a:lnTo>
                  <a:pt x="806196" y="1020444"/>
                </a:lnTo>
                <a:lnTo>
                  <a:pt x="850646" y="1001267"/>
                </a:lnTo>
                <a:lnTo>
                  <a:pt x="893445" y="981328"/>
                </a:lnTo>
                <a:lnTo>
                  <a:pt x="934338" y="960374"/>
                </a:lnTo>
                <a:lnTo>
                  <a:pt x="973074" y="938911"/>
                </a:lnTo>
                <a:lnTo>
                  <a:pt x="1009903" y="916686"/>
                </a:lnTo>
                <a:lnTo>
                  <a:pt x="1044575" y="893699"/>
                </a:lnTo>
                <a:lnTo>
                  <a:pt x="1076833" y="870203"/>
                </a:lnTo>
                <a:lnTo>
                  <a:pt x="1106677" y="846074"/>
                </a:lnTo>
                <a:lnTo>
                  <a:pt x="1146683" y="808608"/>
                </a:lnTo>
                <a:lnTo>
                  <a:pt x="1180464" y="770254"/>
                </a:lnTo>
                <a:lnTo>
                  <a:pt x="1207770" y="730630"/>
                </a:lnTo>
                <a:lnTo>
                  <a:pt x="1228216" y="689990"/>
                </a:lnTo>
                <a:lnTo>
                  <a:pt x="1240916" y="648080"/>
                </a:lnTo>
                <a:lnTo>
                  <a:pt x="1245421" y="604265"/>
                </a:lnTo>
                <a:lnTo>
                  <a:pt x="1245870" y="592836"/>
                </a:lnTo>
                <a:lnTo>
                  <a:pt x="1255522" y="546226"/>
                </a:lnTo>
                <a:lnTo>
                  <a:pt x="1271015" y="510666"/>
                </a:lnTo>
                <a:lnTo>
                  <a:pt x="1293240" y="475106"/>
                </a:lnTo>
                <a:lnTo>
                  <a:pt x="1322324" y="439674"/>
                </a:lnTo>
                <a:lnTo>
                  <a:pt x="1357629" y="404749"/>
                </a:lnTo>
                <a:lnTo>
                  <a:pt x="1399032" y="370077"/>
                </a:lnTo>
                <a:lnTo>
                  <a:pt x="1446149" y="336550"/>
                </a:lnTo>
                <a:lnTo>
                  <a:pt x="1498600" y="304038"/>
                </a:lnTo>
                <a:lnTo>
                  <a:pt x="1536319" y="283209"/>
                </a:lnTo>
                <a:lnTo>
                  <a:pt x="1575942" y="263016"/>
                </a:lnTo>
                <a:lnTo>
                  <a:pt x="1617599" y="243458"/>
                </a:lnTo>
                <a:lnTo>
                  <a:pt x="1661032" y="224789"/>
                </a:lnTo>
                <a:lnTo>
                  <a:pt x="1706245" y="206882"/>
                </a:lnTo>
                <a:lnTo>
                  <a:pt x="1752853" y="189991"/>
                </a:lnTo>
                <a:lnTo>
                  <a:pt x="1801241" y="173862"/>
                </a:lnTo>
                <a:lnTo>
                  <a:pt x="1850771" y="158750"/>
                </a:lnTo>
                <a:lnTo>
                  <a:pt x="1901571" y="144779"/>
                </a:lnTo>
                <a:lnTo>
                  <a:pt x="1953514" y="131699"/>
                </a:lnTo>
                <a:lnTo>
                  <a:pt x="2006473" y="119887"/>
                </a:lnTo>
                <a:lnTo>
                  <a:pt x="2060321" y="109346"/>
                </a:lnTo>
                <a:lnTo>
                  <a:pt x="2114930" y="100075"/>
                </a:lnTo>
                <a:lnTo>
                  <a:pt x="2170303" y="91947"/>
                </a:lnTo>
                <a:lnTo>
                  <a:pt x="2226055" y="85343"/>
                </a:lnTo>
                <a:lnTo>
                  <a:pt x="2282444" y="80009"/>
                </a:lnTo>
                <a:lnTo>
                  <a:pt x="2338832" y="76208"/>
                </a:lnTo>
                <a:lnTo>
                  <a:pt x="2337815" y="38065"/>
                </a:lnTo>
                <a:close/>
              </a:path>
              <a:path w="2453004" h="1210310">
                <a:moveTo>
                  <a:pt x="2417468" y="37591"/>
                </a:moveTo>
                <a:lnTo>
                  <a:pt x="2356866" y="37591"/>
                </a:lnTo>
                <a:lnTo>
                  <a:pt x="2357881" y="75691"/>
                </a:lnTo>
                <a:lnTo>
                  <a:pt x="2338958" y="76200"/>
                </a:lnTo>
                <a:lnTo>
                  <a:pt x="2338933" y="80009"/>
                </a:lnTo>
                <a:lnTo>
                  <a:pt x="2339848" y="114300"/>
                </a:lnTo>
                <a:lnTo>
                  <a:pt x="2452624" y="53975"/>
                </a:lnTo>
                <a:lnTo>
                  <a:pt x="2417468" y="37591"/>
                </a:lnTo>
                <a:close/>
              </a:path>
              <a:path w="2453004" h="1210310">
                <a:moveTo>
                  <a:pt x="2356866" y="37591"/>
                </a:moveTo>
                <a:lnTo>
                  <a:pt x="2337815" y="38065"/>
                </a:lnTo>
                <a:lnTo>
                  <a:pt x="2338832" y="76208"/>
                </a:lnTo>
                <a:lnTo>
                  <a:pt x="2357881" y="75691"/>
                </a:lnTo>
                <a:lnTo>
                  <a:pt x="2356866" y="37591"/>
                </a:lnTo>
                <a:close/>
              </a:path>
              <a:path w="2453004" h="1210310">
                <a:moveTo>
                  <a:pt x="2336800" y="0"/>
                </a:moveTo>
                <a:lnTo>
                  <a:pt x="2337815" y="38065"/>
                </a:lnTo>
                <a:lnTo>
                  <a:pt x="2356866" y="37591"/>
                </a:lnTo>
                <a:lnTo>
                  <a:pt x="2417468" y="37591"/>
                </a:lnTo>
                <a:lnTo>
                  <a:pt x="2336800" y="0"/>
                </a:lnTo>
                <a:close/>
              </a:path>
            </a:pathLst>
          </a:custGeom>
          <a:solidFill>
            <a:srgbClr val="F79546"/>
          </a:solidFill>
        </p:spPr>
        <p:txBody>
          <a:bodyPr wrap="square" lIns="0" tIns="0" rIns="0" bIns="0" rtlCol="0"/>
          <a:lstStyle/>
          <a:p>
            <a:endParaRPr dirty="0"/>
          </a:p>
        </p:txBody>
      </p:sp>
      <p:sp>
        <p:nvSpPr>
          <p:cNvPr id="58" name="object 58"/>
          <p:cNvSpPr/>
          <p:nvPr/>
        </p:nvSpPr>
        <p:spPr>
          <a:xfrm>
            <a:off x="5649467" y="3686581"/>
            <a:ext cx="1398651" cy="1174597"/>
          </a:xfrm>
          <a:prstGeom prst="rect">
            <a:avLst/>
          </a:prstGeom>
          <a:blipFill>
            <a:blip r:embed="rId40" cstate="print"/>
            <a:stretch>
              <a:fillRect/>
            </a:stretch>
          </a:blipFill>
        </p:spPr>
        <p:txBody>
          <a:bodyPr wrap="square" lIns="0" tIns="0" rIns="0" bIns="0" rtlCol="0"/>
          <a:lstStyle/>
          <a:p>
            <a:endParaRPr dirty="0"/>
          </a:p>
        </p:txBody>
      </p:sp>
      <p:sp>
        <p:nvSpPr>
          <p:cNvPr id="59" name="object 59"/>
          <p:cNvSpPr/>
          <p:nvPr/>
        </p:nvSpPr>
        <p:spPr>
          <a:xfrm>
            <a:off x="5807202" y="3776853"/>
            <a:ext cx="1092835" cy="958215"/>
          </a:xfrm>
          <a:custGeom>
            <a:avLst/>
            <a:gdLst/>
            <a:ahLst/>
            <a:cxnLst/>
            <a:rect l="l" t="t" r="r" b="b"/>
            <a:pathLst>
              <a:path w="1092834" h="958214">
                <a:moveTo>
                  <a:pt x="977096" y="919021"/>
                </a:moveTo>
                <a:lnTo>
                  <a:pt x="972947" y="957707"/>
                </a:lnTo>
                <a:lnTo>
                  <a:pt x="1069506" y="921766"/>
                </a:lnTo>
                <a:lnTo>
                  <a:pt x="995172" y="921766"/>
                </a:lnTo>
                <a:lnTo>
                  <a:pt x="977096" y="919021"/>
                </a:lnTo>
                <a:close/>
              </a:path>
              <a:path w="1092834" h="958214">
                <a:moveTo>
                  <a:pt x="981149" y="881239"/>
                </a:moveTo>
                <a:lnTo>
                  <a:pt x="977096" y="919021"/>
                </a:lnTo>
                <a:lnTo>
                  <a:pt x="995172" y="921766"/>
                </a:lnTo>
                <a:lnTo>
                  <a:pt x="1000887" y="884047"/>
                </a:lnTo>
                <a:lnTo>
                  <a:pt x="981149" y="881239"/>
                </a:lnTo>
                <a:close/>
              </a:path>
              <a:path w="1092834" h="958214">
                <a:moveTo>
                  <a:pt x="985139" y="844042"/>
                </a:moveTo>
                <a:lnTo>
                  <a:pt x="981149" y="881239"/>
                </a:lnTo>
                <a:lnTo>
                  <a:pt x="1000887" y="884047"/>
                </a:lnTo>
                <a:lnTo>
                  <a:pt x="995172" y="921766"/>
                </a:lnTo>
                <a:lnTo>
                  <a:pt x="1069506" y="921766"/>
                </a:lnTo>
                <a:lnTo>
                  <a:pt x="1092707" y="913130"/>
                </a:lnTo>
                <a:lnTo>
                  <a:pt x="985139" y="844042"/>
                </a:lnTo>
                <a:close/>
              </a:path>
              <a:path w="1092834" h="958214">
                <a:moveTo>
                  <a:pt x="115615" y="38645"/>
                </a:moveTo>
                <a:lnTo>
                  <a:pt x="111548" y="76562"/>
                </a:lnTo>
                <a:lnTo>
                  <a:pt x="124078" y="78486"/>
                </a:lnTo>
                <a:lnTo>
                  <a:pt x="147065" y="84455"/>
                </a:lnTo>
                <a:lnTo>
                  <a:pt x="194310" y="99949"/>
                </a:lnTo>
                <a:lnTo>
                  <a:pt x="240030" y="118999"/>
                </a:lnTo>
                <a:lnTo>
                  <a:pt x="283845" y="141605"/>
                </a:lnTo>
                <a:lnTo>
                  <a:pt x="325374" y="167132"/>
                </a:lnTo>
                <a:lnTo>
                  <a:pt x="363982" y="195453"/>
                </a:lnTo>
                <a:lnTo>
                  <a:pt x="399542" y="226187"/>
                </a:lnTo>
                <a:lnTo>
                  <a:pt x="431546" y="259080"/>
                </a:lnTo>
                <a:lnTo>
                  <a:pt x="459486" y="293497"/>
                </a:lnTo>
                <a:lnTo>
                  <a:pt x="483235" y="329565"/>
                </a:lnTo>
                <a:lnTo>
                  <a:pt x="502158" y="366395"/>
                </a:lnTo>
                <a:lnTo>
                  <a:pt x="516000" y="403860"/>
                </a:lnTo>
                <a:lnTo>
                  <a:pt x="524510" y="441833"/>
                </a:lnTo>
                <a:lnTo>
                  <a:pt x="527303" y="479679"/>
                </a:lnTo>
                <a:lnTo>
                  <a:pt x="528065" y="499999"/>
                </a:lnTo>
                <a:lnTo>
                  <a:pt x="534543" y="543306"/>
                </a:lnTo>
                <a:lnTo>
                  <a:pt x="547243" y="585851"/>
                </a:lnTo>
                <a:lnTo>
                  <a:pt x="565531" y="627380"/>
                </a:lnTo>
                <a:lnTo>
                  <a:pt x="589026" y="667385"/>
                </a:lnTo>
                <a:lnTo>
                  <a:pt x="616965" y="705612"/>
                </a:lnTo>
                <a:lnTo>
                  <a:pt x="649351" y="741934"/>
                </a:lnTo>
                <a:lnTo>
                  <a:pt x="685546" y="776097"/>
                </a:lnTo>
                <a:lnTo>
                  <a:pt x="725170" y="807593"/>
                </a:lnTo>
                <a:lnTo>
                  <a:pt x="767842" y="836168"/>
                </a:lnTo>
                <a:lnTo>
                  <a:pt x="813053" y="861695"/>
                </a:lnTo>
                <a:lnTo>
                  <a:pt x="860551" y="883920"/>
                </a:lnTo>
                <a:lnTo>
                  <a:pt x="910081" y="902208"/>
                </a:lnTo>
                <a:lnTo>
                  <a:pt x="960881" y="916559"/>
                </a:lnTo>
                <a:lnTo>
                  <a:pt x="977096" y="919021"/>
                </a:lnTo>
                <a:lnTo>
                  <a:pt x="981149" y="881239"/>
                </a:lnTo>
                <a:lnTo>
                  <a:pt x="970533" y="879729"/>
                </a:lnTo>
                <a:lnTo>
                  <a:pt x="946403" y="873379"/>
                </a:lnTo>
                <a:lnTo>
                  <a:pt x="899032" y="858139"/>
                </a:lnTo>
                <a:lnTo>
                  <a:pt x="853313" y="839089"/>
                </a:lnTo>
                <a:lnTo>
                  <a:pt x="809498" y="816483"/>
                </a:lnTo>
                <a:lnTo>
                  <a:pt x="767969" y="791083"/>
                </a:lnTo>
                <a:lnTo>
                  <a:pt x="729233" y="762762"/>
                </a:lnTo>
                <a:lnTo>
                  <a:pt x="693674" y="732155"/>
                </a:lnTo>
                <a:lnTo>
                  <a:pt x="661670" y="699389"/>
                </a:lnTo>
                <a:lnTo>
                  <a:pt x="633730" y="664845"/>
                </a:lnTo>
                <a:lnTo>
                  <a:pt x="609981" y="629158"/>
                </a:lnTo>
                <a:lnTo>
                  <a:pt x="591058" y="592328"/>
                </a:lnTo>
                <a:lnTo>
                  <a:pt x="577088" y="554990"/>
                </a:lnTo>
                <a:lnTo>
                  <a:pt x="568451" y="517398"/>
                </a:lnTo>
                <a:lnTo>
                  <a:pt x="565403" y="478155"/>
                </a:lnTo>
                <a:lnTo>
                  <a:pt x="564514" y="456311"/>
                </a:lnTo>
                <a:lnTo>
                  <a:pt x="557784" y="413131"/>
                </a:lnTo>
                <a:lnTo>
                  <a:pt x="545084" y="370713"/>
                </a:lnTo>
                <a:lnTo>
                  <a:pt x="526669" y="329565"/>
                </a:lnTo>
                <a:lnTo>
                  <a:pt x="503174" y="289560"/>
                </a:lnTo>
                <a:lnTo>
                  <a:pt x="475107" y="251333"/>
                </a:lnTo>
                <a:lnTo>
                  <a:pt x="442722" y="215265"/>
                </a:lnTo>
                <a:lnTo>
                  <a:pt x="406526" y="181229"/>
                </a:lnTo>
                <a:lnTo>
                  <a:pt x="367030" y="149733"/>
                </a:lnTo>
                <a:lnTo>
                  <a:pt x="324231" y="121158"/>
                </a:lnTo>
                <a:lnTo>
                  <a:pt x="279019" y="95631"/>
                </a:lnTo>
                <a:lnTo>
                  <a:pt x="231394" y="73533"/>
                </a:lnTo>
                <a:lnTo>
                  <a:pt x="181863" y="55245"/>
                </a:lnTo>
                <a:lnTo>
                  <a:pt x="129794" y="40767"/>
                </a:lnTo>
                <a:lnTo>
                  <a:pt x="115615" y="38645"/>
                </a:lnTo>
                <a:close/>
              </a:path>
              <a:path w="1092834" h="958214">
                <a:moveTo>
                  <a:pt x="119761" y="0"/>
                </a:moveTo>
                <a:lnTo>
                  <a:pt x="0" y="44577"/>
                </a:lnTo>
                <a:lnTo>
                  <a:pt x="107569" y="113665"/>
                </a:lnTo>
                <a:lnTo>
                  <a:pt x="111548" y="76562"/>
                </a:lnTo>
                <a:lnTo>
                  <a:pt x="91821" y="73533"/>
                </a:lnTo>
                <a:lnTo>
                  <a:pt x="97536" y="35941"/>
                </a:lnTo>
                <a:lnTo>
                  <a:pt x="115905" y="35941"/>
                </a:lnTo>
                <a:lnTo>
                  <a:pt x="119761" y="0"/>
                </a:lnTo>
                <a:close/>
              </a:path>
              <a:path w="1092834" h="958214">
                <a:moveTo>
                  <a:pt x="97536" y="35941"/>
                </a:moveTo>
                <a:lnTo>
                  <a:pt x="91821" y="73533"/>
                </a:lnTo>
                <a:lnTo>
                  <a:pt x="111548" y="76562"/>
                </a:lnTo>
                <a:lnTo>
                  <a:pt x="115615" y="38645"/>
                </a:lnTo>
                <a:lnTo>
                  <a:pt x="97536" y="35941"/>
                </a:lnTo>
                <a:close/>
              </a:path>
              <a:path w="1092834" h="958214">
                <a:moveTo>
                  <a:pt x="115905" y="35941"/>
                </a:moveTo>
                <a:lnTo>
                  <a:pt x="97536" y="35941"/>
                </a:lnTo>
                <a:lnTo>
                  <a:pt x="115615" y="38645"/>
                </a:lnTo>
                <a:lnTo>
                  <a:pt x="115905" y="35941"/>
                </a:lnTo>
                <a:close/>
              </a:path>
            </a:pathLst>
          </a:custGeom>
          <a:solidFill>
            <a:srgbClr val="F79546"/>
          </a:solidFill>
        </p:spPr>
        <p:txBody>
          <a:bodyPr wrap="square" lIns="0" tIns="0" rIns="0" bIns="0" rtlCol="0"/>
          <a:lstStyle/>
          <a:p>
            <a:endParaRPr dirty="0"/>
          </a:p>
        </p:txBody>
      </p:sp>
      <p:sp>
        <p:nvSpPr>
          <p:cNvPr id="60" name="object 60"/>
          <p:cNvSpPr/>
          <p:nvPr/>
        </p:nvSpPr>
        <p:spPr>
          <a:xfrm>
            <a:off x="4750308" y="3938054"/>
            <a:ext cx="1715642" cy="2076831"/>
          </a:xfrm>
          <a:prstGeom prst="rect">
            <a:avLst/>
          </a:prstGeom>
          <a:blipFill>
            <a:blip r:embed="rId41" cstate="print"/>
            <a:stretch>
              <a:fillRect/>
            </a:stretch>
          </a:blipFill>
        </p:spPr>
        <p:txBody>
          <a:bodyPr wrap="square" lIns="0" tIns="0" rIns="0" bIns="0" rtlCol="0"/>
          <a:lstStyle/>
          <a:p>
            <a:endParaRPr dirty="0"/>
          </a:p>
        </p:txBody>
      </p:sp>
      <p:sp>
        <p:nvSpPr>
          <p:cNvPr id="61" name="object 61"/>
          <p:cNvSpPr/>
          <p:nvPr/>
        </p:nvSpPr>
        <p:spPr>
          <a:xfrm>
            <a:off x="4858765" y="4072890"/>
            <a:ext cx="1508760" cy="1771650"/>
          </a:xfrm>
          <a:custGeom>
            <a:avLst/>
            <a:gdLst/>
            <a:ahLst/>
            <a:cxnLst/>
            <a:rect l="l" t="t" r="r" b="b"/>
            <a:pathLst>
              <a:path w="1508760" h="1771650">
                <a:moveTo>
                  <a:pt x="1432350" y="1658370"/>
                </a:moveTo>
                <a:lnTo>
                  <a:pt x="1394587" y="1660969"/>
                </a:lnTo>
                <a:lnTo>
                  <a:pt x="1459484" y="1771078"/>
                </a:lnTo>
                <a:lnTo>
                  <a:pt x="1498393" y="1677695"/>
                </a:lnTo>
                <a:lnTo>
                  <a:pt x="1433957" y="1677695"/>
                </a:lnTo>
                <a:lnTo>
                  <a:pt x="1432350" y="1658370"/>
                </a:lnTo>
                <a:close/>
              </a:path>
              <a:path w="1508760" h="1771650">
                <a:moveTo>
                  <a:pt x="1470221" y="1655764"/>
                </a:moveTo>
                <a:lnTo>
                  <a:pt x="1432350" y="1658370"/>
                </a:lnTo>
                <a:lnTo>
                  <a:pt x="1433957" y="1677695"/>
                </a:lnTo>
                <a:lnTo>
                  <a:pt x="1471930" y="1674406"/>
                </a:lnTo>
                <a:lnTo>
                  <a:pt x="1470221" y="1655764"/>
                </a:lnTo>
                <a:close/>
              </a:path>
              <a:path w="1508760" h="1771650">
                <a:moveTo>
                  <a:pt x="1508633" y="1653120"/>
                </a:moveTo>
                <a:lnTo>
                  <a:pt x="1470221" y="1655764"/>
                </a:lnTo>
                <a:lnTo>
                  <a:pt x="1471930" y="1674406"/>
                </a:lnTo>
                <a:lnTo>
                  <a:pt x="1433957" y="1677695"/>
                </a:lnTo>
                <a:lnTo>
                  <a:pt x="1498393" y="1677695"/>
                </a:lnTo>
                <a:lnTo>
                  <a:pt x="1508633" y="1653120"/>
                </a:lnTo>
                <a:close/>
              </a:path>
              <a:path w="1508760" h="1771650">
                <a:moveTo>
                  <a:pt x="76486" y="112702"/>
                </a:moveTo>
                <a:lnTo>
                  <a:pt x="38454" y="115328"/>
                </a:lnTo>
                <a:lnTo>
                  <a:pt x="39370" y="125857"/>
                </a:lnTo>
                <a:lnTo>
                  <a:pt x="46228" y="168402"/>
                </a:lnTo>
                <a:lnTo>
                  <a:pt x="55118" y="209931"/>
                </a:lnTo>
                <a:lnTo>
                  <a:pt x="65659" y="250952"/>
                </a:lnTo>
                <a:lnTo>
                  <a:pt x="77978" y="291592"/>
                </a:lnTo>
                <a:lnTo>
                  <a:pt x="91821" y="331470"/>
                </a:lnTo>
                <a:lnTo>
                  <a:pt x="107314" y="370840"/>
                </a:lnTo>
                <a:lnTo>
                  <a:pt x="124460" y="409448"/>
                </a:lnTo>
                <a:lnTo>
                  <a:pt x="142875" y="447040"/>
                </a:lnTo>
                <a:lnTo>
                  <a:pt x="162560" y="483870"/>
                </a:lnTo>
                <a:lnTo>
                  <a:pt x="183896" y="519811"/>
                </a:lnTo>
                <a:lnTo>
                  <a:pt x="206248" y="554609"/>
                </a:lnTo>
                <a:lnTo>
                  <a:pt x="229743" y="588137"/>
                </a:lnTo>
                <a:lnTo>
                  <a:pt x="254508" y="620649"/>
                </a:lnTo>
                <a:lnTo>
                  <a:pt x="280288" y="651637"/>
                </a:lnTo>
                <a:lnTo>
                  <a:pt x="307086" y="681355"/>
                </a:lnTo>
                <a:lnTo>
                  <a:pt x="334772" y="709549"/>
                </a:lnTo>
                <a:lnTo>
                  <a:pt x="363347" y="736219"/>
                </a:lnTo>
                <a:lnTo>
                  <a:pt x="392811" y="761238"/>
                </a:lnTo>
                <a:lnTo>
                  <a:pt x="423037" y="784733"/>
                </a:lnTo>
                <a:lnTo>
                  <a:pt x="485394" y="825881"/>
                </a:lnTo>
                <a:lnTo>
                  <a:pt x="550163" y="859155"/>
                </a:lnTo>
                <a:lnTo>
                  <a:pt x="616838" y="883920"/>
                </a:lnTo>
                <a:lnTo>
                  <a:pt x="668020" y="896620"/>
                </a:lnTo>
                <a:lnTo>
                  <a:pt x="719582" y="903478"/>
                </a:lnTo>
                <a:lnTo>
                  <a:pt x="770509" y="905129"/>
                </a:lnTo>
                <a:lnTo>
                  <a:pt x="786384" y="906018"/>
                </a:lnTo>
                <a:lnTo>
                  <a:pt x="833628" y="912495"/>
                </a:lnTo>
                <a:lnTo>
                  <a:pt x="880745" y="924052"/>
                </a:lnTo>
                <a:lnTo>
                  <a:pt x="943101" y="947293"/>
                </a:lnTo>
                <a:lnTo>
                  <a:pt x="1004188" y="978662"/>
                </a:lnTo>
                <a:lnTo>
                  <a:pt x="1063244" y="1017651"/>
                </a:lnTo>
                <a:lnTo>
                  <a:pt x="1120013" y="1063752"/>
                </a:lnTo>
                <a:lnTo>
                  <a:pt x="1173988" y="1116330"/>
                </a:lnTo>
                <a:lnTo>
                  <a:pt x="1199642" y="1144905"/>
                </a:lnTo>
                <a:lnTo>
                  <a:pt x="1224534" y="1174750"/>
                </a:lnTo>
                <a:lnTo>
                  <a:pt x="1248156" y="1205865"/>
                </a:lnTo>
                <a:lnTo>
                  <a:pt x="1271016" y="1238250"/>
                </a:lnTo>
                <a:lnTo>
                  <a:pt x="1292606" y="1271778"/>
                </a:lnTo>
                <a:lnTo>
                  <a:pt x="1312926" y="1306322"/>
                </a:lnTo>
                <a:lnTo>
                  <a:pt x="1331976" y="1341755"/>
                </a:lnTo>
                <a:lnTo>
                  <a:pt x="1349883" y="1378204"/>
                </a:lnTo>
                <a:lnTo>
                  <a:pt x="1366139" y="1415288"/>
                </a:lnTo>
                <a:lnTo>
                  <a:pt x="1381125" y="1453134"/>
                </a:lnTo>
                <a:lnTo>
                  <a:pt x="1394460" y="1491615"/>
                </a:lnTo>
                <a:lnTo>
                  <a:pt x="1406398" y="1530680"/>
                </a:lnTo>
                <a:lnTo>
                  <a:pt x="1416558" y="1570101"/>
                </a:lnTo>
                <a:lnTo>
                  <a:pt x="1424939" y="1609940"/>
                </a:lnTo>
                <a:lnTo>
                  <a:pt x="1431671" y="1650199"/>
                </a:lnTo>
                <a:lnTo>
                  <a:pt x="1432350" y="1658370"/>
                </a:lnTo>
                <a:lnTo>
                  <a:pt x="1470221" y="1655764"/>
                </a:lnTo>
                <a:lnTo>
                  <a:pt x="1462151" y="1602079"/>
                </a:lnTo>
                <a:lnTo>
                  <a:pt x="1453388" y="1560576"/>
                </a:lnTo>
                <a:lnTo>
                  <a:pt x="1442847" y="1519605"/>
                </a:lnTo>
                <a:lnTo>
                  <a:pt x="1430528" y="1479042"/>
                </a:lnTo>
                <a:lnTo>
                  <a:pt x="1416558" y="1439164"/>
                </a:lnTo>
                <a:lnTo>
                  <a:pt x="1401064" y="1399921"/>
                </a:lnTo>
                <a:lnTo>
                  <a:pt x="1384046" y="1361440"/>
                </a:lnTo>
                <a:lnTo>
                  <a:pt x="1365504" y="1323721"/>
                </a:lnTo>
                <a:lnTo>
                  <a:pt x="1345692" y="1287018"/>
                </a:lnTo>
                <a:lnTo>
                  <a:pt x="1324610" y="1251077"/>
                </a:lnTo>
                <a:lnTo>
                  <a:pt x="1302131" y="1216279"/>
                </a:lnTo>
                <a:lnTo>
                  <a:pt x="1278509" y="1182751"/>
                </a:lnTo>
                <a:lnTo>
                  <a:pt x="1253744" y="1150493"/>
                </a:lnTo>
                <a:lnTo>
                  <a:pt x="1227963" y="1119378"/>
                </a:lnTo>
                <a:lnTo>
                  <a:pt x="1201166" y="1089660"/>
                </a:lnTo>
                <a:lnTo>
                  <a:pt x="1173353" y="1061466"/>
                </a:lnTo>
                <a:lnTo>
                  <a:pt x="1144651" y="1034796"/>
                </a:lnTo>
                <a:lnTo>
                  <a:pt x="1115314" y="1009777"/>
                </a:lnTo>
                <a:lnTo>
                  <a:pt x="1085088" y="986409"/>
                </a:lnTo>
                <a:lnTo>
                  <a:pt x="1022476" y="945261"/>
                </a:lnTo>
                <a:lnTo>
                  <a:pt x="957580" y="911987"/>
                </a:lnTo>
                <a:lnTo>
                  <a:pt x="891159" y="887349"/>
                </a:lnTo>
                <a:lnTo>
                  <a:pt x="840105" y="874903"/>
                </a:lnTo>
                <a:lnTo>
                  <a:pt x="788543" y="868045"/>
                </a:lnTo>
                <a:lnTo>
                  <a:pt x="739013" y="866521"/>
                </a:lnTo>
                <a:lnTo>
                  <a:pt x="723138" y="865505"/>
                </a:lnTo>
                <a:lnTo>
                  <a:pt x="675767" y="859282"/>
                </a:lnTo>
                <a:lnTo>
                  <a:pt x="628904" y="847852"/>
                </a:lnTo>
                <a:lnTo>
                  <a:pt x="566674" y="824865"/>
                </a:lnTo>
                <a:lnTo>
                  <a:pt x="505587" y="793496"/>
                </a:lnTo>
                <a:lnTo>
                  <a:pt x="446278" y="754507"/>
                </a:lnTo>
                <a:lnTo>
                  <a:pt x="389382" y="708406"/>
                </a:lnTo>
                <a:lnTo>
                  <a:pt x="335280" y="655828"/>
                </a:lnTo>
                <a:lnTo>
                  <a:pt x="309625" y="627380"/>
                </a:lnTo>
                <a:lnTo>
                  <a:pt x="284861" y="597408"/>
                </a:lnTo>
                <a:lnTo>
                  <a:pt x="260985" y="566293"/>
                </a:lnTo>
                <a:lnTo>
                  <a:pt x="238251" y="533908"/>
                </a:lnTo>
                <a:lnTo>
                  <a:pt x="216662" y="500380"/>
                </a:lnTo>
                <a:lnTo>
                  <a:pt x="196214" y="465963"/>
                </a:lnTo>
                <a:lnTo>
                  <a:pt x="177037" y="430403"/>
                </a:lnTo>
                <a:lnTo>
                  <a:pt x="159258" y="393954"/>
                </a:lnTo>
                <a:lnTo>
                  <a:pt x="142875" y="356870"/>
                </a:lnTo>
                <a:lnTo>
                  <a:pt x="127888" y="319024"/>
                </a:lnTo>
                <a:lnTo>
                  <a:pt x="114426" y="280543"/>
                </a:lnTo>
                <a:lnTo>
                  <a:pt x="102616" y="241427"/>
                </a:lnTo>
                <a:lnTo>
                  <a:pt x="92329" y="201930"/>
                </a:lnTo>
                <a:lnTo>
                  <a:pt x="83947" y="162179"/>
                </a:lnTo>
                <a:lnTo>
                  <a:pt x="77343" y="122555"/>
                </a:lnTo>
                <a:lnTo>
                  <a:pt x="76486" y="112702"/>
                </a:lnTo>
                <a:close/>
              </a:path>
              <a:path w="1508760" h="1771650">
                <a:moveTo>
                  <a:pt x="49275" y="0"/>
                </a:moveTo>
                <a:lnTo>
                  <a:pt x="0" y="117983"/>
                </a:lnTo>
                <a:lnTo>
                  <a:pt x="38454" y="115328"/>
                </a:lnTo>
                <a:lnTo>
                  <a:pt x="36830" y="96647"/>
                </a:lnTo>
                <a:lnTo>
                  <a:pt x="74803" y="93345"/>
                </a:lnTo>
                <a:lnTo>
                  <a:pt x="104184" y="93345"/>
                </a:lnTo>
                <a:lnTo>
                  <a:pt x="49275" y="0"/>
                </a:lnTo>
                <a:close/>
              </a:path>
              <a:path w="1508760" h="1771650">
                <a:moveTo>
                  <a:pt x="74803" y="93345"/>
                </a:moveTo>
                <a:lnTo>
                  <a:pt x="36830" y="96647"/>
                </a:lnTo>
                <a:lnTo>
                  <a:pt x="38454" y="115328"/>
                </a:lnTo>
                <a:lnTo>
                  <a:pt x="76486" y="112702"/>
                </a:lnTo>
                <a:lnTo>
                  <a:pt x="74803" y="93345"/>
                </a:lnTo>
                <a:close/>
              </a:path>
              <a:path w="1508760" h="1771650">
                <a:moveTo>
                  <a:pt x="104184" y="93345"/>
                </a:moveTo>
                <a:lnTo>
                  <a:pt x="74803" y="93345"/>
                </a:lnTo>
                <a:lnTo>
                  <a:pt x="76486" y="112702"/>
                </a:lnTo>
                <a:lnTo>
                  <a:pt x="114046" y="110109"/>
                </a:lnTo>
                <a:lnTo>
                  <a:pt x="104184" y="93345"/>
                </a:lnTo>
                <a:close/>
              </a:path>
            </a:pathLst>
          </a:custGeom>
          <a:solidFill>
            <a:srgbClr val="F79546"/>
          </a:solidFill>
        </p:spPr>
        <p:txBody>
          <a:bodyPr wrap="square" lIns="0" tIns="0" rIns="0" bIns="0" rtlCol="0"/>
          <a:lstStyle/>
          <a:p>
            <a:endParaRPr dirty="0"/>
          </a:p>
        </p:txBody>
      </p:sp>
      <p:sp>
        <p:nvSpPr>
          <p:cNvPr id="62" name="object 62"/>
          <p:cNvSpPr/>
          <p:nvPr/>
        </p:nvSpPr>
        <p:spPr>
          <a:xfrm>
            <a:off x="3668267" y="1249680"/>
            <a:ext cx="1117091" cy="1490472"/>
          </a:xfrm>
          <a:prstGeom prst="rect">
            <a:avLst/>
          </a:prstGeom>
          <a:blipFill>
            <a:blip r:embed="rId42" cstate="print"/>
            <a:stretch>
              <a:fillRect/>
            </a:stretch>
          </a:blipFill>
        </p:spPr>
        <p:txBody>
          <a:bodyPr wrap="square" lIns="0" tIns="0" rIns="0" bIns="0" rtlCol="0"/>
          <a:lstStyle/>
          <a:p>
            <a:endParaRPr dirty="0"/>
          </a:p>
        </p:txBody>
      </p:sp>
      <p:sp>
        <p:nvSpPr>
          <p:cNvPr id="63" name="object 63"/>
          <p:cNvSpPr/>
          <p:nvPr/>
        </p:nvSpPr>
        <p:spPr>
          <a:xfrm>
            <a:off x="3108960" y="1143000"/>
            <a:ext cx="559308" cy="556260"/>
          </a:xfrm>
          <a:prstGeom prst="rect">
            <a:avLst/>
          </a:prstGeom>
          <a:blipFill>
            <a:blip r:embed="rId43" cstate="print"/>
            <a:stretch>
              <a:fillRect/>
            </a:stretch>
          </a:blipFill>
        </p:spPr>
        <p:txBody>
          <a:bodyPr wrap="square" lIns="0" tIns="0" rIns="0" bIns="0" rtlCol="0"/>
          <a:lstStyle/>
          <a:p>
            <a:endParaRPr dirty="0"/>
          </a:p>
        </p:txBody>
      </p:sp>
      <p:sp>
        <p:nvSpPr>
          <p:cNvPr id="64" name="object 64"/>
          <p:cNvSpPr/>
          <p:nvPr/>
        </p:nvSpPr>
        <p:spPr>
          <a:xfrm>
            <a:off x="7346442" y="1224533"/>
            <a:ext cx="1243965" cy="911860"/>
          </a:xfrm>
          <a:custGeom>
            <a:avLst/>
            <a:gdLst/>
            <a:ahLst/>
            <a:cxnLst/>
            <a:rect l="l" t="t" r="r" b="b"/>
            <a:pathLst>
              <a:path w="1243965" h="911860">
                <a:moveTo>
                  <a:pt x="0" y="911351"/>
                </a:moveTo>
                <a:lnTo>
                  <a:pt x="1243583" y="911351"/>
                </a:lnTo>
                <a:lnTo>
                  <a:pt x="1243583" y="0"/>
                </a:lnTo>
                <a:lnTo>
                  <a:pt x="0" y="0"/>
                </a:lnTo>
                <a:lnTo>
                  <a:pt x="0" y="911351"/>
                </a:lnTo>
                <a:close/>
              </a:path>
            </a:pathLst>
          </a:custGeom>
          <a:solidFill>
            <a:srgbClr val="F79546"/>
          </a:solidFill>
        </p:spPr>
        <p:txBody>
          <a:bodyPr wrap="square" lIns="0" tIns="0" rIns="0" bIns="0" rtlCol="0"/>
          <a:lstStyle/>
          <a:p>
            <a:endParaRPr dirty="0"/>
          </a:p>
        </p:txBody>
      </p:sp>
      <p:sp>
        <p:nvSpPr>
          <p:cNvPr id="65" name="object 65"/>
          <p:cNvSpPr/>
          <p:nvPr/>
        </p:nvSpPr>
        <p:spPr>
          <a:xfrm>
            <a:off x="7388352" y="1328978"/>
            <a:ext cx="554570" cy="508838"/>
          </a:xfrm>
          <a:prstGeom prst="rect">
            <a:avLst/>
          </a:prstGeom>
          <a:blipFill>
            <a:blip r:embed="rId44" cstate="print"/>
            <a:stretch>
              <a:fillRect/>
            </a:stretch>
          </a:blipFill>
        </p:spPr>
        <p:txBody>
          <a:bodyPr wrap="square" lIns="0" tIns="0" rIns="0" bIns="0" rtlCol="0"/>
          <a:lstStyle/>
          <a:p>
            <a:endParaRPr dirty="0"/>
          </a:p>
        </p:txBody>
      </p:sp>
      <p:sp>
        <p:nvSpPr>
          <p:cNvPr id="66" name="object 66"/>
          <p:cNvSpPr/>
          <p:nvPr/>
        </p:nvSpPr>
        <p:spPr>
          <a:xfrm>
            <a:off x="7639811" y="1328978"/>
            <a:ext cx="373227" cy="508838"/>
          </a:xfrm>
          <a:prstGeom prst="rect">
            <a:avLst/>
          </a:prstGeom>
          <a:blipFill>
            <a:blip r:embed="rId45" cstate="print"/>
            <a:stretch>
              <a:fillRect/>
            </a:stretch>
          </a:blipFill>
        </p:spPr>
        <p:txBody>
          <a:bodyPr wrap="square" lIns="0" tIns="0" rIns="0" bIns="0" rtlCol="0"/>
          <a:lstStyle/>
          <a:p>
            <a:endParaRPr dirty="0"/>
          </a:p>
        </p:txBody>
      </p:sp>
      <p:sp>
        <p:nvSpPr>
          <p:cNvPr id="67" name="object 67"/>
          <p:cNvSpPr/>
          <p:nvPr/>
        </p:nvSpPr>
        <p:spPr>
          <a:xfrm>
            <a:off x="7709916" y="1328978"/>
            <a:ext cx="897458" cy="508838"/>
          </a:xfrm>
          <a:prstGeom prst="rect">
            <a:avLst/>
          </a:prstGeom>
          <a:blipFill>
            <a:blip r:embed="rId46" cstate="print"/>
            <a:stretch>
              <a:fillRect/>
            </a:stretch>
          </a:blipFill>
        </p:spPr>
        <p:txBody>
          <a:bodyPr wrap="square" lIns="0" tIns="0" rIns="0" bIns="0" rtlCol="0"/>
          <a:lstStyle/>
          <a:p>
            <a:endParaRPr dirty="0"/>
          </a:p>
        </p:txBody>
      </p:sp>
      <p:sp>
        <p:nvSpPr>
          <p:cNvPr id="68" name="object 68"/>
          <p:cNvSpPr/>
          <p:nvPr/>
        </p:nvSpPr>
        <p:spPr>
          <a:xfrm>
            <a:off x="7365492" y="1603298"/>
            <a:ext cx="554570" cy="508838"/>
          </a:xfrm>
          <a:prstGeom prst="rect">
            <a:avLst/>
          </a:prstGeom>
          <a:blipFill>
            <a:blip r:embed="rId44" cstate="print"/>
            <a:stretch>
              <a:fillRect/>
            </a:stretch>
          </a:blipFill>
        </p:spPr>
        <p:txBody>
          <a:bodyPr wrap="square" lIns="0" tIns="0" rIns="0" bIns="0" rtlCol="0"/>
          <a:lstStyle/>
          <a:p>
            <a:endParaRPr dirty="0"/>
          </a:p>
        </p:txBody>
      </p:sp>
      <p:sp>
        <p:nvSpPr>
          <p:cNvPr id="69" name="object 69"/>
          <p:cNvSpPr/>
          <p:nvPr/>
        </p:nvSpPr>
        <p:spPr>
          <a:xfrm>
            <a:off x="7616952" y="1603298"/>
            <a:ext cx="373227" cy="508838"/>
          </a:xfrm>
          <a:prstGeom prst="rect">
            <a:avLst/>
          </a:prstGeom>
          <a:blipFill>
            <a:blip r:embed="rId45" cstate="print"/>
            <a:stretch>
              <a:fillRect/>
            </a:stretch>
          </a:blipFill>
        </p:spPr>
        <p:txBody>
          <a:bodyPr wrap="square" lIns="0" tIns="0" rIns="0" bIns="0" rtlCol="0"/>
          <a:lstStyle/>
          <a:p>
            <a:endParaRPr dirty="0"/>
          </a:p>
        </p:txBody>
      </p:sp>
      <p:sp>
        <p:nvSpPr>
          <p:cNvPr id="70" name="object 70"/>
          <p:cNvSpPr/>
          <p:nvPr/>
        </p:nvSpPr>
        <p:spPr>
          <a:xfrm>
            <a:off x="7687056" y="1603298"/>
            <a:ext cx="897458" cy="508838"/>
          </a:xfrm>
          <a:prstGeom prst="rect">
            <a:avLst/>
          </a:prstGeom>
          <a:blipFill>
            <a:blip r:embed="rId47" cstate="print"/>
            <a:stretch>
              <a:fillRect/>
            </a:stretch>
          </a:blipFill>
        </p:spPr>
        <p:txBody>
          <a:bodyPr wrap="square" lIns="0" tIns="0" rIns="0" bIns="0" rtlCol="0"/>
          <a:lstStyle/>
          <a:p>
            <a:endParaRPr dirty="0"/>
          </a:p>
        </p:txBody>
      </p:sp>
      <p:sp>
        <p:nvSpPr>
          <p:cNvPr id="71" name="object 71"/>
          <p:cNvSpPr txBox="1"/>
          <p:nvPr/>
        </p:nvSpPr>
        <p:spPr>
          <a:xfrm>
            <a:off x="7346442" y="1224533"/>
            <a:ext cx="1243965" cy="911860"/>
          </a:xfrm>
          <a:prstGeom prst="rect">
            <a:avLst/>
          </a:prstGeom>
          <a:ln w="25908">
            <a:solidFill>
              <a:srgbClr val="385D89"/>
            </a:solidFill>
          </a:ln>
        </p:spPr>
        <p:txBody>
          <a:bodyPr vert="horz" wrap="square" lIns="0" tIns="153035" rIns="0" bIns="0" rtlCol="0">
            <a:spAutoFit/>
          </a:bodyPr>
          <a:lstStyle/>
          <a:p>
            <a:pPr marL="151765" marR="140970" indent="22860">
              <a:lnSpc>
                <a:spcPct val="100000"/>
              </a:lnSpc>
              <a:spcBef>
                <a:spcPts val="1205"/>
              </a:spcBef>
            </a:pPr>
            <a:r>
              <a:rPr sz="1800" b="1" spc="-5" dirty="0">
                <a:solidFill>
                  <a:srgbClr val="FFFFFF"/>
                </a:solidFill>
                <a:latin typeface="Calibri"/>
                <a:cs typeface="Calibri"/>
              </a:rPr>
              <a:t>All-Lands  </a:t>
            </a:r>
            <a:r>
              <a:rPr sz="1800" b="1" dirty="0">
                <a:solidFill>
                  <a:srgbClr val="FFFFFF"/>
                </a:solidFill>
                <a:latin typeface="Calibri"/>
                <a:cs typeface="Calibri"/>
              </a:rPr>
              <a:t>All-Hands</a:t>
            </a:r>
            <a:endParaRPr sz="1800" dirty="0">
              <a:latin typeface="Calibri"/>
              <a:cs typeface="Calibri"/>
            </a:endParaRPr>
          </a:p>
        </p:txBody>
      </p:sp>
      <p:sp>
        <p:nvSpPr>
          <p:cNvPr id="72" name="object 72"/>
          <p:cNvSpPr/>
          <p:nvPr/>
        </p:nvSpPr>
        <p:spPr>
          <a:xfrm>
            <a:off x="7364730" y="1250441"/>
            <a:ext cx="203200" cy="184785"/>
          </a:xfrm>
          <a:custGeom>
            <a:avLst/>
            <a:gdLst/>
            <a:ahLst/>
            <a:cxnLst/>
            <a:rect l="l" t="t" r="r" b="b"/>
            <a:pathLst>
              <a:path w="203200" h="184784">
                <a:moveTo>
                  <a:pt x="101346" y="0"/>
                </a:moveTo>
                <a:lnTo>
                  <a:pt x="61882" y="7244"/>
                </a:lnTo>
                <a:lnTo>
                  <a:pt x="29670" y="27003"/>
                </a:lnTo>
                <a:lnTo>
                  <a:pt x="7959" y="56310"/>
                </a:lnTo>
                <a:lnTo>
                  <a:pt x="0" y="92202"/>
                </a:lnTo>
                <a:lnTo>
                  <a:pt x="7959" y="128093"/>
                </a:lnTo>
                <a:lnTo>
                  <a:pt x="29670" y="157400"/>
                </a:lnTo>
                <a:lnTo>
                  <a:pt x="61882" y="177159"/>
                </a:lnTo>
                <a:lnTo>
                  <a:pt x="101346" y="184404"/>
                </a:lnTo>
                <a:lnTo>
                  <a:pt x="140809" y="177159"/>
                </a:lnTo>
                <a:lnTo>
                  <a:pt x="173021" y="157400"/>
                </a:lnTo>
                <a:lnTo>
                  <a:pt x="194732" y="128093"/>
                </a:lnTo>
                <a:lnTo>
                  <a:pt x="202692" y="92202"/>
                </a:lnTo>
                <a:lnTo>
                  <a:pt x="194732" y="56310"/>
                </a:lnTo>
                <a:lnTo>
                  <a:pt x="173021" y="27003"/>
                </a:lnTo>
                <a:lnTo>
                  <a:pt x="140809" y="7244"/>
                </a:lnTo>
                <a:lnTo>
                  <a:pt x="101346" y="0"/>
                </a:lnTo>
                <a:close/>
              </a:path>
            </a:pathLst>
          </a:custGeom>
          <a:solidFill>
            <a:srgbClr val="4F81BC"/>
          </a:solidFill>
        </p:spPr>
        <p:txBody>
          <a:bodyPr wrap="square" lIns="0" tIns="0" rIns="0" bIns="0" rtlCol="0"/>
          <a:lstStyle/>
          <a:p>
            <a:endParaRPr dirty="0"/>
          </a:p>
        </p:txBody>
      </p:sp>
      <p:sp>
        <p:nvSpPr>
          <p:cNvPr id="73" name="object 73"/>
          <p:cNvSpPr/>
          <p:nvPr/>
        </p:nvSpPr>
        <p:spPr>
          <a:xfrm>
            <a:off x="7423022" y="1305433"/>
            <a:ext cx="86360" cy="19685"/>
          </a:xfrm>
          <a:custGeom>
            <a:avLst/>
            <a:gdLst/>
            <a:ahLst/>
            <a:cxnLst/>
            <a:rect l="l" t="t" r="r" b="b"/>
            <a:pathLst>
              <a:path w="86359" h="19684">
                <a:moveTo>
                  <a:pt x="16382" y="0"/>
                </a:moveTo>
                <a:lnTo>
                  <a:pt x="4699" y="0"/>
                </a:lnTo>
                <a:lnTo>
                  <a:pt x="0" y="4317"/>
                </a:lnTo>
                <a:lnTo>
                  <a:pt x="0" y="14986"/>
                </a:lnTo>
                <a:lnTo>
                  <a:pt x="4699" y="19176"/>
                </a:lnTo>
                <a:lnTo>
                  <a:pt x="16382" y="19176"/>
                </a:lnTo>
                <a:lnTo>
                  <a:pt x="21081" y="14986"/>
                </a:lnTo>
                <a:lnTo>
                  <a:pt x="21081" y="4317"/>
                </a:lnTo>
                <a:lnTo>
                  <a:pt x="16382" y="0"/>
                </a:lnTo>
                <a:close/>
              </a:path>
              <a:path w="86359" h="19684">
                <a:moveTo>
                  <a:pt x="81406" y="0"/>
                </a:moveTo>
                <a:lnTo>
                  <a:pt x="69723" y="0"/>
                </a:lnTo>
                <a:lnTo>
                  <a:pt x="65024" y="4317"/>
                </a:lnTo>
                <a:lnTo>
                  <a:pt x="65024" y="14986"/>
                </a:lnTo>
                <a:lnTo>
                  <a:pt x="69723" y="19176"/>
                </a:lnTo>
                <a:lnTo>
                  <a:pt x="81406" y="19176"/>
                </a:lnTo>
                <a:lnTo>
                  <a:pt x="86105" y="14986"/>
                </a:lnTo>
                <a:lnTo>
                  <a:pt x="86105" y="4317"/>
                </a:lnTo>
                <a:lnTo>
                  <a:pt x="81406" y="0"/>
                </a:lnTo>
                <a:close/>
              </a:path>
            </a:pathLst>
          </a:custGeom>
          <a:solidFill>
            <a:srgbClr val="406897"/>
          </a:solidFill>
        </p:spPr>
        <p:txBody>
          <a:bodyPr wrap="square" lIns="0" tIns="0" rIns="0" bIns="0" rtlCol="0"/>
          <a:lstStyle/>
          <a:p>
            <a:endParaRPr dirty="0"/>
          </a:p>
        </p:txBody>
      </p:sp>
      <p:sp>
        <p:nvSpPr>
          <p:cNvPr id="74" name="object 74"/>
          <p:cNvSpPr/>
          <p:nvPr/>
        </p:nvSpPr>
        <p:spPr>
          <a:xfrm>
            <a:off x="7423022" y="1305433"/>
            <a:ext cx="21590" cy="19685"/>
          </a:xfrm>
          <a:custGeom>
            <a:avLst/>
            <a:gdLst/>
            <a:ahLst/>
            <a:cxnLst/>
            <a:rect l="l" t="t" r="r" b="b"/>
            <a:pathLst>
              <a:path w="21590" h="19684">
                <a:moveTo>
                  <a:pt x="0" y="9651"/>
                </a:moveTo>
                <a:lnTo>
                  <a:pt x="0" y="4317"/>
                </a:lnTo>
                <a:lnTo>
                  <a:pt x="4699" y="0"/>
                </a:lnTo>
                <a:lnTo>
                  <a:pt x="10541" y="0"/>
                </a:lnTo>
                <a:lnTo>
                  <a:pt x="16382" y="0"/>
                </a:lnTo>
                <a:lnTo>
                  <a:pt x="21081" y="4317"/>
                </a:lnTo>
                <a:lnTo>
                  <a:pt x="21081" y="9651"/>
                </a:lnTo>
                <a:lnTo>
                  <a:pt x="21081" y="14986"/>
                </a:lnTo>
                <a:lnTo>
                  <a:pt x="16382" y="19176"/>
                </a:lnTo>
                <a:lnTo>
                  <a:pt x="10541" y="19176"/>
                </a:lnTo>
                <a:lnTo>
                  <a:pt x="4699" y="19176"/>
                </a:lnTo>
                <a:lnTo>
                  <a:pt x="0" y="14986"/>
                </a:lnTo>
                <a:lnTo>
                  <a:pt x="0" y="9651"/>
                </a:lnTo>
                <a:close/>
              </a:path>
            </a:pathLst>
          </a:custGeom>
          <a:ln w="25907">
            <a:solidFill>
              <a:srgbClr val="385D89"/>
            </a:solidFill>
          </a:ln>
        </p:spPr>
        <p:txBody>
          <a:bodyPr wrap="square" lIns="0" tIns="0" rIns="0" bIns="0" rtlCol="0"/>
          <a:lstStyle/>
          <a:p>
            <a:endParaRPr dirty="0"/>
          </a:p>
        </p:txBody>
      </p:sp>
      <p:sp>
        <p:nvSpPr>
          <p:cNvPr id="75" name="object 75"/>
          <p:cNvSpPr/>
          <p:nvPr/>
        </p:nvSpPr>
        <p:spPr>
          <a:xfrm>
            <a:off x="7488046" y="1305433"/>
            <a:ext cx="21590" cy="19685"/>
          </a:xfrm>
          <a:custGeom>
            <a:avLst/>
            <a:gdLst/>
            <a:ahLst/>
            <a:cxnLst/>
            <a:rect l="l" t="t" r="r" b="b"/>
            <a:pathLst>
              <a:path w="21590" h="19684">
                <a:moveTo>
                  <a:pt x="0" y="9651"/>
                </a:moveTo>
                <a:lnTo>
                  <a:pt x="0" y="4317"/>
                </a:lnTo>
                <a:lnTo>
                  <a:pt x="4699" y="0"/>
                </a:lnTo>
                <a:lnTo>
                  <a:pt x="10541" y="0"/>
                </a:lnTo>
                <a:lnTo>
                  <a:pt x="16382" y="0"/>
                </a:lnTo>
                <a:lnTo>
                  <a:pt x="21081" y="4317"/>
                </a:lnTo>
                <a:lnTo>
                  <a:pt x="21081" y="9651"/>
                </a:lnTo>
                <a:lnTo>
                  <a:pt x="21081" y="14986"/>
                </a:lnTo>
                <a:lnTo>
                  <a:pt x="16382" y="19176"/>
                </a:lnTo>
                <a:lnTo>
                  <a:pt x="10541" y="19176"/>
                </a:lnTo>
                <a:lnTo>
                  <a:pt x="4699" y="19176"/>
                </a:lnTo>
                <a:lnTo>
                  <a:pt x="0" y="14986"/>
                </a:lnTo>
                <a:lnTo>
                  <a:pt x="0" y="9651"/>
                </a:lnTo>
                <a:close/>
              </a:path>
            </a:pathLst>
          </a:custGeom>
          <a:ln w="25907">
            <a:solidFill>
              <a:srgbClr val="385D89"/>
            </a:solidFill>
          </a:ln>
        </p:spPr>
        <p:txBody>
          <a:bodyPr wrap="square" lIns="0" tIns="0" rIns="0" bIns="0" rtlCol="0"/>
          <a:lstStyle/>
          <a:p>
            <a:endParaRPr dirty="0"/>
          </a:p>
        </p:txBody>
      </p:sp>
      <p:sp>
        <p:nvSpPr>
          <p:cNvPr id="76" name="object 76"/>
          <p:cNvSpPr/>
          <p:nvPr/>
        </p:nvSpPr>
        <p:spPr>
          <a:xfrm>
            <a:off x="7411084" y="1382902"/>
            <a:ext cx="109855" cy="17145"/>
          </a:xfrm>
          <a:custGeom>
            <a:avLst/>
            <a:gdLst/>
            <a:ahLst/>
            <a:cxnLst/>
            <a:rect l="l" t="t" r="r" b="b"/>
            <a:pathLst>
              <a:path w="109854" h="17144">
                <a:moveTo>
                  <a:pt x="0" y="0"/>
                </a:moveTo>
                <a:lnTo>
                  <a:pt x="27505" y="12858"/>
                </a:lnTo>
                <a:lnTo>
                  <a:pt x="54975" y="17144"/>
                </a:lnTo>
                <a:lnTo>
                  <a:pt x="82421" y="12858"/>
                </a:lnTo>
                <a:lnTo>
                  <a:pt x="109855" y="0"/>
                </a:lnTo>
              </a:path>
            </a:pathLst>
          </a:custGeom>
          <a:ln w="25908">
            <a:solidFill>
              <a:srgbClr val="385D89"/>
            </a:solidFill>
          </a:ln>
        </p:spPr>
        <p:txBody>
          <a:bodyPr wrap="square" lIns="0" tIns="0" rIns="0" bIns="0" rtlCol="0"/>
          <a:lstStyle/>
          <a:p>
            <a:endParaRPr dirty="0"/>
          </a:p>
        </p:txBody>
      </p:sp>
      <p:sp>
        <p:nvSpPr>
          <p:cNvPr id="77" name="object 77"/>
          <p:cNvSpPr/>
          <p:nvPr/>
        </p:nvSpPr>
        <p:spPr>
          <a:xfrm>
            <a:off x="7364730" y="1250441"/>
            <a:ext cx="203200" cy="184785"/>
          </a:xfrm>
          <a:custGeom>
            <a:avLst/>
            <a:gdLst/>
            <a:ahLst/>
            <a:cxnLst/>
            <a:rect l="l" t="t" r="r" b="b"/>
            <a:pathLst>
              <a:path w="203200" h="184784">
                <a:moveTo>
                  <a:pt x="0" y="92202"/>
                </a:moveTo>
                <a:lnTo>
                  <a:pt x="7959" y="56310"/>
                </a:lnTo>
                <a:lnTo>
                  <a:pt x="29670" y="27003"/>
                </a:lnTo>
                <a:lnTo>
                  <a:pt x="61882" y="7244"/>
                </a:lnTo>
                <a:lnTo>
                  <a:pt x="101346" y="0"/>
                </a:lnTo>
                <a:lnTo>
                  <a:pt x="140809" y="7244"/>
                </a:lnTo>
                <a:lnTo>
                  <a:pt x="173021" y="27003"/>
                </a:lnTo>
                <a:lnTo>
                  <a:pt x="194732" y="56310"/>
                </a:lnTo>
                <a:lnTo>
                  <a:pt x="202692" y="92202"/>
                </a:lnTo>
                <a:lnTo>
                  <a:pt x="194732" y="128093"/>
                </a:lnTo>
                <a:lnTo>
                  <a:pt x="173021" y="157400"/>
                </a:lnTo>
                <a:lnTo>
                  <a:pt x="140809" y="177159"/>
                </a:lnTo>
                <a:lnTo>
                  <a:pt x="101346" y="184404"/>
                </a:lnTo>
                <a:lnTo>
                  <a:pt x="61882" y="177159"/>
                </a:lnTo>
                <a:lnTo>
                  <a:pt x="29670" y="157400"/>
                </a:lnTo>
                <a:lnTo>
                  <a:pt x="7959" y="128093"/>
                </a:lnTo>
                <a:lnTo>
                  <a:pt x="0" y="92202"/>
                </a:lnTo>
                <a:close/>
              </a:path>
            </a:pathLst>
          </a:custGeom>
          <a:ln w="25908">
            <a:solidFill>
              <a:srgbClr val="385D89"/>
            </a:solidFill>
          </a:ln>
        </p:spPr>
        <p:txBody>
          <a:bodyPr wrap="square" lIns="0" tIns="0" rIns="0" bIns="0" rtlCol="0"/>
          <a:lstStyle/>
          <a:p>
            <a:endParaRPr dirty="0"/>
          </a:p>
        </p:txBody>
      </p:sp>
      <p:sp>
        <p:nvSpPr>
          <p:cNvPr id="78" name="object 78"/>
          <p:cNvSpPr/>
          <p:nvPr/>
        </p:nvSpPr>
        <p:spPr>
          <a:xfrm>
            <a:off x="8370569" y="1223010"/>
            <a:ext cx="203200" cy="184785"/>
          </a:xfrm>
          <a:custGeom>
            <a:avLst/>
            <a:gdLst/>
            <a:ahLst/>
            <a:cxnLst/>
            <a:rect l="l" t="t" r="r" b="b"/>
            <a:pathLst>
              <a:path w="203200" h="184784">
                <a:moveTo>
                  <a:pt x="101346" y="0"/>
                </a:moveTo>
                <a:lnTo>
                  <a:pt x="61882" y="7244"/>
                </a:lnTo>
                <a:lnTo>
                  <a:pt x="29670" y="27003"/>
                </a:lnTo>
                <a:lnTo>
                  <a:pt x="7959" y="56310"/>
                </a:lnTo>
                <a:lnTo>
                  <a:pt x="0" y="92201"/>
                </a:lnTo>
                <a:lnTo>
                  <a:pt x="7959" y="128093"/>
                </a:lnTo>
                <a:lnTo>
                  <a:pt x="29670" y="157400"/>
                </a:lnTo>
                <a:lnTo>
                  <a:pt x="61882" y="177159"/>
                </a:lnTo>
                <a:lnTo>
                  <a:pt x="101346" y="184403"/>
                </a:lnTo>
                <a:lnTo>
                  <a:pt x="140809" y="177159"/>
                </a:lnTo>
                <a:lnTo>
                  <a:pt x="173021" y="157400"/>
                </a:lnTo>
                <a:lnTo>
                  <a:pt x="194732" y="128093"/>
                </a:lnTo>
                <a:lnTo>
                  <a:pt x="202691" y="92201"/>
                </a:lnTo>
                <a:lnTo>
                  <a:pt x="194732" y="56310"/>
                </a:lnTo>
                <a:lnTo>
                  <a:pt x="173021" y="27003"/>
                </a:lnTo>
                <a:lnTo>
                  <a:pt x="140809" y="7244"/>
                </a:lnTo>
                <a:lnTo>
                  <a:pt x="101346" y="0"/>
                </a:lnTo>
                <a:close/>
              </a:path>
            </a:pathLst>
          </a:custGeom>
          <a:solidFill>
            <a:srgbClr val="4F81BC"/>
          </a:solidFill>
        </p:spPr>
        <p:txBody>
          <a:bodyPr wrap="square" lIns="0" tIns="0" rIns="0" bIns="0" rtlCol="0"/>
          <a:lstStyle/>
          <a:p>
            <a:endParaRPr dirty="0"/>
          </a:p>
        </p:txBody>
      </p:sp>
      <p:sp>
        <p:nvSpPr>
          <p:cNvPr id="79" name="object 79"/>
          <p:cNvSpPr/>
          <p:nvPr/>
        </p:nvSpPr>
        <p:spPr>
          <a:xfrm>
            <a:off x="8428863" y="1278000"/>
            <a:ext cx="86360" cy="19685"/>
          </a:xfrm>
          <a:custGeom>
            <a:avLst/>
            <a:gdLst/>
            <a:ahLst/>
            <a:cxnLst/>
            <a:rect l="l" t="t" r="r" b="b"/>
            <a:pathLst>
              <a:path w="86359" h="19684">
                <a:moveTo>
                  <a:pt x="16382" y="0"/>
                </a:moveTo>
                <a:lnTo>
                  <a:pt x="4698" y="0"/>
                </a:lnTo>
                <a:lnTo>
                  <a:pt x="0" y="4318"/>
                </a:lnTo>
                <a:lnTo>
                  <a:pt x="0" y="14986"/>
                </a:lnTo>
                <a:lnTo>
                  <a:pt x="4698" y="19176"/>
                </a:lnTo>
                <a:lnTo>
                  <a:pt x="16382" y="19176"/>
                </a:lnTo>
                <a:lnTo>
                  <a:pt x="21081" y="14986"/>
                </a:lnTo>
                <a:lnTo>
                  <a:pt x="21081" y="4318"/>
                </a:lnTo>
                <a:lnTo>
                  <a:pt x="16382" y="0"/>
                </a:lnTo>
                <a:close/>
              </a:path>
              <a:path w="86359" h="19684">
                <a:moveTo>
                  <a:pt x="81406" y="0"/>
                </a:moveTo>
                <a:lnTo>
                  <a:pt x="69722" y="0"/>
                </a:lnTo>
                <a:lnTo>
                  <a:pt x="65023" y="4318"/>
                </a:lnTo>
                <a:lnTo>
                  <a:pt x="65023" y="14986"/>
                </a:lnTo>
                <a:lnTo>
                  <a:pt x="69722" y="19176"/>
                </a:lnTo>
                <a:lnTo>
                  <a:pt x="81406" y="19176"/>
                </a:lnTo>
                <a:lnTo>
                  <a:pt x="86105" y="14986"/>
                </a:lnTo>
                <a:lnTo>
                  <a:pt x="86105" y="4318"/>
                </a:lnTo>
                <a:lnTo>
                  <a:pt x="81406" y="0"/>
                </a:lnTo>
                <a:close/>
              </a:path>
            </a:pathLst>
          </a:custGeom>
          <a:solidFill>
            <a:srgbClr val="406897"/>
          </a:solidFill>
        </p:spPr>
        <p:txBody>
          <a:bodyPr wrap="square" lIns="0" tIns="0" rIns="0" bIns="0" rtlCol="0"/>
          <a:lstStyle/>
          <a:p>
            <a:endParaRPr dirty="0"/>
          </a:p>
        </p:txBody>
      </p:sp>
      <p:sp>
        <p:nvSpPr>
          <p:cNvPr id="80" name="object 80"/>
          <p:cNvSpPr/>
          <p:nvPr/>
        </p:nvSpPr>
        <p:spPr>
          <a:xfrm>
            <a:off x="8428863" y="1278000"/>
            <a:ext cx="21590" cy="19685"/>
          </a:xfrm>
          <a:custGeom>
            <a:avLst/>
            <a:gdLst/>
            <a:ahLst/>
            <a:cxnLst/>
            <a:rect l="l" t="t" r="r" b="b"/>
            <a:pathLst>
              <a:path w="21590" h="19684">
                <a:moveTo>
                  <a:pt x="0" y="9651"/>
                </a:moveTo>
                <a:lnTo>
                  <a:pt x="0" y="4318"/>
                </a:lnTo>
                <a:lnTo>
                  <a:pt x="4698" y="0"/>
                </a:lnTo>
                <a:lnTo>
                  <a:pt x="10540" y="0"/>
                </a:lnTo>
                <a:lnTo>
                  <a:pt x="16382" y="0"/>
                </a:lnTo>
                <a:lnTo>
                  <a:pt x="21081" y="4318"/>
                </a:lnTo>
                <a:lnTo>
                  <a:pt x="21081" y="9651"/>
                </a:lnTo>
                <a:lnTo>
                  <a:pt x="21081" y="14986"/>
                </a:lnTo>
                <a:lnTo>
                  <a:pt x="16382" y="19176"/>
                </a:lnTo>
                <a:lnTo>
                  <a:pt x="10540" y="19176"/>
                </a:lnTo>
                <a:lnTo>
                  <a:pt x="4698" y="19176"/>
                </a:lnTo>
                <a:lnTo>
                  <a:pt x="0" y="14986"/>
                </a:lnTo>
                <a:lnTo>
                  <a:pt x="0" y="9651"/>
                </a:lnTo>
                <a:close/>
              </a:path>
            </a:pathLst>
          </a:custGeom>
          <a:ln w="25907">
            <a:solidFill>
              <a:srgbClr val="385D89"/>
            </a:solidFill>
          </a:ln>
        </p:spPr>
        <p:txBody>
          <a:bodyPr wrap="square" lIns="0" tIns="0" rIns="0" bIns="0" rtlCol="0"/>
          <a:lstStyle/>
          <a:p>
            <a:endParaRPr dirty="0"/>
          </a:p>
        </p:txBody>
      </p:sp>
      <p:sp>
        <p:nvSpPr>
          <p:cNvPr id="81" name="object 81"/>
          <p:cNvSpPr/>
          <p:nvPr/>
        </p:nvSpPr>
        <p:spPr>
          <a:xfrm>
            <a:off x="8493886" y="1278000"/>
            <a:ext cx="21590" cy="19685"/>
          </a:xfrm>
          <a:custGeom>
            <a:avLst/>
            <a:gdLst/>
            <a:ahLst/>
            <a:cxnLst/>
            <a:rect l="l" t="t" r="r" b="b"/>
            <a:pathLst>
              <a:path w="21590" h="19684">
                <a:moveTo>
                  <a:pt x="0" y="9651"/>
                </a:moveTo>
                <a:lnTo>
                  <a:pt x="0" y="4318"/>
                </a:lnTo>
                <a:lnTo>
                  <a:pt x="4699" y="0"/>
                </a:lnTo>
                <a:lnTo>
                  <a:pt x="10541" y="0"/>
                </a:lnTo>
                <a:lnTo>
                  <a:pt x="16383" y="0"/>
                </a:lnTo>
                <a:lnTo>
                  <a:pt x="21082" y="4318"/>
                </a:lnTo>
                <a:lnTo>
                  <a:pt x="21082" y="9651"/>
                </a:lnTo>
                <a:lnTo>
                  <a:pt x="21082" y="14986"/>
                </a:lnTo>
                <a:lnTo>
                  <a:pt x="16383" y="19176"/>
                </a:lnTo>
                <a:lnTo>
                  <a:pt x="10541" y="19176"/>
                </a:lnTo>
                <a:lnTo>
                  <a:pt x="4699" y="19176"/>
                </a:lnTo>
                <a:lnTo>
                  <a:pt x="0" y="14986"/>
                </a:lnTo>
                <a:lnTo>
                  <a:pt x="0" y="9651"/>
                </a:lnTo>
                <a:close/>
              </a:path>
            </a:pathLst>
          </a:custGeom>
          <a:ln w="25908">
            <a:solidFill>
              <a:srgbClr val="385D89"/>
            </a:solidFill>
          </a:ln>
        </p:spPr>
        <p:txBody>
          <a:bodyPr wrap="square" lIns="0" tIns="0" rIns="0" bIns="0" rtlCol="0"/>
          <a:lstStyle/>
          <a:p>
            <a:endParaRPr dirty="0"/>
          </a:p>
        </p:txBody>
      </p:sp>
      <p:sp>
        <p:nvSpPr>
          <p:cNvPr id="82" name="object 82"/>
          <p:cNvSpPr/>
          <p:nvPr/>
        </p:nvSpPr>
        <p:spPr>
          <a:xfrm>
            <a:off x="8416925" y="1355471"/>
            <a:ext cx="109855" cy="17145"/>
          </a:xfrm>
          <a:custGeom>
            <a:avLst/>
            <a:gdLst/>
            <a:ahLst/>
            <a:cxnLst/>
            <a:rect l="l" t="t" r="r" b="b"/>
            <a:pathLst>
              <a:path w="109854" h="17144">
                <a:moveTo>
                  <a:pt x="0" y="0"/>
                </a:moveTo>
                <a:lnTo>
                  <a:pt x="27505" y="12858"/>
                </a:lnTo>
                <a:lnTo>
                  <a:pt x="54975" y="17144"/>
                </a:lnTo>
                <a:lnTo>
                  <a:pt x="82421" y="12858"/>
                </a:lnTo>
                <a:lnTo>
                  <a:pt x="109854" y="0"/>
                </a:lnTo>
              </a:path>
            </a:pathLst>
          </a:custGeom>
          <a:ln w="25908">
            <a:solidFill>
              <a:srgbClr val="385D89"/>
            </a:solidFill>
          </a:ln>
        </p:spPr>
        <p:txBody>
          <a:bodyPr wrap="square" lIns="0" tIns="0" rIns="0" bIns="0" rtlCol="0"/>
          <a:lstStyle/>
          <a:p>
            <a:endParaRPr dirty="0"/>
          </a:p>
        </p:txBody>
      </p:sp>
      <p:sp>
        <p:nvSpPr>
          <p:cNvPr id="83" name="object 83"/>
          <p:cNvSpPr/>
          <p:nvPr/>
        </p:nvSpPr>
        <p:spPr>
          <a:xfrm>
            <a:off x="8370569" y="1223010"/>
            <a:ext cx="203200" cy="184785"/>
          </a:xfrm>
          <a:custGeom>
            <a:avLst/>
            <a:gdLst/>
            <a:ahLst/>
            <a:cxnLst/>
            <a:rect l="l" t="t" r="r" b="b"/>
            <a:pathLst>
              <a:path w="203200" h="184784">
                <a:moveTo>
                  <a:pt x="0" y="92201"/>
                </a:moveTo>
                <a:lnTo>
                  <a:pt x="7959" y="56310"/>
                </a:lnTo>
                <a:lnTo>
                  <a:pt x="29670" y="27003"/>
                </a:lnTo>
                <a:lnTo>
                  <a:pt x="61882" y="7244"/>
                </a:lnTo>
                <a:lnTo>
                  <a:pt x="101346" y="0"/>
                </a:lnTo>
                <a:lnTo>
                  <a:pt x="140809" y="7244"/>
                </a:lnTo>
                <a:lnTo>
                  <a:pt x="173021" y="27003"/>
                </a:lnTo>
                <a:lnTo>
                  <a:pt x="194732" y="56310"/>
                </a:lnTo>
                <a:lnTo>
                  <a:pt x="202691" y="92201"/>
                </a:lnTo>
                <a:lnTo>
                  <a:pt x="194732" y="128093"/>
                </a:lnTo>
                <a:lnTo>
                  <a:pt x="173021" y="157400"/>
                </a:lnTo>
                <a:lnTo>
                  <a:pt x="140809" y="177159"/>
                </a:lnTo>
                <a:lnTo>
                  <a:pt x="101346" y="184403"/>
                </a:lnTo>
                <a:lnTo>
                  <a:pt x="61882" y="177159"/>
                </a:lnTo>
                <a:lnTo>
                  <a:pt x="29670" y="157400"/>
                </a:lnTo>
                <a:lnTo>
                  <a:pt x="7959" y="128093"/>
                </a:lnTo>
                <a:lnTo>
                  <a:pt x="0" y="92201"/>
                </a:lnTo>
                <a:close/>
              </a:path>
            </a:pathLst>
          </a:custGeom>
          <a:ln w="25908">
            <a:solidFill>
              <a:srgbClr val="385D89"/>
            </a:solidFill>
          </a:ln>
        </p:spPr>
        <p:txBody>
          <a:bodyPr wrap="square" lIns="0" tIns="0" rIns="0" bIns="0" rtlCol="0"/>
          <a:lstStyle/>
          <a:p>
            <a:endParaRPr dirty="0"/>
          </a:p>
        </p:txBody>
      </p:sp>
      <p:sp>
        <p:nvSpPr>
          <p:cNvPr id="84" name="object 84"/>
          <p:cNvSpPr/>
          <p:nvPr/>
        </p:nvSpPr>
        <p:spPr>
          <a:xfrm>
            <a:off x="7364730" y="1940814"/>
            <a:ext cx="203200" cy="184785"/>
          </a:xfrm>
          <a:custGeom>
            <a:avLst/>
            <a:gdLst/>
            <a:ahLst/>
            <a:cxnLst/>
            <a:rect l="l" t="t" r="r" b="b"/>
            <a:pathLst>
              <a:path w="203200" h="184785">
                <a:moveTo>
                  <a:pt x="101346" y="0"/>
                </a:moveTo>
                <a:lnTo>
                  <a:pt x="61882" y="7244"/>
                </a:lnTo>
                <a:lnTo>
                  <a:pt x="29670" y="27003"/>
                </a:lnTo>
                <a:lnTo>
                  <a:pt x="7959" y="56310"/>
                </a:lnTo>
                <a:lnTo>
                  <a:pt x="0" y="92201"/>
                </a:lnTo>
                <a:lnTo>
                  <a:pt x="7959" y="128093"/>
                </a:lnTo>
                <a:lnTo>
                  <a:pt x="29670" y="157400"/>
                </a:lnTo>
                <a:lnTo>
                  <a:pt x="61882" y="177159"/>
                </a:lnTo>
                <a:lnTo>
                  <a:pt x="101346" y="184403"/>
                </a:lnTo>
                <a:lnTo>
                  <a:pt x="140809" y="177159"/>
                </a:lnTo>
                <a:lnTo>
                  <a:pt x="173021" y="157400"/>
                </a:lnTo>
                <a:lnTo>
                  <a:pt x="194732" y="128093"/>
                </a:lnTo>
                <a:lnTo>
                  <a:pt x="202692" y="92201"/>
                </a:lnTo>
                <a:lnTo>
                  <a:pt x="194732" y="56310"/>
                </a:lnTo>
                <a:lnTo>
                  <a:pt x="173021" y="27003"/>
                </a:lnTo>
                <a:lnTo>
                  <a:pt x="140809" y="7244"/>
                </a:lnTo>
                <a:lnTo>
                  <a:pt x="101346" y="0"/>
                </a:lnTo>
                <a:close/>
              </a:path>
            </a:pathLst>
          </a:custGeom>
          <a:solidFill>
            <a:srgbClr val="4F81BC"/>
          </a:solidFill>
        </p:spPr>
        <p:txBody>
          <a:bodyPr wrap="square" lIns="0" tIns="0" rIns="0" bIns="0" rtlCol="0"/>
          <a:lstStyle/>
          <a:p>
            <a:endParaRPr dirty="0"/>
          </a:p>
        </p:txBody>
      </p:sp>
      <p:sp>
        <p:nvSpPr>
          <p:cNvPr id="85" name="object 85"/>
          <p:cNvSpPr/>
          <p:nvPr/>
        </p:nvSpPr>
        <p:spPr>
          <a:xfrm>
            <a:off x="7423022" y="1995804"/>
            <a:ext cx="86360" cy="19685"/>
          </a:xfrm>
          <a:custGeom>
            <a:avLst/>
            <a:gdLst/>
            <a:ahLst/>
            <a:cxnLst/>
            <a:rect l="l" t="t" r="r" b="b"/>
            <a:pathLst>
              <a:path w="86359" h="19685">
                <a:moveTo>
                  <a:pt x="16382" y="0"/>
                </a:moveTo>
                <a:lnTo>
                  <a:pt x="4699" y="0"/>
                </a:lnTo>
                <a:lnTo>
                  <a:pt x="0" y="4318"/>
                </a:lnTo>
                <a:lnTo>
                  <a:pt x="0" y="14986"/>
                </a:lnTo>
                <a:lnTo>
                  <a:pt x="4699" y="19177"/>
                </a:lnTo>
                <a:lnTo>
                  <a:pt x="16382" y="19177"/>
                </a:lnTo>
                <a:lnTo>
                  <a:pt x="21081" y="14986"/>
                </a:lnTo>
                <a:lnTo>
                  <a:pt x="21081" y="4318"/>
                </a:lnTo>
                <a:lnTo>
                  <a:pt x="16382" y="0"/>
                </a:lnTo>
                <a:close/>
              </a:path>
              <a:path w="86359" h="19685">
                <a:moveTo>
                  <a:pt x="81406" y="0"/>
                </a:moveTo>
                <a:lnTo>
                  <a:pt x="69723" y="0"/>
                </a:lnTo>
                <a:lnTo>
                  <a:pt x="65024" y="4318"/>
                </a:lnTo>
                <a:lnTo>
                  <a:pt x="65024" y="14986"/>
                </a:lnTo>
                <a:lnTo>
                  <a:pt x="69723" y="19177"/>
                </a:lnTo>
                <a:lnTo>
                  <a:pt x="81406" y="19177"/>
                </a:lnTo>
                <a:lnTo>
                  <a:pt x="86105" y="14986"/>
                </a:lnTo>
                <a:lnTo>
                  <a:pt x="86105" y="4318"/>
                </a:lnTo>
                <a:lnTo>
                  <a:pt x="81406" y="0"/>
                </a:lnTo>
                <a:close/>
              </a:path>
            </a:pathLst>
          </a:custGeom>
          <a:solidFill>
            <a:srgbClr val="406897"/>
          </a:solidFill>
        </p:spPr>
        <p:txBody>
          <a:bodyPr wrap="square" lIns="0" tIns="0" rIns="0" bIns="0" rtlCol="0"/>
          <a:lstStyle/>
          <a:p>
            <a:endParaRPr dirty="0"/>
          </a:p>
        </p:txBody>
      </p:sp>
      <p:sp>
        <p:nvSpPr>
          <p:cNvPr id="86" name="object 86"/>
          <p:cNvSpPr/>
          <p:nvPr/>
        </p:nvSpPr>
        <p:spPr>
          <a:xfrm>
            <a:off x="7423022" y="1995804"/>
            <a:ext cx="21590" cy="19685"/>
          </a:xfrm>
          <a:custGeom>
            <a:avLst/>
            <a:gdLst/>
            <a:ahLst/>
            <a:cxnLst/>
            <a:rect l="l" t="t" r="r" b="b"/>
            <a:pathLst>
              <a:path w="21590" h="19685">
                <a:moveTo>
                  <a:pt x="0" y="9652"/>
                </a:moveTo>
                <a:lnTo>
                  <a:pt x="0" y="4318"/>
                </a:lnTo>
                <a:lnTo>
                  <a:pt x="4699" y="0"/>
                </a:lnTo>
                <a:lnTo>
                  <a:pt x="10541" y="0"/>
                </a:lnTo>
                <a:lnTo>
                  <a:pt x="16382" y="0"/>
                </a:lnTo>
                <a:lnTo>
                  <a:pt x="21081" y="4318"/>
                </a:lnTo>
                <a:lnTo>
                  <a:pt x="21081" y="9652"/>
                </a:lnTo>
                <a:lnTo>
                  <a:pt x="21081" y="14986"/>
                </a:lnTo>
                <a:lnTo>
                  <a:pt x="16382" y="19177"/>
                </a:lnTo>
                <a:lnTo>
                  <a:pt x="10541" y="19177"/>
                </a:lnTo>
                <a:lnTo>
                  <a:pt x="4699" y="19177"/>
                </a:lnTo>
                <a:lnTo>
                  <a:pt x="0" y="14986"/>
                </a:lnTo>
                <a:lnTo>
                  <a:pt x="0" y="9652"/>
                </a:lnTo>
                <a:close/>
              </a:path>
            </a:pathLst>
          </a:custGeom>
          <a:ln w="25908">
            <a:solidFill>
              <a:srgbClr val="385D89"/>
            </a:solidFill>
          </a:ln>
        </p:spPr>
        <p:txBody>
          <a:bodyPr wrap="square" lIns="0" tIns="0" rIns="0" bIns="0" rtlCol="0"/>
          <a:lstStyle/>
          <a:p>
            <a:endParaRPr dirty="0"/>
          </a:p>
        </p:txBody>
      </p:sp>
      <p:sp>
        <p:nvSpPr>
          <p:cNvPr id="87" name="object 87"/>
          <p:cNvSpPr/>
          <p:nvPr/>
        </p:nvSpPr>
        <p:spPr>
          <a:xfrm>
            <a:off x="7488046" y="1995804"/>
            <a:ext cx="21590" cy="19685"/>
          </a:xfrm>
          <a:custGeom>
            <a:avLst/>
            <a:gdLst/>
            <a:ahLst/>
            <a:cxnLst/>
            <a:rect l="l" t="t" r="r" b="b"/>
            <a:pathLst>
              <a:path w="21590" h="19685">
                <a:moveTo>
                  <a:pt x="0" y="9652"/>
                </a:moveTo>
                <a:lnTo>
                  <a:pt x="0" y="4318"/>
                </a:lnTo>
                <a:lnTo>
                  <a:pt x="4699" y="0"/>
                </a:lnTo>
                <a:lnTo>
                  <a:pt x="10541" y="0"/>
                </a:lnTo>
                <a:lnTo>
                  <a:pt x="16382" y="0"/>
                </a:lnTo>
                <a:lnTo>
                  <a:pt x="21081" y="4318"/>
                </a:lnTo>
                <a:lnTo>
                  <a:pt x="21081" y="9652"/>
                </a:lnTo>
                <a:lnTo>
                  <a:pt x="21081" y="14986"/>
                </a:lnTo>
                <a:lnTo>
                  <a:pt x="16382" y="19177"/>
                </a:lnTo>
                <a:lnTo>
                  <a:pt x="10541" y="19177"/>
                </a:lnTo>
                <a:lnTo>
                  <a:pt x="4699" y="19177"/>
                </a:lnTo>
                <a:lnTo>
                  <a:pt x="0" y="14986"/>
                </a:lnTo>
                <a:lnTo>
                  <a:pt x="0" y="9652"/>
                </a:lnTo>
                <a:close/>
              </a:path>
            </a:pathLst>
          </a:custGeom>
          <a:ln w="25908">
            <a:solidFill>
              <a:srgbClr val="385D89"/>
            </a:solidFill>
          </a:ln>
        </p:spPr>
        <p:txBody>
          <a:bodyPr wrap="square" lIns="0" tIns="0" rIns="0" bIns="0" rtlCol="0"/>
          <a:lstStyle/>
          <a:p>
            <a:endParaRPr dirty="0"/>
          </a:p>
        </p:txBody>
      </p:sp>
      <p:sp>
        <p:nvSpPr>
          <p:cNvPr id="88" name="object 88"/>
          <p:cNvSpPr/>
          <p:nvPr/>
        </p:nvSpPr>
        <p:spPr>
          <a:xfrm>
            <a:off x="7411084" y="2073275"/>
            <a:ext cx="109855" cy="17145"/>
          </a:xfrm>
          <a:custGeom>
            <a:avLst/>
            <a:gdLst/>
            <a:ahLst/>
            <a:cxnLst/>
            <a:rect l="l" t="t" r="r" b="b"/>
            <a:pathLst>
              <a:path w="109854" h="17144">
                <a:moveTo>
                  <a:pt x="0" y="0"/>
                </a:moveTo>
                <a:lnTo>
                  <a:pt x="27505" y="12858"/>
                </a:lnTo>
                <a:lnTo>
                  <a:pt x="54975" y="17144"/>
                </a:lnTo>
                <a:lnTo>
                  <a:pt x="82421" y="12858"/>
                </a:lnTo>
                <a:lnTo>
                  <a:pt x="109855" y="0"/>
                </a:lnTo>
              </a:path>
            </a:pathLst>
          </a:custGeom>
          <a:ln w="25908">
            <a:solidFill>
              <a:srgbClr val="385D89"/>
            </a:solidFill>
          </a:ln>
        </p:spPr>
        <p:txBody>
          <a:bodyPr wrap="square" lIns="0" tIns="0" rIns="0" bIns="0" rtlCol="0"/>
          <a:lstStyle/>
          <a:p>
            <a:endParaRPr dirty="0"/>
          </a:p>
        </p:txBody>
      </p:sp>
      <p:sp>
        <p:nvSpPr>
          <p:cNvPr id="89" name="object 89"/>
          <p:cNvSpPr/>
          <p:nvPr/>
        </p:nvSpPr>
        <p:spPr>
          <a:xfrm>
            <a:off x="7364730" y="1940814"/>
            <a:ext cx="203200" cy="184785"/>
          </a:xfrm>
          <a:custGeom>
            <a:avLst/>
            <a:gdLst/>
            <a:ahLst/>
            <a:cxnLst/>
            <a:rect l="l" t="t" r="r" b="b"/>
            <a:pathLst>
              <a:path w="203200" h="184785">
                <a:moveTo>
                  <a:pt x="0" y="92201"/>
                </a:moveTo>
                <a:lnTo>
                  <a:pt x="7959" y="56310"/>
                </a:lnTo>
                <a:lnTo>
                  <a:pt x="29670" y="27003"/>
                </a:lnTo>
                <a:lnTo>
                  <a:pt x="61882" y="7244"/>
                </a:lnTo>
                <a:lnTo>
                  <a:pt x="101346" y="0"/>
                </a:lnTo>
                <a:lnTo>
                  <a:pt x="140809" y="7244"/>
                </a:lnTo>
                <a:lnTo>
                  <a:pt x="173021" y="27003"/>
                </a:lnTo>
                <a:lnTo>
                  <a:pt x="194732" y="56310"/>
                </a:lnTo>
                <a:lnTo>
                  <a:pt x="202692" y="92201"/>
                </a:lnTo>
                <a:lnTo>
                  <a:pt x="194732" y="128093"/>
                </a:lnTo>
                <a:lnTo>
                  <a:pt x="173021" y="157400"/>
                </a:lnTo>
                <a:lnTo>
                  <a:pt x="140809" y="177159"/>
                </a:lnTo>
                <a:lnTo>
                  <a:pt x="101346" y="184403"/>
                </a:lnTo>
                <a:lnTo>
                  <a:pt x="61882" y="177159"/>
                </a:lnTo>
                <a:lnTo>
                  <a:pt x="29670" y="157400"/>
                </a:lnTo>
                <a:lnTo>
                  <a:pt x="7959" y="128093"/>
                </a:lnTo>
                <a:lnTo>
                  <a:pt x="0" y="92201"/>
                </a:lnTo>
                <a:close/>
              </a:path>
            </a:pathLst>
          </a:custGeom>
          <a:ln w="25908">
            <a:solidFill>
              <a:srgbClr val="385D89"/>
            </a:solidFill>
          </a:ln>
        </p:spPr>
        <p:txBody>
          <a:bodyPr wrap="square" lIns="0" tIns="0" rIns="0" bIns="0" rtlCol="0"/>
          <a:lstStyle/>
          <a:p>
            <a:endParaRPr dirty="0"/>
          </a:p>
        </p:txBody>
      </p:sp>
      <p:sp>
        <p:nvSpPr>
          <p:cNvPr id="90" name="object 90"/>
          <p:cNvSpPr/>
          <p:nvPr/>
        </p:nvSpPr>
        <p:spPr>
          <a:xfrm>
            <a:off x="8379714" y="1936242"/>
            <a:ext cx="203200" cy="184785"/>
          </a:xfrm>
          <a:custGeom>
            <a:avLst/>
            <a:gdLst/>
            <a:ahLst/>
            <a:cxnLst/>
            <a:rect l="l" t="t" r="r" b="b"/>
            <a:pathLst>
              <a:path w="203200" h="184785">
                <a:moveTo>
                  <a:pt x="101345" y="0"/>
                </a:moveTo>
                <a:lnTo>
                  <a:pt x="61882" y="7244"/>
                </a:lnTo>
                <a:lnTo>
                  <a:pt x="29670" y="27003"/>
                </a:lnTo>
                <a:lnTo>
                  <a:pt x="7959" y="56310"/>
                </a:lnTo>
                <a:lnTo>
                  <a:pt x="0" y="92202"/>
                </a:lnTo>
                <a:lnTo>
                  <a:pt x="7959" y="128093"/>
                </a:lnTo>
                <a:lnTo>
                  <a:pt x="29670" y="157400"/>
                </a:lnTo>
                <a:lnTo>
                  <a:pt x="61882" y="177159"/>
                </a:lnTo>
                <a:lnTo>
                  <a:pt x="101345" y="184404"/>
                </a:lnTo>
                <a:lnTo>
                  <a:pt x="140809" y="177159"/>
                </a:lnTo>
                <a:lnTo>
                  <a:pt x="173021" y="157400"/>
                </a:lnTo>
                <a:lnTo>
                  <a:pt x="194732" y="128093"/>
                </a:lnTo>
                <a:lnTo>
                  <a:pt x="202691" y="92202"/>
                </a:lnTo>
                <a:lnTo>
                  <a:pt x="194732" y="56310"/>
                </a:lnTo>
                <a:lnTo>
                  <a:pt x="173021" y="27003"/>
                </a:lnTo>
                <a:lnTo>
                  <a:pt x="140809" y="7244"/>
                </a:lnTo>
                <a:lnTo>
                  <a:pt x="101345" y="0"/>
                </a:lnTo>
                <a:close/>
              </a:path>
            </a:pathLst>
          </a:custGeom>
          <a:solidFill>
            <a:srgbClr val="4F81BC"/>
          </a:solidFill>
        </p:spPr>
        <p:txBody>
          <a:bodyPr wrap="square" lIns="0" tIns="0" rIns="0" bIns="0" rtlCol="0"/>
          <a:lstStyle/>
          <a:p>
            <a:endParaRPr dirty="0"/>
          </a:p>
        </p:txBody>
      </p:sp>
      <p:sp>
        <p:nvSpPr>
          <p:cNvPr id="91" name="object 91"/>
          <p:cNvSpPr/>
          <p:nvPr/>
        </p:nvSpPr>
        <p:spPr>
          <a:xfrm>
            <a:off x="8438006" y="1991232"/>
            <a:ext cx="86360" cy="19685"/>
          </a:xfrm>
          <a:custGeom>
            <a:avLst/>
            <a:gdLst/>
            <a:ahLst/>
            <a:cxnLst/>
            <a:rect l="l" t="t" r="r" b="b"/>
            <a:pathLst>
              <a:path w="86359" h="19685">
                <a:moveTo>
                  <a:pt x="16383" y="0"/>
                </a:moveTo>
                <a:lnTo>
                  <a:pt x="4699" y="0"/>
                </a:lnTo>
                <a:lnTo>
                  <a:pt x="0" y="4317"/>
                </a:lnTo>
                <a:lnTo>
                  <a:pt x="0" y="14986"/>
                </a:lnTo>
                <a:lnTo>
                  <a:pt x="4699" y="19176"/>
                </a:lnTo>
                <a:lnTo>
                  <a:pt x="16383" y="19176"/>
                </a:lnTo>
                <a:lnTo>
                  <a:pt x="21082" y="14986"/>
                </a:lnTo>
                <a:lnTo>
                  <a:pt x="21082" y="4317"/>
                </a:lnTo>
                <a:lnTo>
                  <a:pt x="16383" y="0"/>
                </a:lnTo>
                <a:close/>
              </a:path>
              <a:path w="86359" h="19685">
                <a:moveTo>
                  <a:pt x="81407" y="0"/>
                </a:moveTo>
                <a:lnTo>
                  <a:pt x="69723" y="0"/>
                </a:lnTo>
                <a:lnTo>
                  <a:pt x="65024" y="4317"/>
                </a:lnTo>
                <a:lnTo>
                  <a:pt x="65024" y="14986"/>
                </a:lnTo>
                <a:lnTo>
                  <a:pt x="69723" y="19176"/>
                </a:lnTo>
                <a:lnTo>
                  <a:pt x="81407" y="19176"/>
                </a:lnTo>
                <a:lnTo>
                  <a:pt x="86106" y="14986"/>
                </a:lnTo>
                <a:lnTo>
                  <a:pt x="86106" y="4317"/>
                </a:lnTo>
                <a:lnTo>
                  <a:pt x="81407" y="0"/>
                </a:lnTo>
                <a:close/>
              </a:path>
            </a:pathLst>
          </a:custGeom>
          <a:solidFill>
            <a:srgbClr val="406897"/>
          </a:solidFill>
        </p:spPr>
        <p:txBody>
          <a:bodyPr wrap="square" lIns="0" tIns="0" rIns="0" bIns="0" rtlCol="0"/>
          <a:lstStyle/>
          <a:p>
            <a:endParaRPr dirty="0"/>
          </a:p>
        </p:txBody>
      </p:sp>
      <p:sp>
        <p:nvSpPr>
          <p:cNvPr id="92" name="object 92"/>
          <p:cNvSpPr/>
          <p:nvPr/>
        </p:nvSpPr>
        <p:spPr>
          <a:xfrm>
            <a:off x="8438006" y="1991232"/>
            <a:ext cx="21590" cy="19685"/>
          </a:xfrm>
          <a:custGeom>
            <a:avLst/>
            <a:gdLst/>
            <a:ahLst/>
            <a:cxnLst/>
            <a:rect l="l" t="t" r="r" b="b"/>
            <a:pathLst>
              <a:path w="21590" h="19685">
                <a:moveTo>
                  <a:pt x="0" y="9651"/>
                </a:moveTo>
                <a:lnTo>
                  <a:pt x="0" y="4317"/>
                </a:lnTo>
                <a:lnTo>
                  <a:pt x="4699" y="0"/>
                </a:lnTo>
                <a:lnTo>
                  <a:pt x="10541" y="0"/>
                </a:lnTo>
                <a:lnTo>
                  <a:pt x="16383" y="0"/>
                </a:lnTo>
                <a:lnTo>
                  <a:pt x="21082" y="4317"/>
                </a:lnTo>
                <a:lnTo>
                  <a:pt x="21082" y="9651"/>
                </a:lnTo>
                <a:lnTo>
                  <a:pt x="21082" y="14986"/>
                </a:lnTo>
                <a:lnTo>
                  <a:pt x="16383" y="19176"/>
                </a:lnTo>
                <a:lnTo>
                  <a:pt x="10541" y="19176"/>
                </a:lnTo>
                <a:lnTo>
                  <a:pt x="4699" y="19176"/>
                </a:lnTo>
                <a:lnTo>
                  <a:pt x="0" y="14986"/>
                </a:lnTo>
                <a:lnTo>
                  <a:pt x="0" y="9651"/>
                </a:lnTo>
                <a:close/>
              </a:path>
            </a:pathLst>
          </a:custGeom>
          <a:ln w="25908">
            <a:solidFill>
              <a:srgbClr val="385D89"/>
            </a:solidFill>
          </a:ln>
        </p:spPr>
        <p:txBody>
          <a:bodyPr wrap="square" lIns="0" tIns="0" rIns="0" bIns="0" rtlCol="0"/>
          <a:lstStyle/>
          <a:p>
            <a:endParaRPr dirty="0"/>
          </a:p>
        </p:txBody>
      </p:sp>
      <p:sp>
        <p:nvSpPr>
          <p:cNvPr id="93" name="object 93"/>
          <p:cNvSpPr/>
          <p:nvPr/>
        </p:nvSpPr>
        <p:spPr>
          <a:xfrm>
            <a:off x="8503031" y="1991232"/>
            <a:ext cx="21590" cy="19685"/>
          </a:xfrm>
          <a:custGeom>
            <a:avLst/>
            <a:gdLst/>
            <a:ahLst/>
            <a:cxnLst/>
            <a:rect l="l" t="t" r="r" b="b"/>
            <a:pathLst>
              <a:path w="21590" h="19685">
                <a:moveTo>
                  <a:pt x="0" y="9651"/>
                </a:moveTo>
                <a:lnTo>
                  <a:pt x="0" y="4317"/>
                </a:lnTo>
                <a:lnTo>
                  <a:pt x="4699" y="0"/>
                </a:lnTo>
                <a:lnTo>
                  <a:pt x="10541" y="0"/>
                </a:lnTo>
                <a:lnTo>
                  <a:pt x="16383" y="0"/>
                </a:lnTo>
                <a:lnTo>
                  <a:pt x="21082" y="4317"/>
                </a:lnTo>
                <a:lnTo>
                  <a:pt x="21082" y="9651"/>
                </a:lnTo>
                <a:lnTo>
                  <a:pt x="21082" y="14986"/>
                </a:lnTo>
                <a:lnTo>
                  <a:pt x="16383" y="19176"/>
                </a:lnTo>
                <a:lnTo>
                  <a:pt x="10541" y="19176"/>
                </a:lnTo>
                <a:lnTo>
                  <a:pt x="4699" y="19176"/>
                </a:lnTo>
                <a:lnTo>
                  <a:pt x="0" y="14986"/>
                </a:lnTo>
                <a:lnTo>
                  <a:pt x="0" y="9651"/>
                </a:lnTo>
                <a:close/>
              </a:path>
            </a:pathLst>
          </a:custGeom>
          <a:ln w="25908">
            <a:solidFill>
              <a:srgbClr val="385D89"/>
            </a:solidFill>
          </a:ln>
        </p:spPr>
        <p:txBody>
          <a:bodyPr wrap="square" lIns="0" tIns="0" rIns="0" bIns="0" rtlCol="0"/>
          <a:lstStyle/>
          <a:p>
            <a:endParaRPr dirty="0"/>
          </a:p>
        </p:txBody>
      </p:sp>
      <p:sp>
        <p:nvSpPr>
          <p:cNvPr id="94" name="object 94"/>
          <p:cNvSpPr/>
          <p:nvPr/>
        </p:nvSpPr>
        <p:spPr>
          <a:xfrm>
            <a:off x="8426068" y="2068702"/>
            <a:ext cx="109855" cy="17145"/>
          </a:xfrm>
          <a:custGeom>
            <a:avLst/>
            <a:gdLst/>
            <a:ahLst/>
            <a:cxnLst/>
            <a:rect l="l" t="t" r="r" b="b"/>
            <a:pathLst>
              <a:path w="109854" h="17144">
                <a:moveTo>
                  <a:pt x="0" y="0"/>
                </a:moveTo>
                <a:lnTo>
                  <a:pt x="27505" y="12858"/>
                </a:lnTo>
                <a:lnTo>
                  <a:pt x="54975" y="17144"/>
                </a:lnTo>
                <a:lnTo>
                  <a:pt x="82421" y="12858"/>
                </a:lnTo>
                <a:lnTo>
                  <a:pt x="109854" y="0"/>
                </a:lnTo>
              </a:path>
            </a:pathLst>
          </a:custGeom>
          <a:ln w="25908">
            <a:solidFill>
              <a:srgbClr val="385D89"/>
            </a:solidFill>
          </a:ln>
        </p:spPr>
        <p:txBody>
          <a:bodyPr wrap="square" lIns="0" tIns="0" rIns="0" bIns="0" rtlCol="0"/>
          <a:lstStyle/>
          <a:p>
            <a:endParaRPr dirty="0"/>
          </a:p>
        </p:txBody>
      </p:sp>
      <p:sp>
        <p:nvSpPr>
          <p:cNvPr id="95" name="object 95"/>
          <p:cNvSpPr/>
          <p:nvPr/>
        </p:nvSpPr>
        <p:spPr>
          <a:xfrm>
            <a:off x="8379714" y="1936242"/>
            <a:ext cx="203200" cy="184785"/>
          </a:xfrm>
          <a:custGeom>
            <a:avLst/>
            <a:gdLst/>
            <a:ahLst/>
            <a:cxnLst/>
            <a:rect l="l" t="t" r="r" b="b"/>
            <a:pathLst>
              <a:path w="203200" h="184785">
                <a:moveTo>
                  <a:pt x="0" y="92202"/>
                </a:moveTo>
                <a:lnTo>
                  <a:pt x="7959" y="56310"/>
                </a:lnTo>
                <a:lnTo>
                  <a:pt x="29670" y="27003"/>
                </a:lnTo>
                <a:lnTo>
                  <a:pt x="61882" y="7244"/>
                </a:lnTo>
                <a:lnTo>
                  <a:pt x="101345" y="0"/>
                </a:lnTo>
                <a:lnTo>
                  <a:pt x="140809" y="7244"/>
                </a:lnTo>
                <a:lnTo>
                  <a:pt x="173021" y="27003"/>
                </a:lnTo>
                <a:lnTo>
                  <a:pt x="194732" y="56310"/>
                </a:lnTo>
                <a:lnTo>
                  <a:pt x="202691" y="92202"/>
                </a:lnTo>
                <a:lnTo>
                  <a:pt x="194732" y="128093"/>
                </a:lnTo>
                <a:lnTo>
                  <a:pt x="173021" y="157400"/>
                </a:lnTo>
                <a:lnTo>
                  <a:pt x="140809" y="177159"/>
                </a:lnTo>
                <a:lnTo>
                  <a:pt x="101345" y="184404"/>
                </a:lnTo>
                <a:lnTo>
                  <a:pt x="61882" y="177159"/>
                </a:lnTo>
                <a:lnTo>
                  <a:pt x="29670" y="157400"/>
                </a:lnTo>
                <a:lnTo>
                  <a:pt x="7959" y="128093"/>
                </a:lnTo>
                <a:lnTo>
                  <a:pt x="0" y="92202"/>
                </a:lnTo>
                <a:close/>
              </a:path>
            </a:pathLst>
          </a:custGeom>
          <a:ln w="25908">
            <a:solidFill>
              <a:srgbClr val="385D89"/>
            </a:solidFill>
          </a:ln>
        </p:spPr>
        <p:txBody>
          <a:bodyPr wrap="square" lIns="0" tIns="0" rIns="0" bIns="0" rtlCol="0"/>
          <a:lstStyle/>
          <a:p>
            <a:endParaRPr dirty="0"/>
          </a:p>
        </p:txBody>
      </p:sp>
      <p:sp>
        <p:nvSpPr>
          <p:cNvPr id="96" name="object 96"/>
          <p:cNvSpPr txBox="1"/>
          <p:nvPr/>
        </p:nvSpPr>
        <p:spPr>
          <a:xfrm>
            <a:off x="4154804" y="3884929"/>
            <a:ext cx="1122680" cy="584835"/>
          </a:xfrm>
          <a:prstGeom prst="rect">
            <a:avLst/>
          </a:prstGeom>
        </p:spPr>
        <p:txBody>
          <a:bodyPr vert="horz" wrap="square" lIns="0" tIns="0" rIns="0" bIns="0" rtlCol="0">
            <a:spAutoFit/>
          </a:bodyPr>
          <a:lstStyle/>
          <a:p>
            <a:pPr marL="12700" marR="5080">
              <a:lnSpc>
                <a:spcPct val="100000"/>
              </a:lnSpc>
            </a:pPr>
            <a:r>
              <a:rPr sz="1800" spc="-5" dirty="0">
                <a:latin typeface="Courier New"/>
                <a:cs typeface="Courier New"/>
              </a:rPr>
              <a:t>Advisory  Board</a:t>
            </a:r>
            <a:endParaRPr sz="1800" dirty="0">
              <a:latin typeface="Courier New"/>
              <a:cs typeface="Courier New"/>
            </a:endParaRPr>
          </a:p>
        </p:txBody>
      </p:sp>
      <p:sp>
        <p:nvSpPr>
          <p:cNvPr id="97" name="object 97"/>
          <p:cNvSpPr/>
          <p:nvPr/>
        </p:nvSpPr>
        <p:spPr>
          <a:xfrm>
            <a:off x="4395215" y="5875007"/>
            <a:ext cx="1703577" cy="508838"/>
          </a:xfrm>
          <a:prstGeom prst="rect">
            <a:avLst/>
          </a:prstGeom>
          <a:blipFill>
            <a:blip r:embed="rId48" cstate="print"/>
            <a:stretch>
              <a:fillRect/>
            </a:stretch>
          </a:blipFill>
        </p:spPr>
        <p:txBody>
          <a:bodyPr wrap="square" lIns="0" tIns="0" rIns="0" bIns="0" rtlCol="0"/>
          <a:lstStyle/>
          <a:p>
            <a:endParaRPr dirty="0"/>
          </a:p>
        </p:txBody>
      </p:sp>
      <p:sp>
        <p:nvSpPr>
          <p:cNvPr id="98" name="object 98"/>
          <p:cNvSpPr/>
          <p:nvPr/>
        </p:nvSpPr>
        <p:spPr>
          <a:xfrm>
            <a:off x="4395215" y="6149340"/>
            <a:ext cx="929449" cy="508838"/>
          </a:xfrm>
          <a:prstGeom prst="rect">
            <a:avLst/>
          </a:prstGeom>
          <a:blipFill>
            <a:blip r:embed="rId49" cstate="print"/>
            <a:stretch>
              <a:fillRect/>
            </a:stretch>
          </a:blipFill>
        </p:spPr>
        <p:txBody>
          <a:bodyPr wrap="square" lIns="0" tIns="0" rIns="0" bIns="0" rtlCol="0"/>
          <a:lstStyle/>
          <a:p>
            <a:endParaRPr dirty="0"/>
          </a:p>
        </p:txBody>
      </p:sp>
      <p:sp>
        <p:nvSpPr>
          <p:cNvPr id="99" name="object 99"/>
          <p:cNvSpPr txBox="1"/>
          <p:nvPr/>
        </p:nvSpPr>
        <p:spPr>
          <a:xfrm>
            <a:off x="4527296" y="5939028"/>
            <a:ext cx="1370965" cy="572770"/>
          </a:xfrm>
          <a:prstGeom prst="rect">
            <a:avLst/>
          </a:prstGeom>
        </p:spPr>
        <p:txBody>
          <a:bodyPr vert="horz" wrap="square" lIns="0" tIns="0" rIns="0" bIns="0" rtlCol="0">
            <a:spAutoFit/>
          </a:bodyPr>
          <a:lstStyle/>
          <a:p>
            <a:pPr marL="12700" marR="5080">
              <a:lnSpc>
                <a:spcPct val="100000"/>
              </a:lnSpc>
            </a:pPr>
            <a:r>
              <a:rPr sz="1800" dirty="0">
                <a:solidFill>
                  <a:srgbClr val="FFFFFF"/>
                </a:solidFill>
                <a:latin typeface="Calibri"/>
                <a:cs typeface="Calibri"/>
              </a:rPr>
              <a:t>Alaska</a:t>
            </a:r>
            <a:r>
              <a:rPr sz="1800" spc="-105" dirty="0">
                <a:solidFill>
                  <a:srgbClr val="FFFFFF"/>
                </a:solidFill>
                <a:latin typeface="Calibri"/>
                <a:cs typeface="Calibri"/>
              </a:rPr>
              <a:t> </a:t>
            </a:r>
            <a:r>
              <a:rPr sz="1800" spc="-5" dirty="0">
                <a:solidFill>
                  <a:srgbClr val="FFFFFF"/>
                </a:solidFill>
                <a:latin typeface="Calibri"/>
                <a:cs typeface="Calibri"/>
              </a:rPr>
              <a:t>Science  Center</a:t>
            </a:r>
            <a:endParaRPr sz="1800" dirty="0">
              <a:latin typeface="Calibri"/>
              <a:cs typeface="Calibri"/>
            </a:endParaRPr>
          </a:p>
        </p:txBody>
      </p:sp>
      <p:sp>
        <p:nvSpPr>
          <p:cNvPr id="100" name="object 100"/>
          <p:cNvSpPr/>
          <p:nvPr/>
        </p:nvSpPr>
        <p:spPr>
          <a:xfrm>
            <a:off x="3995928" y="4188002"/>
            <a:ext cx="1041996" cy="1430655"/>
          </a:xfrm>
          <a:prstGeom prst="rect">
            <a:avLst/>
          </a:prstGeom>
          <a:blipFill>
            <a:blip r:embed="rId50" cstate="print"/>
            <a:stretch>
              <a:fillRect/>
            </a:stretch>
          </a:blipFill>
        </p:spPr>
        <p:txBody>
          <a:bodyPr wrap="square" lIns="0" tIns="0" rIns="0" bIns="0" rtlCol="0"/>
          <a:lstStyle/>
          <a:p>
            <a:endParaRPr dirty="0"/>
          </a:p>
        </p:txBody>
      </p:sp>
      <p:sp>
        <p:nvSpPr>
          <p:cNvPr id="101" name="object 101"/>
          <p:cNvSpPr/>
          <p:nvPr/>
        </p:nvSpPr>
        <p:spPr>
          <a:xfrm>
            <a:off x="4106545" y="4322826"/>
            <a:ext cx="829944" cy="1125220"/>
          </a:xfrm>
          <a:custGeom>
            <a:avLst/>
            <a:gdLst/>
            <a:ahLst/>
            <a:cxnLst/>
            <a:rect l="l" t="t" r="r" b="b"/>
            <a:pathLst>
              <a:path w="829945" h="1125220">
                <a:moveTo>
                  <a:pt x="753052" y="1013146"/>
                </a:moveTo>
                <a:lnTo>
                  <a:pt x="715899" y="1016381"/>
                </a:lnTo>
                <a:lnTo>
                  <a:pt x="782574" y="1125220"/>
                </a:lnTo>
                <a:lnTo>
                  <a:pt x="819259" y="1032764"/>
                </a:lnTo>
                <a:lnTo>
                  <a:pt x="755522" y="1032764"/>
                </a:lnTo>
                <a:lnTo>
                  <a:pt x="753052" y="1013146"/>
                </a:lnTo>
                <a:close/>
              </a:path>
              <a:path w="829945" h="1125220">
                <a:moveTo>
                  <a:pt x="791029" y="1009840"/>
                </a:moveTo>
                <a:lnTo>
                  <a:pt x="753052" y="1013146"/>
                </a:lnTo>
                <a:lnTo>
                  <a:pt x="755522" y="1032764"/>
                </a:lnTo>
                <a:lnTo>
                  <a:pt x="793368" y="1027938"/>
                </a:lnTo>
                <a:lnTo>
                  <a:pt x="791029" y="1009840"/>
                </a:lnTo>
                <a:close/>
              </a:path>
              <a:path w="829945" h="1125220">
                <a:moveTo>
                  <a:pt x="829690" y="1006475"/>
                </a:moveTo>
                <a:lnTo>
                  <a:pt x="791029" y="1009840"/>
                </a:lnTo>
                <a:lnTo>
                  <a:pt x="793368" y="1027938"/>
                </a:lnTo>
                <a:lnTo>
                  <a:pt x="755522" y="1032764"/>
                </a:lnTo>
                <a:lnTo>
                  <a:pt x="819259" y="1032764"/>
                </a:lnTo>
                <a:lnTo>
                  <a:pt x="829690" y="1006475"/>
                </a:lnTo>
                <a:close/>
              </a:path>
              <a:path w="829945" h="1125220">
                <a:moveTo>
                  <a:pt x="76674" y="112163"/>
                </a:moveTo>
                <a:lnTo>
                  <a:pt x="38756" y="115418"/>
                </a:lnTo>
                <a:lnTo>
                  <a:pt x="41020" y="133223"/>
                </a:lnTo>
                <a:lnTo>
                  <a:pt x="46735" y="160400"/>
                </a:lnTo>
                <a:lnTo>
                  <a:pt x="60451" y="211836"/>
                </a:lnTo>
                <a:lnTo>
                  <a:pt x="77469" y="261747"/>
                </a:lnTo>
                <a:lnTo>
                  <a:pt x="97662" y="309372"/>
                </a:lnTo>
                <a:lnTo>
                  <a:pt x="120522" y="354584"/>
                </a:lnTo>
                <a:lnTo>
                  <a:pt x="145922" y="396875"/>
                </a:lnTo>
                <a:lnTo>
                  <a:pt x="173608" y="435991"/>
                </a:lnTo>
                <a:lnTo>
                  <a:pt x="203453" y="471424"/>
                </a:lnTo>
                <a:lnTo>
                  <a:pt x="235076" y="502666"/>
                </a:lnTo>
                <a:lnTo>
                  <a:pt x="268477" y="529463"/>
                </a:lnTo>
                <a:lnTo>
                  <a:pt x="303021" y="551307"/>
                </a:lnTo>
                <a:lnTo>
                  <a:pt x="339089" y="567563"/>
                </a:lnTo>
                <a:lnTo>
                  <a:pt x="376300" y="577976"/>
                </a:lnTo>
                <a:lnTo>
                  <a:pt x="431164" y="582549"/>
                </a:lnTo>
                <a:lnTo>
                  <a:pt x="446785" y="584707"/>
                </a:lnTo>
                <a:lnTo>
                  <a:pt x="493267" y="599821"/>
                </a:lnTo>
                <a:lnTo>
                  <a:pt x="539368" y="626872"/>
                </a:lnTo>
                <a:lnTo>
                  <a:pt x="569340" y="651001"/>
                </a:lnTo>
                <a:lnTo>
                  <a:pt x="598296" y="679704"/>
                </a:lnTo>
                <a:lnTo>
                  <a:pt x="625982" y="712597"/>
                </a:lnTo>
                <a:lnTo>
                  <a:pt x="652017" y="749173"/>
                </a:lnTo>
                <a:lnTo>
                  <a:pt x="675893" y="789178"/>
                </a:lnTo>
                <a:lnTo>
                  <a:pt x="697610" y="831850"/>
                </a:lnTo>
                <a:lnTo>
                  <a:pt x="716660" y="877188"/>
                </a:lnTo>
                <a:lnTo>
                  <a:pt x="732916" y="924560"/>
                </a:lnTo>
                <a:lnTo>
                  <a:pt x="745997" y="973455"/>
                </a:lnTo>
                <a:lnTo>
                  <a:pt x="753052" y="1013146"/>
                </a:lnTo>
                <a:lnTo>
                  <a:pt x="791029" y="1009840"/>
                </a:lnTo>
                <a:lnTo>
                  <a:pt x="782954" y="964311"/>
                </a:lnTo>
                <a:lnTo>
                  <a:pt x="769112" y="912876"/>
                </a:lnTo>
                <a:lnTo>
                  <a:pt x="751966" y="862965"/>
                </a:lnTo>
                <a:lnTo>
                  <a:pt x="731901" y="815340"/>
                </a:lnTo>
                <a:lnTo>
                  <a:pt x="708913" y="770128"/>
                </a:lnTo>
                <a:lnTo>
                  <a:pt x="683513" y="727710"/>
                </a:lnTo>
                <a:lnTo>
                  <a:pt x="655701" y="688721"/>
                </a:lnTo>
                <a:lnTo>
                  <a:pt x="625728" y="653288"/>
                </a:lnTo>
                <a:lnTo>
                  <a:pt x="593978" y="621919"/>
                </a:lnTo>
                <a:lnTo>
                  <a:pt x="560577" y="595249"/>
                </a:lnTo>
                <a:lnTo>
                  <a:pt x="525526" y="573405"/>
                </a:lnTo>
                <a:lnTo>
                  <a:pt x="489330" y="557149"/>
                </a:lnTo>
                <a:lnTo>
                  <a:pt x="451992" y="546988"/>
                </a:lnTo>
                <a:lnTo>
                  <a:pt x="400303" y="542925"/>
                </a:lnTo>
                <a:lnTo>
                  <a:pt x="384682" y="540766"/>
                </a:lnTo>
                <a:lnTo>
                  <a:pt x="337819" y="526034"/>
                </a:lnTo>
                <a:lnTo>
                  <a:pt x="291338" y="498982"/>
                </a:lnTo>
                <a:lnTo>
                  <a:pt x="261112" y="474980"/>
                </a:lnTo>
                <a:lnTo>
                  <a:pt x="232028" y="446278"/>
                </a:lnTo>
                <a:lnTo>
                  <a:pt x="204215" y="413385"/>
                </a:lnTo>
                <a:lnTo>
                  <a:pt x="178180" y="376681"/>
                </a:lnTo>
                <a:lnTo>
                  <a:pt x="154177" y="336804"/>
                </a:lnTo>
                <a:lnTo>
                  <a:pt x="132460" y="293878"/>
                </a:lnTo>
                <a:lnTo>
                  <a:pt x="113283" y="248666"/>
                </a:lnTo>
                <a:lnTo>
                  <a:pt x="97027" y="201294"/>
                </a:lnTo>
                <a:lnTo>
                  <a:pt x="83946" y="152400"/>
                </a:lnTo>
                <a:lnTo>
                  <a:pt x="78739" y="128397"/>
                </a:lnTo>
                <a:lnTo>
                  <a:pt x="76674" y="112163"/>
                </a:lnTo>
                <a:close/>
              </a:path>
              <a:path w="829945" h="1125220">
                <a:moveTo>
                  <a:pt x="47116" y="0"/>
                </a:moveTo>
                <a:lnTo>
                  <a:pt x="0" y="118744"/>
                </a:lnTo>
                <a:lnTo>
                  <a:pt x="38756" y="115418"/>
                </a:lnTo>
                <a:lnTo>
                  <a:pt x="36449" y="97281"/>
                </a:lnTo>
                <a:lnTo>
                  <a:pt x="74167" y="92456"/>
                </a:lnTo>
                <a:lnTo>
                  <a:pt x="103797" y="92456"/>
                </a:lnTo>
                <a:lnTo>
                  <a:pt x="47116" y="0"/>
                </a:lnTo>
                <a:close/>
              </a:path>
              <a:path w="829945" h="1125220">
                <a:moveTo>
                  <a:pt x="74167" y="92456"/>
                </a:moveTo>
                <a:lnTo>
                  <a:pt x="36449" y="97281"/>
                </a:lnTo>
                <a:lnTo>
                  <a:pt x="38756" y="115418"/>
                </a:lnTo>
                <a:lnTo>
                  <a:pt x="76674" y="112163"/>
                </a:lnTo>
                <a:lnTo>
                  <a:pt x="74167" y="92456"/>
                </a:lnTo>
                <a:close/>
              </a:path>
              <a:path w="829945" h="1125220">
                <a:moveTo>
                  <a:pt x="103797" y="92456"/>
                </a:moveTo>
                <a:lnTo>
                  <a:pt x="74167" y="92456"/>
                </a:lnTo>
                <a:lnTo>
                  <a:pt x="76674" y="112163"/>
                </a:lnTo>
                <a:lnTo>
                  <a:pt x="113918" y="108966"/>
                </a:lnTo>
                <a:lnTo>
                  <a:pt x="103797" y="92456"/>
                </a:lnTo>
                <a:close/>
              </a:path>
            </a:pathLst>
          </a:custGeom>
          <a:solidFill>
            <a:srgbClr val="F79546"/>
          </a:solidFill>
        </p:spPr>
        <p:txBody>
          <a:bodyPr wrap="square" lIns="0" tIns="0" rIns="0" bIns="0" rtlCol="0"/>
          <a:lstStyle/>
          <a:p>
            <a:endParaRPr dirty="0"/>
          </a:p>
        </p:txBody>
      </p:sp>
      <p:sp>
        <p:nvSpPr>
          <p:cNvPr id="102" name="object 102"/>
          <p:cNvSpPr/>
          <p:nvPr/>
        </p:nvSpPr>
        <p:spPr>
          <a:xfrm>
            <a:off x="4471415" y="5550408"/>
            <a:ext cx="999743" cy="393192"/>
          </a:xfrm>
          <a:prstGeom prst="rect">
            <a:avLst/>
          </a:prstGeom>
          <a:blipFill>
            <a:blip r:embed="rId51"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69047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337324"/>
            <a:ext cx="7914129" cy="492443"/>
          </a:xfrm>
        </p:spPr>
        <p:txBody>
          <a:bodyPr/>
          <a:lstStyle/>
          <a:p>
            <a:pPr algn="ctr"/>
            <a:r>
              <a:rPr lang="en-US" sz="3200" b="1" dirty="0"/>
              <a:t>Joint Fire Science </a:t>
            </a:r>
            <a:r>
              <a:rPr lang="en-US" sz="3200" b="1" dirty="0" smtClean="0"/>
              <a:t>Program Background</a:t>
            </a:r>
            <a:endParaRPr lang="en-US" sz="3200" b="1" dirty="0"/>
          </a:p>
        </p:txBody>
      </p:sp>
      <p:sp>
        <p:nvSpPr>
          <p:cNvPr id="4" name="TextBox 2"/>
          <p:cNvSpPr txBox="1">
            <a:spLocks noGrp="1"/>
          </p:cNvSpPr>
          <p:nvPr>
            <p:ph sz="quarter" idx="2"/>
          </p:nvPr>
        </p:nvSpPr>
        <p:spPr>
          <a:xfrm>
            <a:off x="152400" y="1143000"/>
            <a:ext cx="8991600" cy="424731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a:lstStyle>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endParaRPr lang="en-US" sz="1800" dirty="0" smtClean="0">
              <a:latin typeface="+mn-lt"/>
            </a:endParaRPr>
          </a:p>
          <a:p>
            <a:pPr marL="0" indent="0">
              <a:lnSpc>
                <a:spcPct val="150000"/>
              </a:lnSpc>
              <a:buClr>
                <a:schemeClr val="tx1"/>
              </a:buClr>
              <a:buNone/>
            </a:pPr>
            <a:r>
              <a:rPr lang="en-US" sz="1800" dirty="0" smtClean="0">
                <a:latin typeface="+mn-lt"/>
              </a:rPr>
              <a:t> </a:t>
            </a:r>
            <a:endParaRPr lang="en-US" sz="1800" dirty="0">
              <a:latin typeface="+mn-lt"/>
            </a:endParaRPr>
          </a:p>
          <a:p>
            <a:pPr marL="0" indent="0">
              <a:lnSpc>
                <a:spcPct val="150000"/>
              </a:lnSpc>
              <a:buClr>
                <a:schemeClr val="tx1"/>
              </a:buClr>
              <a:buNone/>
            </a:pPr>
            <a:endParaRPr lang="en-US" dirty="0" smtClean="0">
              <a:latin typeface="+mn-lt"/>
            </a:endParaRPr>
          </a:p>
          <a:p>
            <a:pPr marL="0" indent="0">
              <a:lnSpc>
                <a:spcPct val="150000"/>
              </a:lnSpc>
              <a:buClr>
                <a:schemeClr val="tx1"/>
              </a:buClr>
              <a:buNone/>
            </a:pPr>
            <a:endParaRPr lang="en-US" dirty="0" smtClean="0">
              <a:latin typeface="+mn-lt"/>
            </a:endParaRPr>
          </a:p>
          <a:p>
            <a:pPr marL="0" indent="0">
              <a:lnSpc>
                <a:spcPct val="150000"/>
              </a:lnSpc>
              <a:buClr>
                <a:schemeClr val="tx1"/>
              </a:buClr>
              <a:buNone/>
            </a:pPr>
            <a:endParaRPr lang="en-US" dirty="0">
              <a:latin typeface="+mn-lt"/>
            </a:endParaRPr>
          </a:p>
          <a:p>
            <a:pPr marL="0" indent="0" algn="r">
              <a:lnSpc>
                <a:spcPct val="150000"/>
              </a:lnSpc>
              <a:buClr>
                <a:schemeClr val="tx1"/>
              </a:buClr>
              <a:buNone/>
            </a:pPr>
            <a:endParaRPr lang="en-US" sz="1800" dirty="0" smtClean="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098932"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464" t="34654"/>
          <a:stretch/>
        </p:blipFill>
        <p:spPr>
          <a:xfrm>
            <a:off x="838200" y="3205902"/>
            <a:ext cx="4075614" cy="1858467"/>
          </a:xfrm>
          <a:prstGeom prst="rect">
            <a:avLst/>
          </a:prstGeom>
        </p:spPr>
      </p:pic>
      <p:sp>
        <p:nvSpPr>
          <p:cNvPr id="9" name="TextBox 8"/>
          <p:cNvSpPr txBox="1"/>
          <p:nvPr/>
        </p:nvSpPr>
        <p:spPr>
          <a:xfrm>
            <a:off x="5486400" y="3302746"/>
            <a:ext cx="3505200" cy="877163"/>
          </a:xfrm>
          <a:prstGeom prst="rect">
            <a:avLst/>
          </a:prstGeom>
          <a:noFill/>
        </p:spPr>
        <p:txBody>
          <a:bodyPr wrap="square" rtlCol="0">
            <a:spAutoFit/>
          </a:bodyPr>
          <a:lstStyle/>
          <a:p>
            <a:pPr>
              <a:lnSpc>
                <a:spcPct val="150000"/>
              </a:lnSpc>
              <a:buClr>
                <a:schemeClr val="tx1"/>
              </a:buClr>
            </a:pPr>
            <a:r>
              <a:rPr lang="en-US" b="1" dirty="0">
                <a:latin typeface="Georgia" panose="02040502050405020303" pitchFamily="18" charset="0"/>
              </a:rPr>
              <a:t>Program </a:t>
            </a:r>
            <a:r>
              <a:rPr lang="en-US" b="1" dirty="0" smtClean="0">
                <a:latin typeface="Georgia" panose="02040502050405020303" pitchFamily="18" charset="0"/>
              </a:rPr>
              <a:t>office and Staff </a:t>
            </a:r>
          </a:p>
          <a:p>
            <a:pPr>
              <a:lnSpc>
                <a:spcPct val="150000"/>
              </a:lnSpc>
              <a:buClr>
                <a:schemeClr val="tx1"/>
              </a:buClr>
            </a:pPr>
            <a:r>
              <a:rPr lang="en-US" sz="1600" b="1" dirty="0" smtClean="0">
                <a:latin typeface="Georgia" panose="02040502050405020303" pitchFamily="18" charset="0"/>
              </a:rPr>
              <a:t>based at NIFC </a:t>
            </a:r>
            <a:r>
              <a:rPr lang="en-US" sz="1600" b="1" dirty="0">
                <a:latin typeface="Georgia" panose="02040502050405020303" pitchFamily="18" charset="0"/>
              </a:rPr>
              <a:t>in Boise, Idaho</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796" y="4364432"/>
            <a:ext cx="1210408" cy="121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44794" y="5099511"/>
            <a:ext cx="4075614" cy="369332"/>
          </a:xfrm>
          <a:prstGeom prst="rect">
            <a:avLst/>
          </a:prstGeom>
          <a:noFill/>
        </p:spPr>
        <p:txBody>
          <a:bodyPr wrap="square" rtlCol="0">
            <a:spAutoFit/>
          </a:bodyPr>
          <a:lstStyle/>
          <a:p>
            <a:pPr algn="ctr"/>
            <a:r>
              <a:rPr lang="en-US" b="1" dirty="0" smtClean="0">
                <a:latin typeface="Georgia" panose="02040502050405020303" pitchFamily="18" charset="0"/>
              </a:rPr>
              <a:t>JFSP Governing Board</a:t>
            </a:r>
            <a:endParaRPr lang="en-US" b="1" dirty="0">
              <a:latin typeface="Georgia" panose="02040502050405020303" pitchFamily="18" charset="0"/>
            </a:endParaRPr>
          </a:p>
        </p:txBody>
      </p:sp>
    </p:spTree>
    <p:extLst>
      <p:ext uri="{BB962C8B-B14F-4D97-AF65-F5344CB8AC3E}">
        <p14:creationId xmlns:p14="http://schemas.microsoft.com/office/powerpoint/2010/main" val="3000814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8941307" y="2438400"/>
            <a:ext cx="0" cy="3953510"/>
          </a:xfrm>
          <a:custGeom>
            <a:avLst/>
            <a:gdLst/>
            <a:ahLst/>
            <a:cxnLst/>
            <a:rect l="l" t="t" r="r" b="b"/>
            <a:pathLst>
              <a:path h="3953510">
                <a:moveTo>
                  <a:pt x="0" y="0"/>
                </a:moveTo>
                <a:lnTo>
                  <a:pt x="0" y="3953255"/>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841959" y="517397"/>
            <a:ext cx="7506970" cy="508634"/>
          </a:xfrm>
          <a:prstGeom prst="rect">
            <a:avLst/>
          </a:prstGeom>
        </p:spPr>
        <p:txBody>
          <a:bodyPr vert="horz" wrap="square" lIns="0" tIns="0" rIns="0" bIns="0" rtlCol="0">
            <a:spAutoFit/>
          </a:bodyPr>
          <a:lstStyle/>
          <a:p>
            <a:pPr marL="12700">
              <a:lnSpc>
                <a:spcPct val="100000"/>
              </a:lnSpc>
            </a:pPr>
            <a:r>
              <a:rPr dirty="0"/>
              <a:t>Implementation of Science</a:t>
            </a:r>
            <a:r>
              <a:rPr spc="-80" dirty="0"/>
              <a:t> </a:t>
            </a:r>
            <a:r>
              <a:rPr dirty="0"/>
              <a:t>Delivery</a:t>
            </a:r>
          </a:p>
        </p:txBody>
      </p:sp>
      <p:sp>
        <p:nvSpPr>
          <p:cNvPr id="13" name="object 13"/>
          <p:cNvSpPr/>
          <p:nvPr/>
        </p:nvSpPr>
        <p:spPr>
          <a:xfrm>
            <a:off x="548640" y="3657600"/>
            <a:ext cx="3810000" cy="2514600"/>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4594859" y="1219200"/>
            <a:ext cx="4396740" cy="1219200"/>
          </a:xfrm>
          <a:custGeom>
            <a:avLst/>
            <a:gdLst/>
            <a:ahLst/>
            <a:cxnLst/>
            <a:rect l="l" t="t" r="r" b="b"/>
            <a:pathLst>
              <a:path w="4396740" h="1219200">
                <a:moveTo>
                  <a:pt x="0" y="1219200"/>
                </a:moveTo>
                <a:lnTo>
                  <a:pt x="4396740" y="1219200"/>
                </a:lnTo>
                <a:lnTo>
                  <a:pt x="4396740" y="0"/>
                </a:lnTo>
                <a:lnTo>
                  <a:pt x="0" y="0"/>
                </a:lnTo>
                <a:lnTo>
                  <a:pt x="0" y="1219200"/>
                </a:lnTo>
                <a:close/>
              </a:path>
            </a:pathLst>
          </a:custGeom>
          <a:solidFill>
            <a:srgbClr val="C5D1D6"/>
          </a:solidFill>
        </p:spPr>
        <p:txBody>
          <a:bodyPr wrap="square" lIns="0" tIns="0" rIns="0" bIns="0" rtlCol="0"/>
          <a:lstStyle/>
          <a:p>
            <a:endParaRPr dirty="0"/>
          </a:p>
        </p:txBody>
      </p:sp>
      <p:sp>
        <p:nvSpPr>
          <p:cNvPr id="15" name="object 15"/>
          <p:cNvSpPr txBox="1"/>
          <p:nvPr/>
        </p:nvSpPr>
        <p:spPr>
          <a:xfrm>
            <a:off x="4674870" y="1256029"/>
            <a:ext cx="3783329" cy="750570"/>
          </a:xfrm>
          <a:prstGeom prst="rect">
            <a:avLst/>
          </a:prstGeom>
        </p:spPr>
        <p:txBody>
          <a:bodyPr vert="horz" wrap="square" lIns="0" tIns="0" rIns="0" bIns="0" rtlCol="0">
            <a:spAutoFit/>
          </a:bodyPr>
          <a:lstStyle/>
          <a:p>
            <a:pPr marL="12700" marR="5080">
              <a:lnSpc>
                <a:spcPct val="100000"/>
              </a:lnSpc>
            </a:pPr>
            <a:r>
              <a:rPr sz="2400" b="1" spc="-5" dirty="0">
                <a:latin typeface="Georgia"/>
                <a:cs typeface="Georgia"/>
              </a:rPr>
              <a:t>– </a:t>
            </a:r>
            <a:r>
              <a:rPr sz="2400" b="1" dirty="0">
                <a:latin typeface="Georgia"/>
                <a:cs typeface="Georgia"/>
              </a:rPr>
              <a:t>15 </a:t>
            </a:r>
            <a:r>
              <a:rPr sz="2400" b="1" spc="-5" dirty="0">
                <a:latin typeface="Georgia"/>
                <a:cs typeface="Georgia"/>
              </a:rPr>
              <a:t>“exchanges” </a:t>
            </a:r>
            <a:r>
              <a:rPr sz="2400" b="1" dirty="0">
                <a:latin typeface="Georgia"/>
                <a:cs typeface="Georgia"/>
              </a:rPr>
              <a:t>form</a:t>
            </a:r>
            <a:r>
              <a:rPr sz="2400" b="1" spc="-25" dirty="0">
                <a:latin typeface="Georgia"/>
                <a:cs typeface="Georgia"/>
              </a:rPr>
              <a:t> </a:t>
            </a:r>
            <a:r>
              <a:rPr sz="2400" b="1" dirty="0">
                <a:latin typeface="Georgia"/>
                <a:cs typeface="Georgia"/>
              </a:rPr>
              <a:t>a  </a:t>
            </a:r>
            <a:r>
              <a:rPr sz="2400" b="1" spc="-5" dirty="0">
                <a:latin typeface="Georgia"/>
                <a:cs typeface="Georgia"/>
              </a:rPr>
              <a:t>collaborative</a:t>
            </a:r>
            <a:r>
              <a:rPr sz="2400" b="1" spc="-80" dirty="0">
                <a:latin typeface="Georgia"/>
                <a:cs typeface="Georgia"/>
              </a:rPr>
              <a:t> </a:t>
            </a:r>
            <a:r>
              <a:rPr sz="2400" b="1" spc="-5" dirty="0">
                <a:latin typeface="Georgia"/>
                <a:cs typeface="Georgia"/>
              </a:rPr>
              <a:t>network</a:t>
            </a:r>
            <a:endParaRPr sz="2400" dirty="0">
              <a:latin typeface="Georgia"/>
              <a:cs typeface="Georgia"/>
            </a:endParaRPr>
          </a:p>
        </p:txBody>
      </p:sp>
      <p:sp>
        <p:nvSpPr>
          <p:cNvPr id="16" name="object 16"/>
          <p:cNvSpPr/>
          <p:nvPr/>
        </p:nvSpPr>
        <p:spPr>
          <a:xfrm>
            <a:off x="4594859" y="4267200"/>
            <a:ext cx="4297680" cy="2080639"/>
          </a:xfrm>
          <a:custGeom>
            <a:avLst/>
            <a:gdLst/>
            <a:ahLst/>
            <a:cxnLst/>
            <a:rect l="l" t="t" r="r" b="b"/>
            <a:pathLst>
              <a:path w="4297680" h="2185670">
                <a:moveTo>
                  <a:pt x="0" y="2185416"/>
                </a:moveTo>
                <a:lnTo>
                  <a:pt x="4297680" y="2185416"/>
                </a:lnTo>
                <a:lnTo>
                  <a:pt x="4297680" y="0"/>
                </a:lnTo>
                <a:lnTo>
                  <a:pt x="0" y="0"/>
                </a:lnTo>
                <a:lnTo>
                  <a:pt x="0" y="2185416"/>
                </a:lnTo>
                <a:close/>
              </a:path>
            </a:pathLst>
          </a:custGeom>
          <a:noFill/>
        </p:spPr>
        <p:txBody>
          <a:bodyPr wrap="square" lIns="0" tIns="0" rIns="0" bIns="0" rtlCol="0"/>
          <a:lstStyle/>
          <a:p>
            <a:endParaRPr dirty="0"/>
          </a:p>
        </p:txBody>
      </p:sp>
      <p:sp>
        <p:nvSpPr>
          <p:cNvPr id="17" name="object 17"/>
          <p:cNvSpPr txBox="1"/>
          <p:nvPr/>
        </p:nvSpPr>
        <p:spPr>
          <a:xfrm>
            <a:off x="665859" y="1458087"/>
            <a:ext cx="3721735" cy="2089785"/>
          </a:xfrm>
          <a:prstGeom prst="rect">
            <a:avLst/>
          </a:prstGeom>
        </p:spPr>
        <p:txBody>
          <a:bodyPr vert="horz" wrap="square" lIns="0" tIns="0" rIns="0" bIns="0" rtlCol="0">
            <a:spAutoFit/>
          </a:bodyPr>
          <a:lstStyle/>
          <a:p>
            <a:pPr marL="71755">
              <a:lnSpc>
                <a:spcPct val="100000"/>
              </a:lnSpc>
            </a:pPr>
            <a:r>
              <a:rPr sz="1800" b="1" dirty="0">
                <a:latin typeface="Georgia"/>
                <a:cs typeface="Georgia"/>
              </a:rPr>
              <a:t>Key</a:t>
            </a:r>
            <a:r>
              <a:rPr sz="1800" b="1" spc="-55" dirty="0">
                <a:latin typeface="Georgia"/>
                <a:cs typeface="Georgia"/>
              </a:rPr>
              <a:t> </a:t>
            </a:r>
            <a:r>
              <a:rPr sz="1800" b="1" spc="-5" dirty="0">
                <a:latin typeface="Georgia"/>
                <a:cs typeface="Georgia"/>
              </a:rPr>
              <a:t>characteristics</a:t>
            </a:r>
            <a:endParaRPr sz="1800" dirty="0">
              <a:latin typeface="Georgia"/>
              <a:cs typeface="Georgia"/>
            </a:endParaRPr>
          </a:p>
          <a:p>
            <a:pPr marL="12700" marR="5080">
              <a:lnSpc>
                <a:spcPts val="4800"/>
              </a:lnSpc>
              <a:spcBef>
                <a:spcPts val="310"/>
              </a:spcBef>
            </a:pPr>
            <a:r>
              <a:rPr sz="2000" dirty="0">
                <a:latin typeface="Georgia"/>
                <a:cs typeface="Georgia"/>
              </a:rPr>
              <a:t>Boundary spanning </a:t>
            </a:r>
            <a:r>
              <a:rPr sz="2000" spc="-5" dirty="0">
                <a:latin typeface="Georgia"/>
                <a:cs typeface="Georgia"/>
              </a:rPr>
              <a:t>partnerships  End-user </a:t>
            </a:r>
            <a:r>
              <a:rPr sz="2000" dirty="0">
                <a:latin typeface="Georgia"/>
                <a:cs typeface="Georgia"/>
              </a:rPr>
              <a:t>and </a:t>
            </a:r>
            <a:r>
              <a:rPr sz="2000" spc="-5" dirty="0">
                <a:latin typeface="Georgia"/>
                <a:cs typeface="Georgia"/>
              </a:rPr>
              <a:t>science driven  </a:t>
            </a:r>
            <a:r>
              <a:rPr sz="2000" dirty="0">
                <a:latin typeface="Georgia"/>
                <a:cs typeface="Georgia"/>
              </a:rPr>
              <a:t>Active</a:t>
            </a:r>
            <a:r>
              <a:rPr sz="2000" spc="-105" dirty="0">
                <a:latin typeface="Georgia"/>
                <a:cs typeface="Georgia"/>
              </a:rPr>
              <a:t> </a:t>
            </a:r>
            <a:r>
              <a:rPr sz="2000" dirty="0">
                <a:latin typeface="Georgia"/>
                <a:cs typeface="Georgia"/>
              </a:rPr>
              <a:t>engagement</a:t>
            </a:r>
          </a:p>
        </p:txBody>
      </p:sp>
      <p:sp>
        <p:nvSpPr>
          <p:cNvPr id="18" name="object 18"/>
          <p:cNvSpPr/>
          <p:nvPr/>
        </p:nvSpPr>
        <p:spPr>
          <a:xfrm>
            <a:off x="4735067" y="1961515"/>
            <a:ext cx="3791711" cy="2286000"/>
          </a:xfrm>
          <a:prstGeom prst="rect">
            <a:avLst/>
          </a:prstGeom>
          <a:blipFill>
            <a:blip r:embed="rId5" cstate="print"/>
            <a:stretch>
              <a:fillRect/>
            </a:stretch>
          </a:blipFill>
        </p:spPr>
        <p:txBody>
          <a:bodyPr wrap="square" lIns="0" tIns="0" rIns="0" bIns="0" rtlCol="0"/>
          <a:lstStyle/>
          <a:p>
            <a:endParaRPr dirty="0"/>
          </a:p>
        </p:txBody>
      </p:sp>
      <p:sp>
        <p:nvSpPr>
          <p:cNvPr id="20" name="object 17"/>
          <p:cNvSpPr txBox="1"/>
          <p:nvPr/>
        </p:nvSpPr>
        <p:spPr>
          <a:xfrm>
            <a:off x="4114381" y="4706010"/>
            <a:ext cx="4713155" cy="1369606"/>
          </a:xfrm>
          <a:prstGeom prst="rect">
            <a:avLst/>
          </a:prstGeom>
        </p:spPr>
        <p:txBody>
          <a:bodyPr vert="horz" wrap="square" lIns="0" tIns="0" rIns="0" bIns="0" rtlCol="0">
            <a:spAutoFit/>
          </a:bodyPr>
          <a:lstStyle/>
          <a:p>
            <a:pPr algn="ctr">
              <a:lnSpc>
                <a:spcPct val="100000"/>
              </a:lnSpc>
            </a:pPr>
            <a:r>
              <a:rPr sz="2000" dirty="0">
                <a:latin typeface="Georgia"/>
                <a:cs typeface="Georgia"/>
              </a:rPr>
              <a:t>Translation </a:t>
            </a:r>
            <a:r>
              <a:rPr sz="2000" spc="-5" dirty="0">
                <a:latin typeface="Georgia"/>
                <a:cs typeface="Georgia"/>
              </a:rPr>
              <a:t>of scientific</a:t>
            </a:r>
            <a:r>
              <a:rPr sz="2000" spc="-55" dirty="0">
                <a:latin typeface="Georgia"/>
                <a:cs typeface="Georgia"/>
              </a:rPr>
              <a:t> </a:t>
            </a:r>
            <a:r>
              <a:rPr sz="2000" dirty="0">
                <a:latin typeface="Georgia"/>
                <a:cs typeface="Georgia"/>
              </a:rPr>
              <a:t>and</a:t>
            </a:r>
          </a:p>
          <a:p>
            <a:pPr marL="101600" algn="ctr">
              <a:lnSpc>
                <a:spcPct val="100000"/>
              </a:lnSpc>
            </a:pPr>
            <a:r>
              <a:rPr sz="2400" spc="-5" dirty="0">
                <a:latin typeface="Georgia"/>
                <a:cs typeface="Georgia"/>
              </a:rPr>
              <a:t>technical</a:t>
            </a:r>
            <a:r>
              <a:rPr sz="2000" spc="-5" dirty="0">
                <a:latin typeface="Georgia"/>
                <a:cs typeface="Georgia"/>
              </a:rPr>
              <a:t> </a:t>
            </a:r>
            <a:r>
              <a:rPr sz="2000" dirty="0">
                <a:latin typeface="Georgia"/>
                <a:cs typeface="Georgia"/>
              </a:rPr>
              <a:t>information</a:t>
            </a:r>
            <a:r>
              <a:rPr sz="2000" spc="-60" dirty="0">
                <a:latin typeface="Georgia"/>
                <a:cs typeface="Georgia"/>
              </a:rPr>
              <a:t> </a:t>
            </a:r>
            <a:r>
              <a:rPr sz="2000" dirty="0">
                <a:latin typeface="Georgia"/>
                <a:cs typeface="Georgia"/>
              </a:rPr>
              <a:t>into</a:t>
            </a:r>
          </a:p>
          <a:p>
            <a:pPr marL="101600" algn="ctr">
              <a:lnSpc>
                <a:spcPct val="100000"/>
              </a:lnSpc>
              <a:spcBef>
                <a:spcPts val="600"/>
              </a:spcBef>
            </a:pPr>
            <a:r>
              <a:rPr sz="2000" b="1" dirty="0">
                <a:latin typeface="Georgia"/>
                <a:cs typeface="Georgia"/>
              </a:rPr>
              <a:t>appropriate </a:t>
            </a:r>
            <a:r>
              <a:rPr sz="2000" b="1" spc="-5" dirty="0">
                <a:latin typeface="Georgia"/>
                <a:cs typeface="Georgia"/>
              </a:rPr>
              <a:t>and</a:t>
            </a:r>
            <a:r>
              <a:rPr sz="2000" b="1" spc="-120" dirty="0">
                <a:latin typeface="Georgia"/>
                <a:cs typeface="Georgia"/>
              </a:rPr>
              <a:t> </a:t>
            </a:r>
            <a:r>
              <a:rPr sz="2000" b="1" dirty="0">
                <a:latin typeface="Georgia"/>
                <a:cs typeface="Georgia"/>
              </a:rPr>
              <a:t>usable</a:t>
            </a:r>
            <a:endParaRPr sz="2000" dirty="0">
              <a:latin typeface="Georgia"/>
              <a:cs typeface="Georgia"/>
            </a:endParaRPr>
          </a:p>
          <a:p>
            <a:pPr marL="1067435">
              <a:lnSpc>
                <a:spcPct val="100000"/>
              </a:lnSpc>
            </a:pPr>
            <a:r>
              <a:rPr sz="2000" spc="-5" dirty="0">
                <a:latin typeface="Georgia"/>
                <a:cs typeface="Georgia"/>
              </a:rPr>
              <a:t>tools </a:t>
            </a:r>
            <a:r>
              <a:rPr sz="2000" dirty="0">
                <a:latin typeface="Georgia"/>
                <a:cs typeface="Georgia"/>
              </a:rPr>
              <a:t>and</a:t>
            </a:r>
            <a:r>
              <a:rPr sz="2000" spc="-50" dirty="0">
                <a:latin typeface="Georgia"/>
                <a:cs typeface="Georgia"/>
              </a:rPr>
              <a:t> </a:t>
            </a:r>
            <a:r>
              <a:rPr sz="2000" spc="-5" dirty="0">
                <a:latin typeface="Georgia"/>
                <a:cs typeface="Georgia"/>
              </a:rPr>
              <a:t>products</a:t>
            </a:r>
            <a:endParaRPr sz="2000" dirty="0">
              <a:latin typeface="Georgia"/>
              <a:cs typeface="Georgia"/>
            </a:endParaRPr>
          </a:p>
        </p:txBody>
      </p:sp>
    </p:spTree>
    <p:extLst>
      <p:ext uri="{BB962C8B-B14F-4D97-AF65-F5344CB8AC3E}">
        <p14:creationId xmlns:p14="http://schemas.microsoft.com/office/powerpoint/2010/main" val="341641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558365" y="1474677"/>
            <a:ext cx="8433233" cy="3657600"/>
          </a:xfrm>
          <a:custGeom>
            <a:avLst/>
            <a:gdLst/>
            <a:ahLst/>
            <a:cxnLst/>
            <a:rect l="l" t="t" r="r" b="b"/>
            <a:pathLst>
              <a:path w="8639810" h="3657600">
                <a:moveTo>
                  <a:pt x="0" y="3657600"/>
                </a:moveTo>
                <a:lnTo>
                  <a:pt x="8639556" y="3657600"/>
                </a:lnTo>
                <a:lnTo>
                  <a:pt x="8639556" y="0"/>
                </a:lnTo>
                <a:lnTo>
                  <a:pt x="0" y="0"/>
                </a:lnTo>
                <a:lnTo>
                  <a:pt x="0" y="3657600"/>
                </a:lnTo>
                <a:close/>
              </a:path>
            </a:pathLst>
          </a:custGeom>
          <a:solidFill>
            <a:srgbClr val="C5D1D6"/>
          </a:solidFill>
        </p:spPr>
        <p:txBody>
          <a:bodyPr wrap="square" lIns="0" tIns="0" rIns="0" bIns="0" rtlCol="0"/>
          <a:lstStyle/>
          <a:p>
            <a:endParaRPr dirty="0"/>
          </a:p>
        </p:txBody>
      </p:sp>
      <p:sp>
        <p:nvSpPr>
          <p:cNvPr id="13" name="object 13"/>
          <p:cNvSpPr txBox="1">
            <a:spLocks noGrp="1"/>
          </p:cNvSpPr>
          <p:nvPr>
            <p:ph type="title"/>
          </p:nvPr>
        </p:nvSpPr>
        <p:spPr>
          <a:xfrm>
            <a:off x="202693" y="281852"/>
            <a:ext cx="8732518" cy="430887"/>
          </a:xfrm>
          <a:prstGeom prst="rect">
            <a:avLst/>
          </a:prstGeom>
        </p:spPr>
        <p:txBody>
          <a:bodyPr vert="horz" wrap="square" lIns="0" tIns="0" rIns="0" bIns="0" rtlCol="0">
            <a:spAutoFit/>
          </a:bodyPr>
          <a:lstStyle/>
          <a:p>
            <a:pPr marL="12700">
              <a:lnSpc>
                <a:spcPct val="100000"/>
              </a:lnSpc>
            </a:pPr>
            <a:r>
              <a:rPr lang="en-US" sz="2800" spc="-5" dirty="0" smtClean="0"/>
              <a:t>Joint Fire Science Program established in 1998</a:t>
            </a:r>
            <a:endParaRPr sz="2800" dirty="0"/>
          </a:p>
        </p:txBody>
      </p:sp>
      <p:sp>
        <p:nvSpPr>
          <p:cNvPr id="14" name="object 14"/>
          <p:cNvSpPr/>
          <p:nvPr/>
        </p:nvSpPr>
        <p:spPr>
          <a:xfrm>
            <a:off x="3658826" y="1534189"/>
            <a:ext cx="1990032" cy="1752600"/>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5941431" y="1534189"/>
            <a:ext cx="2275331" cy="2708148"/>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443418" y="4104483"/>
            <a:ext cx="2674620" cy="2005584"/>
          </a:xfrm>
          <a:prstGeom prst="rect">
            <a:avLst/>
          </a:prstGeom>
          <a:blipFill>
            <a:blip r:embed="rId6" cstate="print"/>
            <a:stretch>
              <a:fillRect/>
            </a:stretch>
          </a:blipFill>
        </p:spPr>
        <p:txBody>
          <a:bodyPr wrap="square" lIns="0" tIns="0" rIns="0" bIns="0" rtlCol="0"/>
          <a:lstStyle/>
          <a:p>
            <a:endParaRPr dirty="0"/>
          </a:p>
        </p:txBody>
      </p:sp>
      <p:sp>
        <p:nvSpPr>
          <p:cNvPr id="18" name="object 18"/>
          <p:cNvSpPr txBox="1">
            <a:spLocks noGrp="1"/>
          </p:cNvSpPr>
          <p:nvPr>
            <p:ph type="body" idx="1"/>
          </p:nvPr>
        </p:nvSpPr>
        <p:spPr>
          <a:xfrm>
            <a:off x="293369" y="1286266"/>
            <a:ext cx="8557260" cy="2422779"/>
          </a:xfrm>
          <a:prstGeom prst="rect">
            <a:avLst/>
          </a:prstGeom>
        </p:spPr>
        <p:txBody>
          <a:bodyPr vert="horz" wrap="square" lIns="0" tIns="0" rIns="0" bIns="0" rtlCol="0">
            <a:spAutoFit/>
          </a:bodyPr>
          <a:lstStyle/>
          <a:p>
            <a:pPr marL="102870" marR="5080">
              <a:lnSpc>
                <a:spcPct val="100800"/>
              </a:lnSpc>
            </a:pPr>
            <a:endParaRPr sz="2700" dirty="0"/>
          </a:p>
          <a:p>
            <a:pPr marL="102870">
              <a:lnSpc>
                <a:spcPct val="100000"/>
              </a:lnSpc>
              <a:spcBef>
                <a:spcPts val="2940"/>
              </a:spcBef>
            </a:pPr>
            <a:r>
              <a:rPr sz="3200" b="1" i="0" spc="-5" dirty="0">
                <a:latin typeface="Georgia"/>
                <a:cs typeface="Georgia"/>
              </a:rPr>
              <a:t>Fuels</a:t>
            </a:r>
            <a:endParaRPr sz="3200" dirty="0">
              <a:latin typeface="Georgia"/>
              <a:cs typeface="Georgia"/>
            </a:endParaRPr>
          </a:p>
          <a:p>
            <a:pPr marL="102870">
              <a:lnSpc>
                <a:spcPct val="100000"/>
              </a:lnSpc>
              <a:spcBef>
                <a:spcPts val="645"/>
              </a:spcBef>
            </a:pPr>
            <a:r>
              <a:rPr sz="3200" b="1" i="0" spc="-5" dirty="0">
                <a:latin typeface="Georgia"/>
                <a:cs typeface="Georgia"/>
              </a:rPr>
              <a:t>Fire</a:t>
            </a:r>
            <a:r>
              <a:rPr sz="3200" b="1" i="0" spc="-95" dirty="0">
                <a:latin typeface="Georgia"/>
                <a:cs typeface="Georgia"/>
              </a:rPr>
              <a:t> </a:t>
            </a:r>
            <a:r>
              <a:rPr sz="3200" b="1" i="0" spc="-5" dirty="0">
                <a:latin typeface="Georgia"/>
                <a:cs typeface="Georgia"/>
              </a:rPr>
              <a:t>Behavior</a:t>
            </a:r>
            <a:endParaRPr sz="3200" dirty="0">
              <a:latin typeface="Georgia"/>
              <a:cs typeface="Georgia"/>
            </a:endParaRPr>
          </a:p>
          <a:p>
            <a:pPr marL="102870">
              <a:lnSpc>
                <a:spcPct val="100000"/>
              </a:lnSpc>
              <a:spcBef>
                <a:spcPts val="645"/>
              </a:spcBef>
            </a:pPr>
            <a:r>
              <a:rPr sz="3200" b="1" i="0" spc="-5" dirty="0">
                <a:latin typeface="Georgia"/>
                <a:cs typeface="Georgia"/>
              </a:rPr>
              <a:t>Fire</a:t>
            </a:r>
            <a:r>
              <a:rPr sz="3200" b="1" i="0" spc="-85" dirty="0">
                <a:latin typeface="Georgia"/>
                <a:cs typeface="Georgia"/>
              </a:rPr>
              <a:t> </a:t>
            </a:r>
            <a:r>
              <a:rPr sz="3200" b="1" i="0" spc="-5" dirty="0" smtClean="0">
                <a:latin typeface="Georgia"/>
                <a:cs typeface="Georgia"/>
              </a:rPr>
              <a:t>Ecology</a:t>
            </a:r>
            <a:endParaRPr sz="3200" dirty="0">
              <a:latin typeface="Georgia"/>
              <a:cs typeface="Georgia"/>
            </a:endParaRPr>
          </a:p>
        </p:txBody>
      </p:sp>
      <p:sp>
        <p:nvSpPr>
          <p:cNvPr id="19" name="object 19"/>
          <p:cNvSpPr txBox="1"/>
          <p:nvPr/>
        </p:nvSpPr>
        <p:spPr>
          <a:xfrm>
            <a:off x="5419032" y="4686498"/>
            <a:ext cx="4343400" cy="1231106"/>
          </a:xfrm>
          <a:prstGeom prst="rect">
            <a:avLst/>
          </a:prstGeom>
        </p:spPr>
        <p:txBody>
          <a:bodyPr vert="horz" wrap="square" lIns="0" tIns="0" rIns="0" bIns="0" rtlCol="0">
            <a:spAutoFit/>
          </a:bodyPr>
          <a:lstStyle/>
          <a:p>
            <a:pPr marL="355600" indent="-342900">
              <a:lnSpc>
                <a:spcPct val="100000"/>
              </a:lnSpc>
              <a:buClr>
                <a:srgbClr val="D16248"/>
              </a:buClr>
              <a:buSzPct val="84000"/>
              <a:buFont typeface="Arial"/>
              <a:buChar char="•"/>
              <a:tabLst>
                <a:tab pos="355600" algn="l"/>
                <a:tab pos="356235" algn="l"/>
              </a:tabLst>
            </a:pPr>
            <a:r>
              <a:rPr lang="en-US" sz="2500" spc="-5" dirty="0" smtClean="0">
                <a:latin typeface="Georgia"/>
                <a:cs typeface="Georgia"/>
              </a:rPr>
              <a:t>Smoke</a:t>
            </a:r>
          </a:p>
          <a:p>
            <a:pPr marL="355600" indent="-342900">
              <a:lnSpc>
                <a:spcPct val="100000"/>
              </a:lnSpc>
              <a:buClr>
                <a:srgbClr val="D16248"/>
              </a:buClr>
              <a:buSzPct val="84000"/>
              <a:buFont typeface="Arial"/>
              <a:buChar char="•"/>
              <a:tabLst>
                <a:tab pos="355600" algn="l"/>
                <a:tab pos="356235" algn="l"/>
              </a:tabLst>
            </a:pPr>
            <a:r>
              <a:rPr sz="2500" spc="-5" dirty="0" smtClean="0">
                <a:latin typeface="Georgia"/>
                <a:cs typeface="Georgia"/>
              </a:rPr>
              <a:t>Human</a:t>
            </a:r>
            <a:r>
              <a:rPr lang="en-US" sz="2500" spc="-5" dirty="0" smtClean="0">
                <a:latin typeface="Georgia"/>
                <a:cs typeface="Georgia"/>
              </a:rPr>
              <a:t> </a:t>
            </a:r>
            <a:r>
              <a:rPr sz="2500" spc="-5" dirty="0" smtClean="0">
                <a:latin typeface="Georgia"/>
                <a:cs typeface="Georgia"/>
              </a:rPr>
              <a:t>Dimensions</a:t>
            </a:r>
            <a:endParaRPr sz="2500" dirty="0">
              <a:latin typeface="Georgia"/>
              <a:cs typeface="Georgia"/>
            </a:endParaRPr>
          </a:p>
          <a:p>
            <a:pPr marL="355600" indent="-342900">
              <a:lnSpc>
                <a:spcPct val="100000"/>
              </a:lnSpc>
              <a:spcBef>
                <a:spcPts val="600"/>
              </a:spcBef>
              <a:buClr>
                <a:srgbClr val="D16248"/>
              </a:buClr>
              <a:buSzPct val="84000"/>
              <a:buFont typeface="Arial"/>
              <a:buChar char="•"/>
              <a:tabLst>
                <a:tab pos="355600" algn="l"/>
                <a:tab pos="356235" algn="l"/>
              </a:tabLst>
            </a:pPr>
            <a:r>
              <a:rPr sz="2500" spc="-5" dirty="0">
                <a:latin typeface="Georgia"/>
                <a:cs typeface="Georgia"/>
              </a:rPr>
              <a:t>BAER</a:t>
            </a:r>
            <a:endParaRPr sz="2500" dirty="0">
              <a:latin typeface="Georgia"/>
              <a:cs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304800" y="1295400"/>
            <a:ext cx="8639810" cy="3657600"/>
          </a:xfrm>
          <a:custGeom>
            <a:avLst/>
            <a:gdLst/>
            <a:ahLst/>
            <a:cxnLst/>
            <a:rect l="l" t="t" r="r" b="b"/>
            <a:pathLst>
              <a:path w="8639810" h="3657600">
                <a:moveTo>
                  <a:pt x="0" y="3657600"/>
                </a:moveTo>
                <a:lnTo>
                  <a:pt x="8639556" y="3657600"/>
                </a:lnTo>
                <a:lnTo>
                  <a:pt x="8639556" y="0"/>
                </a:lnTo>
                <a:lnTo>
                  <a:pt x="0" y="0"/>
                </a:lnTo>
                <a:lnTo>
                  <a:pt x="0" y="3657600"/>
                </a:lnTo>
                <a:close/>
              </a:path>
            </a:pathLst>
          </a:custGeom>
          <a:solidFill>
            <a:srgbClr val="C5D1D6"/>
          </a:solidFill>
        </p:spPr>
        <p:txBody>
          <a:bodyPr wrap="square" lIns="0" tIns="0" rIns="0" bIns="0" rtlCol="0"/>
          <a:lstStyle/>
          <a:p>
            <a:endParaRPr dirty="0"/>
          </a:p>
        </p:txBody>
      </p:sp>
      <p:sp>
        <p:nvSpPr>
          <p:cNvPr id="13" name="object 13"/>
          <p:cNvSpPr txBox="1">
            <a:spLocks noGrp="1"/>
          </p:cNvSpPr>
          <p:nvPr>
            <p:ph type="title"/>
          </p:nvPr>
        </p:nvSpPr>
        <p:spPr>
          <a:xfrm>
            <a:off x="1311021" y="406019"/>
            <a:ext cx="6515734" cy="570230"/>
          </a:xfrm>
          <a:prstGeom prst="rect">
            <a:avLst/>
          </a:prstGeom>
        </p:spPr>
        <p:txBody>
          <a:bodyPr vert="horz" wrap="square" lIns="0" tIns="0" rIns="0" bIns="0" rtlCol="0">
            <a:spAutoFit/>
          </a:bodyPr>
          <a:lstStyle/>
          <a:p>
            <a:pPr marL="12700">
              <a:lnSpc>
                <a:spcPct val="100000"/>
              </a:lnSpc>
            </a:pPr>
            <a:r>
              <a:rPr sz="3600" dirty="0"/>
              <a:t>A </a:t>
            </a:r>
            <a:r>
              <a:rPr sz="3600" spc="-5" dirty="0"/>
              <a:t>Need for Science</a:t>
            </a:r>
            <a:r>
              <a:rPr sz="3600" spc="-10" dirty="0"/>
              <a:t> </a:t>
            </a:r>
            <a:r>
              <a:rPr sz="3600" spc="-5" dirty="0"/>
              <a:t>Delivery</a:t>
            </a:r>
            <a:endParaRPr sz="3600" dirty="0"/>
          </a:p>
        </p:txBody>
      </p:sp>
      <p:sp>
        <p:nvSpPr>
          <p:cNvPr id="14" name="object 14"/>
          <p:cNvSpPr/>
          <p:nvPr/>
        </p:nvSpPr>
        <p:spPr>
          <a:xfrm>
            <a:off x="2904744" y="2209800"/>
            <a:ext cx="2353056" cy="1752600"/>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5715000" y="2168651"/>
            <a:ext cx="2275331" cy="2708148"/>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2769107" y="4267200"/>
            <a:ext cx="2674620" cy="2005584"/>
          </a:xfrm>
          <a:prstGeom prst="rect">
            <a:avLst/>
          </a:prstGeom>
          <a:blipFill>
            <a:blip r:embed="rId6" cstate="print"/>
            <a:stretch>
              <a:fillRect/>
            </a:stretch>
          </a:blipFill>
        </p:spPr>
        <p:txBody>
          <a:bodyPr wrap="square" lIns="0" tIns="0" rIns="0" bIns="0" rtlCol="0"/>
          <a:lstStyle/>
          <a:p>
            <a:endParaRPr dirty="0"/>
          </a:p>
        </p:txBody>
      </p:sp>
      <p:sp>
        <p:nvSpPr>
          <p:cNvPr id="17" name="object 17"/>
          <p:cNvSpPr txBox="1"/>
          <p:nvPr/>
        </p:nvSpPr>
        <p:spPr>
          <a:xfrm>
            <a:off x="5508750" y="4942205"/>
            <a:ext cx="3166110" cy="1313815"/>
          </a:xfrm>
          <a:prstGeom prst="rect">
            <a:avLst/>
          </a:prstGeom>
        </p:spPr>
        <p:txBody>
          <a:bodyPr vert="horz" wrap="square" lIns="0" tIns="0" rIns="0" bIns="0" rtlCol="0">
            <a:spAutoFit/>
          </a:bodyPr>
          <a:lstStyle/>
          <a:p>
            <a:pPr algn="ctr">
              <a:lnSpc>
                <a:spcPct val="100000"/>
              </a:lnSpc>
            </a:pPr>
            <a:r>
              <a:rPr sz="2000" dirty="0">
                <a:latin typeface="Georgia"/>
                <a:cs typeface="Georgia"/>
              </a:rPr>
              <a:t>Translation </a:t>
            </a:r>
            <a:r>
              <a:rPr sz="2000" spc="-5" dirty="0">
                <a:latin typeface="Georgia"/>
                <a:cs typeface="Georgia"/>
              </a:rPr>
              <a:t>of scientific</a:t>
            </a:r>
            <a:r>
              <a:rPr sz="2000" spc="-55" dirty="0">
                <a:latin typeface="Georgia"/>
                <a:cs typeface="Georgia"/>
              </a:rPr>
              <a:t> </a:t>
            </a:r>
            <a:r>
              <a:rPr sz="2000" dirty="0">
                <a:latin typeface="Georgia"/>
                <a:cs typeface="Georgia"/>
              </a:rPr>
              <a:t>and</a:t>
            </a:r>
          </a:p>
          <a:p>
            <a:pPr marL="101600" algn="ctr">
              <a:lnSpc>
                <a:spcPct val="100000"/>
              </a:lnSpc>
            </a:pPr>
            <a:r>
              <a:rPr sz="2000" spc="-5" dirty="0">
                <a:latin typeface="Georgia"/>
                <a:cs typeface="Georgia"/>
              </a:rPr>
              <a:t>technical </a:t>
            </a:r>
            <a:r>
              <a:rPr sz="2000" dirty="0">
                <a:latin typeface="Georgia"/>
                <a:cs typeface="Georgia"/>
              </a:rPr>
              <a:t>information</a:t>
            </a:r>
            <a:r>
              <a:rPr sz="2000" spc="-60" dirty="0">
                <a:latin typeface="Georgia"/>
                <a:cs typeface="Georgia"/>
              </a:rPr>
              <a:t> </a:t>
            </a:r>
            <a:r>
              <a:rPr sz="2000" dirty="0">
                <a:latin typeface="Georgia"/>
                <a:cs typeface="Georgia"/>
              </a:rPr>
              <a:t>into</a:t>
            </a:r>
          </a:p>
          <a:p>
            <a:pPr marL="101600" algn="ctr">
              <a:lnSpc>
                <a:spcPct val="100000"/>
              </a:lnSpc>
              <a:spcBef>
                <a:spcPts val="600"/>
              </a:spcBef>
            </a:pPr>
            <a:r>
              <a:rPr sz="2000" b="1" dirty="0">
                <a:latin typeface="Georgia"/>
                <a:cs typeface="Georgia"/>
              </a:rPr>
              <a:t>appropriate </a:t>
            </a:r>
            <a:r>
              <a:rPr sz="2000" b="1" spc="-5" dirty="0">
                <a:latin typeface="Georgia"/>
                <a:cs typeface="Georgia"/>
              </a:rPr>
              <a:t>and</a:t>
            </a:r>
            <a:r>
              <a:rPr sz="2000" b="1" spc="-120" dirty="0">
                <a:latin typeface="Georgia"/>
                <a:cs typeface="Georgia"/>
              </a:rPr>
              <a:t> </a:t>
            </a:r>
            <a:r>
              <a:rPr sz="2000" b="1" dirty="0">
                <a:latin typeface="Georgia"/>
                <a:cs typeface="Georgia"/>
              </a:rPr>
              <a:t>usable</a:t>
            </a:r>
            <a:endParaRPr sz="2000" dirty="0">
              <a:latin typeface="Georgia"/>
              <a:cs typeface="Georgia"/>
            </a:endParaRPr>
          </a:p>
          <a:p>
            <a:pPr marL="1067435">
              <a:lnSpc>
                <a:spcPct val="100000"/>
              </a:lnSpc>
            </a:pPr>
            <a:r>
              <a:rPr sz="2000" spc="-5" dirty="0">
                <a:latin typeface="Georgia"/>
                <a:cs typeface="Georgia"/>
              </a:rPr>
              <a:t>tools </a:t>
            </a:r>
            <a:r>
              <a:rPr sz="2000" dirty="0">
                <a:latin typeface="Georgia"/>
                <a:cs typeface="Georgia"/>
              </a:rPr>
              <a:t>and</a:t>
            </a:r>
            <a:r>
              <a:rPr sz="2000" spc="-50" dirty="0">
                <a:latin typeface="Georgia"/>
                <a:cs typeface="Georgia"/>
              </a:rPr>
              <a:t> </a:t>
            </a:r>
            <a:r>
              <a:rPr sz="2000" spc="-5" dirty="0">
                <a:latin typeface="Georgia"/>
                <a:cs typeface="Georgia"/>
              </a:rPr>
              <a:t>products</a:t>
            </a:r>
            <a:endParaRPr sz="2000" dirty="0">
              <a:latin typeface="Georgia"/>
              <a:cs typeface="Georgia"/>
            </a:endParaRPr>
          </a:p>
        </p:txBody>
      </p:sp>
      <p:sp>
        <p:nvSpPr>
          <p:cNvPr id="18" name="object 18"/>
          <p:cNvSpPr txBox="1">
            <a:spLocks noGrp="1"/>
          </p:cNvSpPr>
          <p:nvPr>
            <p:ph type="body" idx="1"/>
          </p:nvPr>
        </p:nvSpPr>
        <p:spPr>
          <a:prstGeom prst="rect">
            <a:avLst/>
          </a:prstGeom>
        </p:spPr>
        <p:txBody>
          <a:bodyPr vert="horz" wrap="square" lIns="0" tIns="0" rIns="0" bIns="0" rtlCol="0">
            <a:spAutoFit/>
          </a:bodyPr>
          <a:lstStyle/>
          <a:p>
            <a:pPr marL="102870" marR="5080">
              <a:lnSpc>
                <a:spcPct val="100800"/>
              </a:lnSpc>
            </a:pPr>
            <a:r>
              <a:rPr sz="2700" dirty="0"/>
              <a:t>A little history: </a:t>
            </a:r>
            <a:r>
              <a:rPr dirty="0"/>
              <a:t>the </a:t>
            </a:r>
            <a:r>
              <a:rPr spc="-5" dirty="0"/>
              <a:t>2002 </a:t>
            </a:r>
            <a:r>
              <a:rPr dirty="0"/>
              <a:t>Program </a:t>
            </a:r>
            <a:r>
              <a:rPr spc="-5" dirty="0"/>
              <a:t>Review  recommended </a:t>
            </a:r>
            <a:r>
              <a:rPr dirty="0"/>
              <a:t>more </a:t>
            </a:r>
            <a:r>
              <a:rPr spc="-5" dirty="0"/>
              <a:t>emphasis </a:t>
            </a:r>
            <a:r>
              <a:rPr dirty="0"/>
              <a:t>on </a:t>
            </a:r>
            <a:r>
              <a:rPr spc="-5" dirty="0"/>
              <a:t>Tech Transfer </a:t>
            </a:r>
            <a:r>
              <a:rPr dirty="0"/>
              <a:t>– ‘the </a:t>
            </a:r>
            <a:r>
              <a:rPr spc="-5" dirty="0"/>
              <a:t>last  </a:t>
            </a:r>
            <a:r>
              <a:rPr dirty="0"/>
              <a:t>mile’.</a:t>
            </a:r>
            <a:endParaRPr sz="2700" dirty="0"/>
          </a:p>
          <a:p>
            <a:pPr marL="102870">
              <a:lnSpc>
                <a:spcPct val="100000"/>
              </a:lnSpc>
              <a:spcBef>
                <a:spcPts val="2940"/>
              </a:spcBef>
            </a:pPr>
            <a:r>
              <a:rPr sz="2700" b="1" i="0" spc="-5" dirty="0">
                <a:latin typeface="Georgia"/>
                <a:cs typeface="Georgia"/>
              </a:rPr>
              <a:t>Fuels</a:t>
            </a:r>
            <a:endParaRPr sz="2700" dirty="0">
              <a:latin typeface="Georgia"/>
              <a:cs typeface="Georgia"/>
            </a:endParaRPr>
          </a:p>
          <a:p>
            <a:pPr marL="102870">
              <a:lnSpc>
                <a:spcPct val="100000"/>
              </a:lnSpc>
              <a:spcBef>
                <a:spcPts val="645"/>
              </a:spcBef>
            </a:pPr>
            <a:r>
              <a:rPr sz="2700" b="1" i="0" spc="-5" dirty="0">
                <a:latin typeface="Georgia"/>
                <a:cs typeface="Georgia"/>
              </a:rPr>
              <a:t>Fire</a:t>
            </a:r>
            <a:r>
              <a:rPr sz="2700" b="1" i="0" spc="-95" dirty="0">
                <a:latin typeface="Georgia"/>
                <a:cs typeface="Georgia"/>
              </a:rPr>
              <a:t> </a:t>
            </a:r>
            <a:r>
              <a:rPr sz="2700" b="1" i="0" spc="-5" dirty="0">
                <a:latin typeface="Georgia"/>
                <a:cs typeface="Georgia"/>
              </a:rPr>
              <a:t>Behavior</a:t>
            </a:r>
            <a:endParaRPr sz="2700" dirty="0">
              <a:latin typeface="Georgia"/>
              <a:cs typeface="Georgia"/>
            </a:endParaRPr>
          </a:p>
          <a:p>
            <a:pPr marL="102870">
              <a:lnSpc>
                <a:spcPct val="100000"/>
              </a:lnSpc>
              <a:spcBef>
                <a:spcPts val="645"/>
              </a:spcBef>
            </a:pPr>
            <a:r>
              <a:rPr sz="2700" b="1" i="0" spc="-5" dirty="0">
                <a:latin typeface="Georgia"/>
                <a:cs typeface="Georgia"/>
              </a:rPr>
              <a:t>Fire</a:t>
            </a:r>
            <a:r>
              <a:rPr sz="2700" b="1" i="0" spc="-85" dirty="0">
                <a:latin typeface="Georgia"/>
                <a:cs typeface="Georgia"/>
              </a:rPr>
              <a:t> </a:t>
            </a:r>
            <a:r>
              <a:rPr sz="2700" b="1" i="0" spc="-5" dirty="0">
                <a:latin typeface="Georgia"/>
                <a:cs typeface="Georgia"/>
              </a:rPr>
              <a:t>Ecology</a:t>
            </a:r>
            <a:endParaRPr sz="2700" dirty="0">
              <a:latin typeface="Georgia"/>
              <a:cs typeface="Georgia"/>
            </a:endParaRPr>
          </a:p>
          <a:p>
            <a:pPr marL="674370" indent="-342900">
              <a:lnSpc>
                <a:spcPct val="100000"/>
              </a:lnSpc>
              <a:spcBef>
                <a:spcPts val="2350"/>
              </a:spcBef>
              <a:buClr>
                <a:srgbClr val="D16248"/>
              </a:buClr>
              <a:buSzPct val="84000"/>
              <a:buFont typeface="Arial"/>
              <a:buChar char="•"/>
              <a:tabLst>
                <a:tab pos="674370" algn="l"/>
                <a:tab pos="675005" algn="l"/>
              </a:tabLst>
            </a:pPr>
            <a:r>
              <a:rPr sz="2500" i="0" spc="-5" dirty="0">
                <a:latin typeface="Georgia"/>
                <a:cs typeface="Georgia"/>
              </a:rPr>
              <a:t>Smoke</a:t>
            </a:r>
            <a:endParaRPr sz="2500" dirty="0">
              <a:latin typeface="Georgia"/>
              <a:cs typeface="Georgia"/>
            </a:endParaRPr>
          </a:p>
        </p:txBody>
      </p:sp>
      <p:sp>
        <p:nvSpPr>
          <p:cNvPr id="19" name="object 19"/>
          <p:cNvSpPr txBox="1"/>
          <p:nvPr/>
        </p:nvSpPr>
        <p:spPr>
          <a:xfrm>
            <a:off x="612140" y="4967732"/>
            <a:ext cx="2045335" cy="1238250"/>
          </a:xfrm>
          <a:prstGeom prst="rect">
            <a:avLst/>
          </a:prstGeom>
        </p:spPr>
        <p:txBody>
          <a:bodyPr vert="horz" wrap="square" lIns="0" tIns="0" rIns="0" bIns="0" rtlCol="0">
            <a:spAutoFit/>
          </a:bodyPr>
          <a:lstStyle/>
          <a:p>
            <a:pPr marL="355600" indent="-342900">
              <a:lnSpc>
                <a:spcPct val="100000"/>
              </a:lnSpc>
              <a:buClr>
                <a:srgbClr val="D16248"/>
              </a:buClr>
              <a:buSzPct val="84000"/>
              <a:buFont typeface="Arial"/>
              <a:buChar char="•"/>
              <a:tabLst>
                <a:tab pos="355600" algn="l"/>
                <a:tab pos="356235" algn="l"/>
              </a:tabLst>
            </a:pPr>
            <a:r>
              <a:rPr sz="2500" spc="-5" dirty="0">
                <a:latin typeface="Georgia"/>
                <a:cs typeface="Georgia"/>
              </a:rPr>
              <a:t>Human</a:t>
            </a:r>
            <a:endParaRPr sz="2500" dirty="0">
              <a:latin typeface="Georgia"/>
              <a:cs typeface="Georgia"/>
            </a:endParaRPr>
          </a:p>
          <a:p>
            <a:pPr marL="355600">
              <a:lnSpc>
                <a:spcPct val="100000"/>
              </a:lnSpc>
            </a:pPr>
            <a:r>
              <a:rPr sz="2500" spc="-5" dirty="0">
                <a:latin typeface="Georgia"/>
                <a:cs typeface="Georgia"/>
              </a:rPr>
              <a:t>Dimensions</a:t>
            </a:r>
            <a:endParaRPr sz="2500" dirty="0">
              <a:latin typeface="Georgia"/>
              <a:cs typeface="Georgia"/>
            </a:endParaRPr>
          </a:p>
          <a:p>
            <a:pPr marL="355600" indent="-342900">
              <a:lnSpc>
                <a:spcPct val="100000"/>
              </a:lnSpc>
              <a:spcBef>
                <a:spcPts val="600"/>
              </a:spcBef>
              <a:buClr>
                <a:srgbClr val="D16248"/>
              </a:buClr>
              <a:buSzPct val="84000"/>
              <a:buFont typeface="Arial"/>
              <a:buChar char="•"/>
              <a:tabLst>
                <a:tab pos="355600" algn="l"/>
                <a:tab pos="356235" algn="l"/>
              </a:tabLst>
            </a:pPr>
            <a:r>
              <a:rPr sz="2500" spc="-5" dirty="0">
                <a:latin typeface="Georgia"/>
                <a:cs typeface="Georgia"/>
              </a:rPr>
              <a:t>BAER</a:t>
            </a:r>
            <a:endParaRPr sz="2500" dirty="0">
              <a:latin typeface="Georgia"/>
              <a:cs typeface="Georgia"/>
            </a:endParaRPr>
          </a:p>
        </p:txBody>
      </p:sp>
    </p:spTree>
    <p:extLst>
      <p:ext uri="{BB962C8B-B14F-4D97-AF65-F5344CB8AC3E}">
        <p14:creationId xmlns:p14="http://schemas.microsoft.com/office/powerpoint/2010/main" val="1028470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337816"/>
            <a:ext cx="0" cy="4053840"/>
          </a:xfrm>
          <a:custGeom>
            <a:avLst/>
            <a:gdLst/>
            <a:ahLst/>
            <a:cxnLst/>
            <a:rect l="l" t="t" r="r" b="b"/>
            <a:pathLst>
              <a:path h="4053840">
                <a:moveTo>
                  <a:pt x="0" y="0"/>
                </a:moveTo>
                <a:lnTo>
                  <a:pt x="0" y="4053840"/>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381125" y="174497"/>
            <a:ext cx="6610984" cy="487680"/>
          </a:xfrm>
          <a:prstGeom prst="rect">
            <a:avLst/>
          </a:prstGeom>
        </p:spPr>
        <p:txBody>
          <a:bodyPr vert="horz" wrap="square" lIns="0" tIns="0" rIns="0" bIns="0" rtlCol="0">
            <a:spAutoFit/>
          </a:bodyPr>
          <a:lstStyle/>
          <a:p>
            <a:pPr marL="12700">
              <a:lnSpc>
                <a:spcPct val="100000"/>
              </a:lnSpc>
            </a:pPr>
            <a:r>
              <a:rPr spc="-5" dirty="0"/>
              <a:t>Fire Science Exchange</a:t>
            </a:r>
            <a:r>
              <a:rPr spc="-10" dirty="0"/>
              <a:t> </a:t>
            </a:r>
            <a:r>
              <a:rPr spc="-5" dirty="0"/>
              <a:t>Network</a:t>
            </a:r>
          </a:p>
        </p:txBody>
      </p:sp>
      <p:sp>
        <p:nvSpPr>
          <p:cNvPr id="13" name="object 13"/>
          <p:cNvSpPr/>
          <p:nvPr/>
        </p:nvSpPr>
        <p:spPr>
          <a:xfrm>
            <a:off x="304800" y="3200400"/>
            <a:ext cx="4538472" cy="2909316"/>
          </a:xfrm>
          <a:prstGeom prst="rect">
            <a:avLst/>
          </a:prstGeom>
          <a:blipFill>
            <a:blip r:embed="rId4" cstate="print"/>
            <a:stretch>
              <a:fillRect/>
            </a:stretch>
          </a:blipFill>
        </p:spPr>
        <p:txBody>
          <a:bodyPr wrap="square" lIns="0" tIns="0" rIns="0" bIns="0" rtlCol="0"/>
          <a:lstStyle/>
          <a:p>
            <a:endParaRPr dirty="0"/>
          </a:p>
        </p:txBody>
      </p:sp>
      <p:sp>
        <p:nvSpPr>
          <p:cNvPr id="14" name="object 14"/>
          <p:cNvSpPr txBox="1"/>
          <p:nvPr/>
        </p:nvSpPr>
        <p:spPr>
          <a:xfrm>
            <a:off x="459740" y="664590"/>
            <a:ext cx="8294370" cy="5716905"/>
          </a:xfrm>
          <a:prstGeom prst="rect">
            <a:avLst/>
          </a:prstGeom>
        </p:spPr>
        <p:txBody>
          <a:bodyPr vert="horz" wrap="square" lIns="0" tIns="0" rIns="0" bIns="0" rtlCol="0">
            <a:spAutoFit/>
          </a:bodyPr>
          <a:lstStyle/>
          <a:p>
            <a:pPr marL="158750" algn="ctr">
              <a:lnSpc>
                <a:spcPct val="100000"/>
              </a:lnSpc>
            </a:pPr>
            <a:r>
              <a:rPr sz="2800" b="1" spc="-5" dirty="0">
                <a:latin typeface="Georgia"/>
                <a:cs typeface="Georgia"/>
              </a:rPr>
              <a:t>“Since</a:t>
            </a:r>
            <a:r>
              <a:rPr sz="2800" b="1" spc="-80" dirty="0">
                <a:latin typeface="Georgia"/>
                <a:cs typeface="Georgia"/>
              </a:rPr>
              <a:t> </a:t>
            </a:r>
            <a:r>
              <a:rPr sz="2800" b="1" spc="-5" dirty="0">
                <a:latin typeface="Georgia"/>
                <a:cs typeface="Georgia"/>
              </a:rPr>
              <a:t>2009”</a:t>
            </a:r>
            <a:endParaRPr sz="2800" dirty="0">
              <a:latin typeface="Georgia"/>
              <a:cs typeface="Georgia"/>
            </a:endParaRPr>
          </a:p>
          <a:p>
            <a:pPr marL="355600" indent="-342900">
              <a:lnSpc>
                <a:spcPct val="100000"/>
              </a:lnSpc>
              <a:spcBef>
                <a:spcPts val="910"/>
              </a:spcBef>
              <a:buFont typeface="Wingdings"/>
              <a:buChar char=""/>
              <a:tabLst>
                <a:tab pos="354965" algn="l"/>
                <a:tab pos="355600" algn="l"/>
              </a:tabLst>
            </a:pPr>
            <a:r>
              <a:rPr sz="2000" i="1" spc="-5" dirty="0">
                <a:latin typeface="MV Boli"/>
                <a:cs typeface="MV Boli"/>
              </a:rPr>
              <a:t>JFSP </a:t>
            </a:r>
            <a:r>
              <a:rPr sz="2000" i="1" dirty="0">
                <a:latin typeface="MV Boli"/>
                <a:cs typeface="MV Boli"/>
              </a:rPr>
              <a:t>saw a need for increased distribution</a:t>
            </a:r>
            <a:r>
              <a:rPr sz="2000" i="1" spc="-170" dirty="0">
                <a:latin typeface="MV Boli"/>
                <a:cs typeface="MV Boli"/>
              </a:rPr>
              <a:t> </a:t>
            </a:r>
            <a:r>
              <a:rPr sz="2000" i="1" dirty="0">
                <a:latin typeface="MV Boli"/>
                <a:cs typeface="MV Boli"/>
              </a:rPr>
              <a:t>capacity</a:t>
            </a:r>
            <a:endParaRPr sz="2000" dirty="0">
              <a:latin typeface="MV Boli"/>
              <a:cs typeface="MV Boli"/>
            </a:endParaRPr>
          </a:p>
          <a:p>
            <a:pPr marL="355600" marR="2345690" indent="-342900">
              <a:lnSpc>
                <a:spcPct val="100000"/>
              </a:lnSpc>
              <a:buFont typeface="Wingdings"/>
              <a:buChar char=""/>
              <a:tabLst>
                <a:tab pos="354965" algn="l"/>
                <a:tab pos="355600" algn="l"/>
              </a:tabLst>
            </a:pPr>
            <a:r>
              <a:rPr sz="2000" i="1" dirty="0">
                <a:latin typeface="MV Boli"/>
                <a:cs typeface="MV Boli"/>
              </a:rPr>
              <a:t>Established a nationwide network </a:t>
            </a:r>
            <a:r>
              <a:rPr sz="2000" i="1" spc="-5" dirty="0">
                <a:latin typeface="MV Boli"/>
                <a:cs typeface="MV Boli"/>
              </a:rPr>
              <a:t>‘</a:t>
            </a:r>
            <a:r>
              <a:rPr sz="2000" b="1" spc="-5" dirty="0">
                <a:latin typeface="MV Boli"/>
                <a:cs typeface="MV Boli"/>
              </a:rPr>
              <a:t>F</a:t>
            </a:r>
            <a:r>
              <a:rPr sz="2000" i="1" spc="-5" dirty="0">
                <a:latin typeface="MV Boli"/>
                <a:cs typeface="MV Boli"/>
              </a:rPr>
              <a:t>ire</a:t>
            </a:r>
            <a:r>
              <a:rPr sz="2000" i="1" spc="-140" dirty="0">
                <a:latin typeface="MV Boli"/>
                <a:cs typeface="MV Boli"/>
              </a:rPr>
              <a:t> </a:t>
            </a:r>
            <a:r>
              <a:rPr sz="2000" b="1" spc="5" dirty="0">
                <a:latin typeface="MV Boli"/>
                <a:cs typeface="MV Boli"/>
              </a:rPr>
              <a:t>S</a:t>
            </a:r>
            <a:r>
              <a:rPr sz="2000" i="1" spc="5" dirty="0">
                <a:latin typeface="MV Boli"/>
                <a:cs typeface="MV Boli"/>
              </a:rPr>
              <a:t>cience  </a:t>
            </a:r>
            <a:r>
              <a:rPr sz="2000" b="1" dirty="0">
                <a:latin typeface="MV Boli"/>
                <a:cs typeface="MV Boli"/>
              </a:rPr>
              <a:t>E</a:t>
            </a:r>
            <a:r>
              <a:rPr sz="2000" i="1" dirty="0">
                <a:latin typeface="MV Boli"/>
                <a:cs typeface="MV Boli"/>
              </a:rPr>
              <a:t>xchange</a:t>
            </a:r>
            <a:r>
              <a:rPr sz="2000" i="1" spc="-75" dirty="0">
                <a:latin typeface="MV Boli"/>
                <a:cs typeface="MV Boli"/>
              </a:rPr>
              <a:t> </a:t>
            </a:r>
            <a:r>
              <a:rPr sz="2000" b="1" dirty="0">
                <a:latin typeface="MV Boli"/>
                <a:cs typeface="MV Boli"/>
              </a:rPr>
              <a:t>N</a:t>
            </a:r>
            <a:r>
              <a:rPr sz="2000" i="1" dirty="0">
                <a:latin typeface="MV Boli"/>
                <a:cs typeface="MV Boli"/>
              </a:rPr>
              <a:t>etwork’</a:t>
            </a:r>
            <a:endParaRPr sz="2000" dirty="0">
              <a:latin typeface="MV Boli"/>
              <a:cs typeface="MV Boli"/>
            </a:endParaRPr>
          </a:p>
          <a:p>
            <a:pPr marL="355600" indent="-342900">
              <a:lnSpc>
                <a:spcPct val="100000"/>
              </a:lnSpc>
              <a:buFont typeface="Wingdings"/>
              <a:buChar char=""/>
              <a:tabLst>
                <a:tab pos="354965" algn="l"/>
                <a:tab pos="355600" algn="l"/>
              </a:tabLst>
            </a:pPr>
            <a:r>
              <a:rPr sz="2000" i="1" dirty="0">
                <a:latin typeface="MV Boli"/>
                <a:cs typeface="MV Boli"/>
              </a:rPr>
              <a:t>Better address regional concerns,</a:t>
            </a:r>
            <a:r>
              <a:rPr sz="2000" i="1" spc="-114" dirty="0">
                <a:latin typeface="MV Boli"/>
                <a:cs typeface="MV Boli"/>
              </a:rPr>
              <a:t> </a:t>
            </a:r>
            <a:r>
              <a:rPr sz="2000" i="1" dirty="0">
                <a:latin typeface="MV Boli"/>
                <a:cs typeface="MV Boli"/>
              </a:rPr>
              <a:t>closer</a:t>
            </a:r>
            <a:endParaRPr sz="2000" dirty="0">
              <a:latin typeface="MV Boli"/>
              <a:cs typeface="MV Boli"/>
            </a:endParaRPr>
          </a:p>
          <a:p>
            <a:pPr marL="355600">
              <a:lnSpc>
                <a:spcPts val="2295"/>
              </a:lnSpc>
            </a:pPr>
            <a:r>
              <a:rPr sz="2000" i="1" spc="-5" dirty="0">
                <a:latin typeface="MV Boli"/>
                <a:cs typeface="MV Boli"/>
              </a:rPr>
              <a:t>communication, </a:t>
            </a:r>
            <a:r>
              <a:rPr sz="2000" i="1" dirty="0">
                <a:latin typeface="MV Boli"/>
                <a:cs typeface="MV Boli"/>
              </a:rPr>
              <a:t>build</a:t>
            </a:r>
            <a:r>
              <a:rPr sz="2000" i="1" spc="-70" dirty="0">
                <a:latin typeface="MV Boli"/>
                <a:cs typeface="MV Boli"/>
              </a:rPr>
              <a:t> </a:t>
            </a:r>
            <a:r>
              <a:rPr sz="2000" i="1" dirty="0">
                <a:latin typeface="MV Boli"/>
                <a:cs typeface="MV Boli"/>
              </a:rPr>
              <a:t>relationships.</a:t>
            </a:r>
            <a:endParaRPr sz="2000" dirty="0">
              <a:latin typeface="MV Boli"/>
              <a:cs typeface="MV Boli"/>
            </a:endParaRPr>
          </a:p>
          <a:p>
            <a:pPr marL="4661535" algn="just">
              <a:lnSpc>
                <a:spcPts val="2775"/>
              </a:lnSpc>
            </a:pPr>
            <a:r>
              <a:rPr sz="2400" b="1" spc="-5" dirty="0">
                <a:latin typeface="Georgia"/>
                <a:cs typeface="Georgia"/>
              </a:rPr>
              <a:t>FSEN Key</a:t>
            </a:r>
            <a:r>
              <a:rPr sz="2400" b="1" spc="-40" dirty="0">
                <a:latin typeface="Georgia"/>
                <a:cs typeface="Georgia"/>
              </a:rPr>
              <a:t> </a:t>
            </a:r>
            <a:r>
              <a:rPr sz="2400" b="1" spc="-5" dirty="0">
                <a:latin typeface="Georgia"/>
                <a:cs typeface="Georgia"/>
              </a:rPr>
              <a:t>Objectives:</a:t>
            </a:r>
            <a:endParaRPr sz="2400" dirty="0">
              <a:latin typeface="Georgia"/>
              <a:cs typeface="Georgia"/>
            </a:endParaRPr>
          </a:p>
          <a:p>
            <a:pPr marL="4661535" marR="539115" lvl="1">
              <a:lnSpc>
                <a:spcPct val="100000"/>
              </a:lnSpc>
              <a:spcBef>
                <a:spcPts val="15"/>
              </a:spcBef>
              <a:buAutoNum type="arabicPeriod"/>
              <a:tabLst>
                <a:tab pos="4878070" algn="l"/>
              </a:tabLst>
            </a:pPr>
            <a:r>
              <a:rPr sz="1800" spc="-5" dirty="0">
                <a:latin typeface="Georgia"/>
                <a:cs typeface="Georgia"/>
              </a:rPr>
              <a:t>Share information </a:t>
            </a:r>
            <a:r>
              <a:rPr sz="1800" dirty="0">
                <a:latin typeface="Georgia"/>
                <a:cs typeface="Georgia"/>
              </a:rPr>
              <a:t>and </a:t>
            </a:r>
            <a:r>
              <a:rPr sz="1800" spc="-5" dirty="0">
                <a:latin typeface="Georgia"/>
                <a:cs typeface="Georgia"/>
              </a:rPr>
              <a:t>build  relationships.</a:t>
            </a:r>
            <a:endParaRPr sz="1800" dirty="0">
              <a:latin typeface="Georgia"/>
              <a:cs typeface="Georgia"/>
            </a:endParaRPr>
          </a:p>
          <a:p>
            <a:pPr marL="4661535" marR="5080" lvl="1">
              <a:lnSpc>
                <a:spcPct val="100000"/>
              </a:lnSpc>
              <a:buAutoNum type="arabicPeriod"/>
              <a:tabLst>
                <a:tab pos="4906010" algn="l"/>
              </a:tabLst>
            </a:pPr>
            <a:r>
              <a:rPr sz="1800" spc="-5" dirty="0">
                <a:latin typeface="Georgia"/>
                <a:cs typeface="Georgia"/>
              </a:rPr>
              <a:t>List </a:t>
            </a:r>
            <a:r>
              <a:rPr sz="1800" dirty="0">
                <a:latin typeface="Georgia"/>
                <a:cs typeface="Georgia"/>
              </a:rPr>
              <a:t>and </a:t>
            </a:r>
            <a:r>
              <a:rPr sz="1800" spc="-5" dirty="0">
                <a:latin typeface="Georgia"/>
                <a:cs typeface="Georgia"/>
              </a:rPr>
              <a:t>describe existing  research </a:t>
            </a:r>
            <a:r>
              <a:rPr sz="1800" dirty="0">
                <a:latin typeface="Georgia"/>
                <a:cs typeface="Georgia"/>
              </a:rPr>
              <a:t>and </a:t>
            </a:r>
            <a:r>
              <a:rPr sz="1800" spc="-5" dirty="0">
                <a:latin typeface="Georgia"/>
                <a:cs typeface="Georgia"/>
              </a:rPr>
              <a:t>synthesis</a:t>
            </a:r>
            <a:r>
              <a:rPr sz="1800" spc="-45" dirty="0">
                <a:latin typeface="Georgia"/>
                <a:cs typeface="Georgia"/>
              </a:rPr>
              <a:t> </a:t>
            </a:r>
            <a:r>
              <a:rPr sz="1800" dirty="0">
                <a:latin typeface="Georgia"/>
                <a:cs typeface="Georgia"/>
              </a:rPr>
              <a:t>information.</a:t>
            </a:r>
          </a:p>
          <a:p>
            <a:pPr marL="4661535" marR="109220" lvl="1" algn="just">
              <a:lnSpc>
                <a:spcPct val="100000"/>
              </a:lnSpc>
              <a:spcBef>
                <a:spcPts val="5"/>
              </a:spcBef>
              <a:buAutoNum type="arabicPeriod"/>
              <a:tabLst>
                <a:tab pos="4905375" algn="l"/>
              </a:tabLst>
            </a:pPr>
            <a:r>
              <a:rPr sz="1800" spc="-5" dirty="0">
                <a:latin typeface="Georgia"/>
                <a:cs typeface="Georgia"/>
              </a:rPr>
              <a:t>Identify </a:t>
            </a:r>
            <a:r>
              <a:rPr sz="1800" dirty="0">
                <a:latin typeface="Georgia"/>
                <a:cs typeface="Georgia"/>
              </a:rPr>
              <a:t>and </a:t>
            </a:r>
            <a:r>
              <a:rPr sz="1800" spc="-5" dirty="0">
                <a:latin typeface="Georgia"/>
                <a:cs typeface="Georgia"/>
              </a:rPr>
              <a:t>develop methods to  </a:t>
            </a:r>
            <a:r>
              <a:rPr sz="1800" dirty="0">
                <a:latin typeface="Georgia"/>
                <a:cs typeface="Georgia"/>
              </a:rPr>
              <a:t>assess </a:t>
            </a:r>
            <a:r>
              <a:rPr sz="1800" spc="-5" dirty="0">
                <a:latin typeface="Georgia"/>
                <a:cs typeface="Georgia"/>
              </a:rPr>
              <a:t>the </a:t>
            </a:r>
            <a:r>
              <a:rPr sz="1800" dirty="0">
                <a:latin typeface="Georgia"/>
                <a:cs typeface="Georgia"/>
              </a:rPr>
              <a:t>quality and </a:t>
            </a:r>
            <a:r>
              <a:rPr sz="1800" spc="-5" dirty="0">
                <a:latin typeface="Georgia"/>
                <a:cs typeface="Georgia"/>
              </a:rPr>
              <a:t>applicability  of</a:t>
            </a:r>
            <a:r>
              <a:rPr sz="1800" spc="-55" dirty="0">
                <a:latin typeface="Georgia"/>
                <a:cs typeface="Georgia"/>
              </a:rPr>
              <a:t> </a:t>
            </a:r>
            <a:r>
              <a:rPr sz="1800" spc="-5" dirty="0">
                <a:latin typeface="Georgia"/>
                <a:cs typeface="Georgia"/>
              </a:rPr>
              <a:t>research.</a:t>
            </a:r>
            <a:endParaRPr sz="1800" dirty="0">
              <a:latin typeface="Georgia"/>
              <a:cs typeface="Georgia"/>
            </a:endParaRPr>
          </a:p>
          <a:p>
            <a:pPr marL="4907280" lvl="1" indent="-245745" algn="just">
              <a:lnSpc>
                <a:spcPct val="100000"/>
              </a:lnSpc>
              <a:buAutoNum type="arabicPeriod"/>
              <a:tabLst>
                <a:tab pos="4907915" algn="l"/>
              </a:tabLst>
            </a:pPr>
            <a:r>
              <a:rPr sz="1800" spc="-5" dirty="0">
                <a:latin typeface="Georgia"/>
                <a:cs typeface="Georgia"/>
              </a:rPr>
              <a:t>Demonstrate research on</a:t>
            </a:r>
            <a:r>
              <a:rPr sz="1800" dirty="0">
                <a:latin typeface="Georgia"/>
                <a:cs typeface="Georgia"/>
              </a:rPr>
              <a:t> </a:t>
            </a:r>
            <a:r>
              <a:rPr sz="1800" spc="-5" dirty="0">
                <a:latin typeface="Georgia"/>
                <a:cs typeface="Georgia"/>
              </a:rPr>
              <a:t>the</a:t>
            </a:r>
            <a:endParaRPr sz="1800" dirty="0">
              <a:latin typeface="Georgia"/>
              <a:cs typeface="Georgia"/>
            </a:endParaRPr>
          </a:p>
          <a:p>
            <a:pPr marL="1821814" algn="ctr">
              <a:lnSpc>
                <a:spcPct val="100000"/>
              </a:lnSpc>
            </a:pPr>
            <a:r>
              <a:rPr sz="1800" spc="-10" dirty="0">
                <a:latin typeface="Georgia"/>
                <a:cs typeface="Georgia"/>
              </a:rPr>
              <a:t>ground.</a:t>
            </a:r>
            <a:endParaRPr sz="1800" dirty="0">
              <a:latin typeface="Georgia"/>
              <a:cs typeface="Georgia"/>
            </a:endParaRPr>
          </a:p>
          <a:p>
            <a:pPr marL="4899025" lvl="1" indent="-237490" algn="just">
              <a:lnSpc>
                <a:spcPct val="100000"/>
              </a:lnSpc>
              <a:buAutoNum type="arabicPeriod" startAt="5"/>
              <a:tabLst>
                <a:tab pos="4899660" algn="l"/>
              </a:tabLst>
            </a:pPr>
            <a:r>
              <a:rPr sz="1800" spc="-5" dirty="0">
                <a:latin typeface="Georgia"/>
                <a:cs typeface="Georgia"/>
              </a:rPr>
              <a:t>Support </a:t>
            </a:r>
            <a:r>
              <a:rPr sz="1800" dirty="0">
                <a:latin typeface="Georgia"/>
                <a:cs typeface="Georgia"/>
              </a:rPr>
              <a:t>adaptive</a:t>
            </a:r>
            <a:r>
              <a:rPr sz="1800" spc="-45" dirty="0">
                <a:latin typeface="Georgia"/>
                <a:cs typeface="Georgia"/>
              </a:rPr>
              <a:t> </a:t>
            </a:r>
            <a:r>
              <a:rPr sz="1800" dirty="0">
                <a:latin typeface="Georgia"/>
                <a:cs typeface="Georgia"/>
              </a:rPr>
              <a:t>management.</a:t>
            </a:r>
          </a:p>
          <a:p>
            <a:pPr marL="4661535" marR="79375" lvl="1">
              <a:lnSpc>
                <a:spcPct val="100000"/>
              </a:lnSpc>
              <a:buAutoNum type="arabicPeriod" startAt="5"/>
              <a:tabLst>
                <a:tab pos="4907280" algn="l"/>
              </a:tabLst>
            </a:pPr>
            <a:r>
              <a:rPr sz="1800" spc="-5" dirty="0">
                <a:latin typeface="Georgia"/>
                <a:cs typeface="Georgia"/>
              </a:rPr>
              <a:t>Identify </a:t>
            </a:r>
            <a:r>
              <a:rPr sz="1800" dirty="0">
                <a:latin typeface="Georgia"/>
                <a:cs typeface="Georgia"/>
              </a:rPr>
              <a:t>new </a:t>
            </a:r>
            <a:r>
              <a:rPr sz="1800" spc="-5" dirty="0">
                <a:latin typeface="Georgia"/>
                <a:cs typeface="Georgia"/>
              </a:rPr>
              <a:t>research, synthesis,  </a:t>
            </a:r>
            <a:r>
              <a:rPr sz="1800" dirty="0">
                <a:latin typeface="Georgia"/>
                <a:cs typeface="Georgia"/>
              </a:rPr>
              <a:t>and </a:t>
            </a:r>
            <a:r>
              <a:rPr sz="1800" spc="-5" dirty="0">
                <a:latin typeface="Georgia"/>
                <a:cs typeface="Georgia"/>
              </a:rPr>
              <a:t>validation</a:t>
            </a:r>
            <a:r>
              <a:rPr sz="1800" spc="-15" dirty="0">
                <a:latin typeface="Georgia"/>
                <a:cs typeface="Georgia"/>
              </a:rPr>
              <a:t> </a:t>
            </a:r>
            <a:r>
              <a:rPr sz="1800" spc="-5" dirty="0">
                <a:latin typeface="Georgia"/>
                <a:cs typeface="Georgia"/>
              </a:rPr>
              <a:t>needs</a:t>
            </a:r>
            <a:endParaRPr sz="1800" dirty="0">
              <a:latin typeface="Georgia"/>
              <a:cs typeface="Georgia"/>
            </a:endParaRPr>
          </a:p>
        </p:txBody>
      </p:sp>
      <p:sp>
        <p:nvSpPr>
          <p:cNvPr id="15" name="object 15"/>
          <p:cNvSpPr/>
          <p:nvPr/>
        </p:nvSpPr>
        <p:spPr>
          <a:xfrm>
            <a:off x="7239000" y="780287"/>
            <a:ext cx="1295400" cy="932688"/>
          </a:xfrm>
          <a:prstGeom prst="rect">
            <a:avLst/>
          </a:prstGeom>
          <a:blipFill>
            <a:blip r:embed="rId5"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438400"/>
            <a:ext cx="0" cy="3953510"/>
          </a:xfrm>
          <a:custGeom>
            <a:avLst/>
            <a:gdLst/>
            <a:ahLst/>
            <a:cxnLst/>
            <a:rect l="l" t="t" r="r" b="b"/>
            <a:pathLst>
              <a:path h="3953510">
                <a:moveTo>
                  <a:pt x="0" y="0"/>
                </a:moveTo>
                <a:lnTo>
                  <a:pt x="0" y="3953255"/>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304800" y="227203"/>
            <a:ext cx="8522736" cy="738664"/>
          </a:xfrm>
          <a:prstGeom prst="rect">
            <a:avLst/>
          </a:prstGeom>
        </p:spPr>
        <p:txBody>
          <a:bodyPr vert="horz" wrap="square" lIns="0" tIns="0" rIns="0" bIns="0" rtlCol="0">
            <a:spAutoFit/>
          </a:bodyPr>
          <a:lstStyle/>
          <a:p>
            <a:pPr marL="12700" algn="ctr">
              <a:lnSpc>
                <a:spcPct val="100000"/>
              </a:lnSpc>
            </a:pPr>
            <a:r>
              <a:rPr lang="en-US" sz="2400" dirty="0"/>
              <a:t>Connecting the Fire Management  and Research Communities</a:t>
            </a:r>
            <a:endParaRPr sz="2400" dirty="0"/>
          </a:p>
        </p:txBody>
      </p:sp>
      <p:sp>
        <p:nvSpPr>
          <p:cNvPr id="16" name="object 16"/>
          <p:cNvSpPr/>
          <p:nvPr/>
        </p:nvSpPr>
        <p:spPr>
          <a:xfrm>
            <a:off x="4594859" y="4267200"/>
            <a:ext cx="4297680" cy="2080639"/>
          </a:xfrm>
          <a:custGeom>
            <a:avLst/>
            <a:gdLst/>
            <a:ahLst/>
            <a:cxnLst/>
            <a:rect l="l" t="t" r="r" b="b"/>
            <a:pathLst>
              <a:path w="4297680" h="2185670">
                <a:moveTo>
                  <a:pt x="0" y="2185416"/>
                </a:moveTo>
                <a:lnTo>
                  <a:pt x="4297680" y="2185416"/>
                </a:lnTo>
                <a:lnTo>
                  <a:pt x="4297680" y="0"/>
                </a:lnTo>
                <a:lnTo>
                  <a:pt x="0" y="0"/>
                </a:lnTo>
                <a:lnTo>
                  <a:pt x="0" y="2185416"/>
                </a:lnTo>
                <a:close/>
              </a:path>
            </a:pathLst>
          </a:custGeom>
          <a:noFill/>
        </p:spPr>
        <p:txBody>
          <a:bodyPr wrap="square" lIns="0" tIns="0" rIns="0" bIns="0" rtlCol="0"/>
          <a:lstStyle/>
          <a:p>
            <a:endParaRPr dirty="0"/>
          </a:p>
        </p:txBody>
      </p:sp>
      <p:sp>
        <p:nvSpPr>
          <p:cNvPr id="17" name="object 17"/>
          <p:cNvSpPr txBox="1"/>
          <p:nvPr/>
        </p:nvSpPr>
        <p:spPr>
          <a:xfrm>
            <a:off x="420312" y="1276094"/>
            <a:ext cx="3721735" cy="2089785"/>
          </a:xfrm>
          <a:prstGeom prst="rect">
            <a:avLst/>
          </a:prstGeom>
        </p:spPr>
        <p:txBody>
          <a:bodyPr vert="horz" wrap="square" lIns="0" tIns="0" rIns="0" bIns="0" rtlCol="0">
            <a:spAutoFit/>
          </a:bodyPr>
          <a:lstStyle/>
          <a:p>
            <a:pPr marL="71755">
              <a:lnSpc>
                <a:spcPct val="100000"/>
              </a:lnSpc>
            </a:pPr>
            <a:r>
              <a:rPr sz="1800" b="1" dirty="0">
                <a:latin typeface="Georgia"/>
                <a:cs typeface="Georgia"/>
              </a:rPr>
              <a:t>Key</a:t>
            </a:r>
            <a:r>
              <a:rPr sz="1800" b="1" spc="-55" dirty="0">
                <a:latin typeface="Georgia"/>
                <a:cs typeface="Georgia"/>
              </a:rPr>
              <a:t> </a:t>
            </a:r>
            <a:r>
              <a:rPr sz="1800" b="1" spc="-5" dirty="0">
                <a:latin typeface="Georgia"/>
                <a:cs typeface="Georgia"/>
              </a:rPr>
              <a:t>characteristics</a:t>
            </a:r>
            <a:endParaRPr sz="1800" dirty="0">
              <a:latin typeface="Georgia"/>
              <a:cs typeface="Georgia"/>
            </a:endParaRPr>
          </a:p>
          <a:p>
            <a:pPr marL="12700" marR="5080">
              <a:lnSpc>
                <a:spcPts val="4800"/>
              </a:lnSpc>
              <a:spcBef>
                <a:spcPts val="310"/>
              </a:spcBef>
            </a:pPr>
            <a:r>
              <a:rPr sz="2000" dirty="0">
                <a:latin typeface="Georgia"/>
                <a:cs typeface="Georgia"/>
              </a:rPr>
              <a:t>Boundary spanning </a:t>
            </a:r>
            <a:r>
              <a:rPr sz="2000" spc="-5" dirty="0">
                <a:latin typeface="Georgia"/>
                <a:cs typeface="Georgia"/>
              </a:rPr>
              <a:t>partnerships  End-user </a:t>
            </a:r>
            <a:r>
              <a:rPr sz="2000" dirty="0">
                <a:latin typeface="Georgia"/>
                <a:cs typeface="Georgia"/>
              </a:rPr>
              <a:t>and </a:t>
            </a:r>
            <a:r>
              <a:rPr sz="2000" spc="-5" dirty="0">
                <a:latin typeface="Georgia"/>
                <a:cs typeface="Georgia"/>
              </a:rPr>
              <a:t>science driven  </a:t>
            </a:r>
            <a:r>
              <a:rPr sz="2000" dirty="0">
                <a:latin typeface="Georgia"/>
                <a:cs typeface="Georgia"/>
              </a:rPr>
              <a:t>Active</a:t>
            </a:r>
            <a:r>
              <a:rPr sz="2000" spc="-105" dirty="0">
                <a:latin typeface="Georgia"/>
                <a:cs typeface="Georgia"/>
              </a:rPr>
              <a:t> </a:t>
            </a:r>
            <a:r>
              <a:rPr sz="2000" dirty="0">
                <a:latin typeface="Georgia"/>
                <a:cs typeface="Georgia"/>
              </a:rPr>
              <a:t>engagement</a:t>
            </a:r>
          </a:p>
        </p:txBody>
      </p:sp>
      <p:sp>
        <p:nvSpPr>
          <p:cNvPr id="20" name="object 17"/>
          <p:cNvSpPr txBox="1"/>
          <p:nvPr/>
        </p:nvSpPr>
        <p:spPr>
          <a:xfrm>
            <a:off x="4430845" y="1401949"/>
            <a:ext cx="4713155" cy="1369606"/>
          </a:xfrm>
          <a:prstGeom prst="rect">
            <a:avLst/>
          </a:prstGeom>
        </p:spPr>
        <p:txBody>
          <a:bodyPr vert="horz" wrap="square" lIns="0" tIns="0" rIns="0" bIns="0" rtlCol="0">
            <a:spAutoFit/>
          </a:bodyPr>
          <a:lstStyle/>
          <a:p>
            <a:pPr algn="ctr">
              <a:lnSpc>
                <a:spcPct val="100000"/>
              </a:lnSpc>
            </a:pPr>
            <a:r>
              <a:rPr sz="2000" dirty="0">
                <a:latin typeface="Georgia"/>
                <a:cs typeface="Georgia"/>
              </a:rPr>
              <a:t>Translation </a:t>
            </a:r>
            <a:r>
              <a:rPr sz="2000" spc="-5" dirty="0">
                <a:latin typeface="Georgia"/>
                <a:cs typeface="Georgia"/>
              </a:rPr>
              <a:t>of scientific</a:t>
            </a:r>
            <a:r>
              <a:rPr sz="2000" spc="-55" dirty="0">
                <a:latin typeface="Georgia"/>
                <a:cs typeface="Georgia"/>
              </a:rPr>
              <a:t> </a:t>
            </a:r>
            <a:r>
              <a:rPr sz="2000" dirty="0">
                <a:latin typeface="Georgia"/>
                <a:cs typeface="Georgia"/>
              </a:rPr>
              <a:t>and</a:t>
            </a:r>
          </a:p>
          <a:p>
            <a:pPr marL="101600" algn="ctr">
              <a:lnSpc>
                <a:spcPct val="100000"/>
              </a:lnSpc>
            </a:pPr>
            <a:r>
              <a:rPr sz="2400" spc="-5" dirty="0">
                <a:latin typeface="Georgia"/>
                <a:cs typeface="Georgia"/>
              </a:rPr>
              <a:t>technical</a:t>
            </a:r>
            <a:r>
              <a:rPr sz="2000" spc="-5" dirty="0">
                <a:latin typeface="Georgia"/>
                <a:cs typeface="Georgia"/>
              </a:rPr>
              <a:t> </a:t>
            </a:r>
            <a:r>
              <a:rPr sz="2000" dirty="0">
                <a:latin typeface="Georgia"/>
                <a:cs typeface="Georgia"/>
              </a:rPr>
              <a:t>information</a:t>
            </a:r>
            <a:r>
              <a:rPr sz="2000" spc="-60" dirty="0">
                <a:latin typeface="Georgia"/>
                <a:cs typeface="Georgia"/>
              </a:rPr>
              <a:t> </a:t>
            </a:r>
            <a:r>
              <a:rPr sz="2000" dirty="0">
                <a:latin typeface="Georgia"/>
                <a:cs typeface="Georgia"/>
              </a:rPr>
              <a:t>into</a:t>
            </a:r>
          </a:p>
          <a:p>
            <a:pPr marL="101600" algn="ctr">
              <a:lnSpc>
                <a:spcPct val="100000"/>
              </a:lnSpc>
              <a:spcBef>
                <a:spcPts val="600"/>
              </a:spcBef>
            </a:pPr>
            <a:r>
              <a:rPr sz="2000" b="1" dirty="0">
                <a:latin typeface="Georgia"/>
                <a:cs typeface="Georgia"/>
              </a:rPr>
              <a:t>appropriate </a:t>
            </a:r>
            <a:r>
              <a:rPr sz="2000" b="1" spc="-5" dirty="0">
                <a:latin typeface="Georgia"/>
                <a:cs typeface="Georgia"/>
              </a:rPr>
              <a:t>and</a:t>
            </a:r>
            <a:r>
              <a:rPr sz="2000" b="1" spc="-120" dirty="0">
                <a:latin typeface="Georgia"/>
                <a:cs typeface="Georgia"/>
              </a:rPr>
              <a:t> </a:t>
            </a:r>
            <a:r>
              <a:rPr sz="2000" b="1" dirty="0">
                <a:latin typeface="Georgia"/>
                <a:cs typeface="Georgia"/>
              </a:rPr>
              <a:t>usable</a:t>
            </a:r>
            <a:endParaRPr sz="2000" dirty="0">
              <a:latin typeface="Georgia"/>
              <a:cs typeface="Georgia"/>
            </a:endParaRPr>
          </a:p>
          <a:p>
            <a:pPr marL="1067435">
              <a:lnSpc>
                <a:spcPct val="100000"/>
              </a:lnSpc>
            </a:pPr>
            <a:r>
              <a:rPr sz="2000" spc="-5" dirty="0">
                <a:latin typeface="Georgia"/>
                <a:cs typeface="Georgia"/>
              </a:rPr>
              <a:t>tools </a:t>
            </a:r>
            <a:r>
              <a:rPr sz="2000" dirty="0">
                <a:latin typeface="Georgia"/>
                <a:cs typeface="Georgia"/>
              </a:rPr>
              <a:t>and</a:t>
            </a:r>
            <a:r>
              <a:rPr sz="2000" spc="-50" dirty="0">
                <a:latin typeface="Georgia"/>
                <a:cs typeface="Georgia"/>
              </a:rPr>
              <a:t> </a:t>
            </a:r>
            <a:r>
              <a:rPr sz="2000" spc="-5" dirty="0">
                <a:latin typeface="Georgia"/>
                <a:cs typeface="Georgia"/>
              </a:rPr>
              <a:t>products</a:t>
            </a:r>
            <a:endParaRPr sz="2000" dirty="0">
              <a:latin typeface="Georgia"/>
              <a:cs typeface="Georgia"/>
            </a:endParaRPr>
          </a:p>
        </p:txBody>
      </p:sp>
      <p:sp>
        <p:nvSpPr>
          <p:cNvPr id="21" name="TextBox 20"/>
          <p:cNvSpPr txBox="1"/>
          <p:nvPr/>
        </p:nvSpPr>
        <p:spPr>
          <a:xfrm>
            <a:off x="667511" y="3991532"/>
            <a:ext cx="7696200" cy="1631216"/>
          </a:xfrm>
          <a:prstGeom prst="rect">
            <a:avLst/>
          </a:prstGeom>
          <a:noFill/>
        </p:spPr>
        <p:txBody>
          <a:bodyPr wrap="square" rtlCol="0">
            <a:spAutoFit/>
          </a:bodyPr>
          <a:lstStyle/>
          <a:p>
            <a:r>
              <a:rPr lang="en-US" sz="2000" dirty="0" smtClean="0">
                <a:latin typeface="Georgia" panose="02040502050405020303" pitchFamily="18" charset="0"/>
              </a:rPr>
              <a:t>Tool to connect managers to researchers and research results, (particularly recent research)</a:t>
            </a:r>
          </a:p>
          <a:p>
            <a:endParaRPr lang="en-US" sz="2000" dirty="0">
              <a:latin typeface="Georgia" panose="02040502050405020303" pitchFamily="18" charset="0"/>
            </a:endParaRPr>
          </a:p>
          <a:p>
            <a:r>
              <a:rPr lang="en-US" sz="2000" dirty="0" smtClean="0">
                <a:latin typeface="Georgia" panose="02040502050405020303" pitchFamily="18" charset="0"/>
              </a:rPr>
              <a:t>Currency-  not just science in general, but emphasis on the most recent science</a:t>
            </a:r>
            <a:endParaRPr lang="en-US" sz="2000" dirty="0">
              <a:latin typeface="Georgia" panose="02040502050405020303" pitchFamily="18" charset="0"/>
            </a:endParaRPr>
          </a:p>
        </p:txBody>
      </p:sp>
    </p:spTree>
    <p:extLst>
      <p:ext uri="{BB962C8B-B14F-4D97-AF65-F5344CB8AC3E}">
        <p14:creationId xmlns:p14="http://schemas.microsoft.com/office/powerpoint/2010/main" val="423529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28015" y="103631"/>
            <a:ext cx="5210556" cy="2823972"/>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806958" y="2719577"/>
            <a:ext cx="1678305" cy="1609725"/>
          </a:xfrm>
          <a:custGeom>
            <a:avLst/>
            <a:gdLst/>
            <a:ahLst/>
            <a:cxnLst/>
            <a:rect l="l" t="t" r="r" b="b"/>
            <a:pathLst>
              <a:path w="1678305" h="1609725">
                <a:moveTo>
                  <a:pt x="838962" y="0"/>
                </a:moveTo>
                <a:lnTo>
                  <a:pt x="789666" y="1366"/>
                </a:lnTo>
                <a:lnTo>
                  <a:pt x="741121" y="5414"/>
                </a:lnTo>
                <a:lnTo>
                  <a:pt x="693404" y="12068"/>
                </a:lnTo>
                <a:lnTo>
                  <a:pt x="646595" y="21253"/>
                </a:lnTo>
                <a:lnTo>
                  <a:pt x="600772" y="32894"/>
                </a:lnTo>
                <a:lnTo>
                  <a:pt x="556014" y="46915"/>
                </a:lnTo>
                <a:lnTo>
                  <a:pt x="512399" y="63240"/>
                </a:lnTo>
                <a:lnTo>
                  <a:pt x="470007" y="81793"/>
                </a:lnTo>
                <a:lnTo>
                  <a:pt x="428915" y="102501"/>
                </a:lnTo>
                <a:lnTo>
                  <a:pt x="389203" y="125286"/>
                </a:lnTo>
                <a:lnTo>
                  <a:pt x="350950" y="150073"/>
                </a:lnTo>
                <a:lnTo>
                  <a:pt x="314233" y="176788"/>
                </a:lnTo>
                <a:lnTo>
                  <a:pt x="279132" y="205354"/>
                </a:lnTo>
                <a:lnTo>
                  <a:pt x="245725" y="235696"/>
                </a:lnTo>
                <a:lnTo>
                  <a:pt x="214092" y="267738"/>
                </a:lnTo>
                <a:lnTo>
                  <a:pt x="184310" y="301405"/>
                </a:lnTo>
                <a:lnTo>
                  <a:pt x="156458" y="336621"/>
                </a:lnTo>
                <a:lnTo>
                  <a:pt x="130616" y="373312"/>
                </a:lnTo>
                <a:lnTo>
                  <a:pt x="106861" y="411401"/>
                </a:lnTo>
                <a:lnTo>
                  <a:pt x="85272" y="450812"/>
                </a:lnTo>
                <a:lnTo>
                  <a:pt x="65929" y="491472"/>
                </a:lnTo>
                <a:lnTo>
                  <a:pt x="48910" y="533303"/>
                </a:lnTo>
                <a:lnTo>
                  <a:pt x="34293" y="576230"/>
                </a:lnTo>
                <a:lnTo>
                  <a:pt x="22157" y="620179"/>
                </a:lnTo>
                <a:lnTo>
                  <a:pt x="12581" y="665072"/>
                </a:lnTo>
                <a:lnTo>
                  <a:pt x="5644" y="710836"/>
                </a:lnTo>
                <a:lnTo>
                  <a:pt x="1424" y="757394"/>
                </a:lnTo>
                <a:lnTo>
                  <a:pt x="0" y="804672"/>
                </a:lnTo>
                <a:lnTo>
                  <a:pt x="1424" y="851949"/>
                </a:lnTo>
                <a:lnTo>
                  <a:pt x="5644" y="898507"/>
                </a:lnTo>
                <a:lnTo>
                  <a:pt x="12581" y="944271"/>
                </a:lnTo>
                <a:lnTo>
                  <a:pt x="22157" y="989164"/>
                </a:lnTo>
                <a:lnTo>
                  <a:pt x="34293" y="1033113"/>
                </a:lnTo>
                <a:lnTo>
                  <a:pt x="48910" y="1076040"/>
                </a:lnTo>
                <a:lnTo>
                  <a:pt x="65929" y="1117871"/>
                </a:lnTo>
                <a:lnTo>
                  <a:pt x="85272" y="1158531"/>
                </a:lnTo>
                <a:lnTo>
                  <a:pt x="106861" y="1197942"/>
                </a:lnTo>
                <a:lnTo>
                  <a:pt x="130616" y="1236031"/>
                </a:lnTo>
                <a:lnTo>
                  <a:pt x="156458" y="1272722"/>
                </a:lnTo>
                <a:lnTo>
                  <a:pt x="184310" y="1307938"/>
                </a:lnTo>
                <a:lnTo>
                  <a:pt x="214092" y="1341605"/>
                </a:lnTo>
                <a:lnTo>
                  <a:pt x="245725" y="1373647"/>
                </a:lnTo>
                <a:lnTo>
                  <a:pt x="279132" y="1403989"/>
                </a:lnTo>
                <a:lnTo>
                  <a:pt x="314233" y="1432555"/>
                </a:lnTo>
                <a:lnTo>
                  <a:pt x="350950" y="1459270"/>
                </a:lnTo>
                <a:lnTo>
                  <a:pt x="389203" y="1484057"/>
                </a:lnTo>
                <a:lnTo>
                  <a:pt x="428915" y="1506842"/>
                </a:lnTo>
                <a:lnTo>
                  <a:pt x="470007" y="1527550"/>
                </a:lnTo>
                <a:lnTo>
                  <a:pt x="512399" y="1546103"/>
                </a:lnTo>
                <a:lnTo>
                  <a:pt x="556014" y="1562428"/>
                </a:lnTo>
                <a:lnTo>
                  <a:pt x="600772" y="1576449"/>
                </a:lnTo>
                <a:lnTo>
                  <a:pt x="646595" y="1588090"/>
                </a:lnTo>
                <a:lnTo>
                  <a:pt x="693404" y="1597275"/>
                </a:lnTo>
                <a:lnTo>
                  <a:pt x="741121" y="1603929"/>
                </a:lnTo>
                <a:lnTo>
                  <a:pt x="789666" y="1607977"/>
                </a:lnTo>
                <a:lnTo>
                  <a:pt x="838962" y="1609344"/>
                </a:lnTo>
                <a:lnTo>
                  <a:pt x="888252" y="1607977"/>
                </a:lnTo>
                <a:lnTo>
                  <a:pt x="936793" y="1603929"/>
                </a:lnTo>
                <a:lnTo>
                  <a:pt x="984506" y="1597275"/>
                </a:lnTo>
                <a:lnTo>
                  <a:pt x="1031312" y="1588090"/>
                </a:lnTo>
                <a:lnTo>
                  <a:pt x="1077133" y="1576449"/>
                </a:lnTo>
                <a:lnTo>
                  <a:pt x="1121889" y="1562428"/>
                </a:lnTo>
                <a:lnTo>
                  <a:pt x="1165502" y="1546103"/>
                </a:lnTo>
                <a:lnTo>
                  <a:pt x="1207894" y="1527550"/>
                </a:lnTo>
                <a:lnTo>
                  <a:pt x="1248985" y="1506842"/>
                </a:lnTo>
                <a:lnTo>
                  <a:pt x="1288697" y="1484057"/>
                </a:lnTo>
                <a:lnTo>
                  <a:pt x="1326951" y="1459270"/>
                </a:lnTo>
                <a:lnTo>
                  <a:pt x="1363668" y="1432555"/>
                </a:lnTo>
                <a:lnTo>
                  <a:pt x="1398771" y="1403989"/>
                </a:lnTo>
                <a:lnTo>
                  <a:pt x="1432179" y="1373647"/>
                </a:lnTo>
                <a:lnTo>
                  <a:pt x="1463814" y="1341605"/>
                </a:lnTo>
                <a:lnTo>
                  <a:pt x="1493597" y="1307938"/>
                </a:lnTo>
                <a:lnTo>
                  <a:pt x="1521451" y="1272722"/>
                </a:lnTo>
                <a:lnTo>
                  <a:pt x="1547295" y="1236031"/>
                </a:lnTo>
                <a:lnTo>
                  <a:pt x="1571052" y="1197942"/>
                </a:lnTo>
                <a:lnTo>
                  <a:pt x="1592642" y="1158531"/>
                </a:lnTo>
                <a:lnTo>
                  <a:pt x="1611987" y="1117871"/>
                </a:lnTo>
                <a:lnTo>
                  <a:pt x="1629008" y="1076040"/>
                </a:lnTo>
                <a:lnTo>
                  <a:pt x="1643626" y="1033113"/>
                </a:lnTo>
                <a:lnTo>
                  <a:pt x="1655763" y="989164"/>
                </a:lnTo>
                <a:lnTo>
                  <a:pt x="1665340" y="944271"/>
                </a:lnTo>
                <a:lnTo>
                  <a:pt x="1672278" y="898507"/>
                </a:lnTo>
                <a:lnTo>
                  <a:pt x="1676499" y="851949"/>
                </a:lnTo>
                <a:lnTo>
                  <a:pt x="1677924" y="804672"/>
                </a:lnTo>
                <a:lnTo>
                  <a:pt x="1676499" y="757394"/>
                </a:lnTo>
                <a:lnTo>
                  <a:pt x="1672278" y="710836"/>
                </a:lnTo>
                <a:lnTo>
                  <a:pt x="1665340" y="665072"/>
                </a:lnTo>
                <a:lnTo>
                  <a:pt x="1655763" y="620179"/>
                </a:lnTo>
                <a:lnTo>
                  <a:pt x="1643626" y="576230"/>
                </a:lnTo>
                <a:lnTo>
                  <a:pt x="1629008" y="533303"/>
                </a:lnTo>
                <a:lnTo>
                  <a:pt x="1611987" y="491472"/>
                </a:lnTo>
                <a:lnTo>
                  <a:pt x="1592642" y="450812"/>
                </a:lnTo>
                <a:lnTo>
                  <a:pt x="1571052" y="411401"/>
                </a:lnTo>
                <a:lnTo>
                  <a:pt x="1547295" y="373312"/>
                </a:lnTo>
                <a:lnTo>
                  <a:pt x="1521451" y="336621"/>
                </a:lnTo>
                <a:lnTo>
                  <a:pt x="1493597" y="301405"/>
                </a:lnTo>
                <a:lnTo>
                  <a:pt x="1463814" y="267738"/>
                </a:lnTo>
                <a:lnTo>
                  <a:pt x="1432179" y="235696"/>
                </a:lnTo>
                <a:lnTo>
                  <a:pt x="1398771" y="205354"/>
                </a:lnTo>
                <a:lnTo>
                  <a:pt x="1363668" y="176788"/>
                </a:lnTo>
                <a:lnTo>
                  <a:pt x="1326951" y="150073"/>
                </a:lnTo>
                <a:lnTo>
                  <a:pt x="1288697" y="125286"/>
                </a:lnTo>
                <a:lnTo>
                  <a:pt x="1248985" y="102501"/>
                </a:lnTo>
                <a:lnTo>
                  <a:pt x="1207894" y="81793"/>
                </a:lnTo>
                <a:lnTo>
                  <a:pt x="1165502" y="63240"/>
                </a:lnTo>
                <a:lnTo>
                  <a:pt x="1121889" y="46915"/>
                </a:lnTo>
                <a:lnTo>
                  <a:pt x="1077133" y="32894"/>
                </a:lnTo>
                <a:lnTo>
                  <a:pt x="1031312" y="21253"/>
                </a:lnTo>
                <a:lnTo>
                  <a:pt x="984506" y="12068"/>
                </a:lnTo>
                <a:lnTo>
                  <a:pt x="936793" y="5414"/>
                </a:lnTo>
                <a:lnTo>
                  <a:pt x="888252" y="1366"/>
                </a:lnTo>
                <a:lnTo>
                  <a:pt x="838962" y="0"/>
                </a:lnTo>
                <a:close/>
              </a:path>
            </a:pathLst>
          </a:custGeom>
          <a:solidFill>
            <a:srgbClr val="4F81BC">
              <a:alpha val="50195"/>
            </a:srgbClr>
          </a:solidFill>
        </p:spPr>
        <p:txBody>
          <a:bodyPr wrap="square" lIns="0" tIns="0" rIns="0" bIns="0" rtlCol="0"/>
          <a:lstStyle/>
          <a:p>
            <a:endParaRPr dirty="0"/>
          </a:p>
        </p:txBody>
      </p:sp>
      <p:sp>
        <p:nvSpPr>
          <p:cNvPr id="5" name="object 5"/>
          <p:cNvSpPr/>
          <p:nvPr/>
        </p:nvSpPr>
        <p:spPr>
          <a:xfrm>
            <a:off x="806958" y="2719577"/>
            <a:ext cx="1678305" cy="1609725"/>
          </a:xfrm>
          <a:custGeom>
            <a:avLst/>
            <a:gdLst/>
            <a:ahLst/>
            <a:cxnLst/>
            <a:rect l="l" t="t" r="r" b="b"/>
            <a:pathLst>
              <a:path w="1678305" h="1609725">
                <a:moveTo>
                  <a:pt x="0" y="804672"/>
                </a:moveTo>
                <a:lnTo>
                  <a:pt x="1424" y="757394"/>
                </a:lnTo>
                <a:lnTo>
                  <a:pt x="5644" y="710836"/>
                </a:lnTo>
                <a:lnTo>
                  <a:pt x="12581" y="665072"/>
                </a:lnTo>
                <a:lnTo>
                  <a:pt x="22157" y="620179"/>
                </a:lnTo>
                <a:lnTo>
                  <a:pt x="34293" y="576230"/>
                </a:lnTo>
                <a:lnTo>
                  <a:pt x="48910" y="533303"/>
                </a:lnTo>
                <a:lnTo>
                  <a:pt x="65929" y="491472"/>
                </a:lnTo>
                <a:lnTo>
                  <a:pt x="85272" y="450812"/>
                </a:lnTo>
                <a:lnTo>
                  <a:pt x="106861" y="411401"/>
                </a:lnTo>
                <a:lnTo>
                  <a:pt x="130616" y="373312"/>
                </a:lnTo>
                <a:lnTo>
                  <a:pt x="156458" y="336621"/>
                </a:lnTo>
                <a:lnTo>
                  <a:pt x="184310" y="301405"/>
                </a:lnTo>
                <a:lnTo>
                  <a:pt x="214092" y="267738"/>
                </a:lnTo>
                <a:lnTo>
                  <a:pt x="245725" y="235696"/>
                </a:lnTo>
                <a:lnTo>
                  <a:pt x="279132" y="205354"/>
                </a:lnTo>
                <a:lnTo>
                  <a:pt x="314233" y="176788"/>
                </a:lnTo>
                <a:lnTo>
                  <a:pt x="350950" y="150073"/>
                </a:lnTo>
                <a:lnTo>
                  <a:pt x="389203" y="125286"/>
                </a:lnTo>
                <a:lnTo>
                  <a:pt x="428915" y="102501"/>
                </a:lnTo>
                <a:lnTo>
                  <a:pt x="470007" y="81793"/>
                </a:lnTo>
                <a:lnTo>
                  <a:pt x="512399" y="63240"/>
                </a:lnTo>
                <a:lnTo>
                  <a:pt x="556014" y="46915"/>
                </a:lnTo>
                <a:lnTo>
                  <a:pt x="600772" y="32894"/>
                </a:lnTo>
                <a:lnTo>
                  <a:pt x="646595" y="21253"/>
                </a:lnTo>
                <a:lnTo>
                  <a:pt x="693404" y="12068"/>
                </a:lnTo>
                <a:lnTo>
                  <a:pt x="741121" y="5414"/>
                </a:lnTo>
                <a:lnTo>
                  <a:pt x="789666" y="1366"/>
                </a:lnTo>
                <a:lnTo>
                  <a:pt x="838962" y="0"/>
                </a:lnTo>
                <a:lnTo>
                  <a:pt x="888252" y="1366"/>
                </a:lnTo>
                <a:lnTo>
                  <a:pt x="936793" y="5414"/>
                </a:lnTo>
                <a:lnTo>
                  <a:pt x="984506" y="12068"/>
                </a:lnTo>
                <a:lnTo>
                  <a:pt x="1031312" y="21253"/>
                </a:lnTo>
                <a:lnTo>
                  <a:pt x="1077133" y="32894"/>
                </a:lnTo>
                <a:lnTo>
                  <a:pt x="1121889" y="46915"/>
                </a:lnTo>
                <a:lnTo>
                  <a:pt x="1165502" y="63240"/>
                </a:lnTo>
                <a:lnTo>
                  <a:pt x="1207894" y="81793"/>
                </a:lnTo>
                <a:lnTo>
                  <a:pt x="1248985" y="102501"/>
                </a:lnTo>
                <a:lnTo>
                  <a:pt x="1288697" y="125286"/>
                </a:lnTo>
                <a:lnTo>
                  <a:pt x="1326951" y="150073"/>
                </a:lnTo>
                <a:lnTo>
                  <a:pt x="1363668" y="176788"/>
                </a:lnTo>
                <a:lnTo>
                  <a:pt x="1398771" y="205354"/>
                </a:lnTo>
                <a:lnTo>
                  <a:pt x="1432179" y="235696"/>
                </a:lnTo>
                <a:lnTo>
                  <a:pt x="1463814" y="267738"/>
                </a:lnTo>
                <a:lnTo>
                  <a:pt x="1493597" y="301405"/>
                </a:lnTo>
                <a:lnTo>
                  <a:pt x="1521451" y="336621"/>
                </a:lnTo>
                <a:lnTo>
                  <a:pt x="1547295" y="373312"/>
                </a:lnTo>
                <a:lnTo>
                  <a:pt x="1571052" y="411401"/>
                </a:lnTo>
                <a:lnTo>
                  <a:pt x="1592642" y="450812"/>
                </a:lnTo>
                <a:lnTo>
                  <a:pt x="1611987" y="491472"/>
                </a:lnTo>
                <a:lnTo>
                  <a:pt x="1629008" y="533303"/>
                </a:lnTo>
                <a:lnTo>
                  <a:pt x="1643626" y="576230"/>
                </a:lnTo>
                <a:lnTo>
                  <a:pt x="1655763" y="620179"/>
                </a:lnTo>
                <a:lnTo>
                  <a:pt x="1665340" y="665072"/>
                </a:lnTo>
                <a:lnTo>
                  <a:pt x="1672278" y="710836"/>
                </a:lnTo>
                <a:lnTo>
                  <a:pt x="1676499" y="757394"/>
                </a:lnTo>
                <a:lnTo>
                  <a:pt x="1677924" y="804672"/>
                </a:lnTo>
                <a:lnTo>
                  <a:pt x="1676499" y="851949"/>
                </a:lnTo>
                <a:lnTo>
                  <a:pt x="1672278" y="898507"/>
                </a:lnTo>
                <a:lnTo>
                  <a:pt x="1665340" y="944271"/>
                </a:lnTo>
                <a:lnTo>
                  <a:pt x="1655763" y="989164"/>
                </a:lnTo>
                <a:lnTo>
                  <a:pt x="1643626" y="1033113"/>
                </a:lnTo>
                <a:lnTo>
                  <a:pt x="1629008" y="1076040"/>
                </a:lnTo>
                <a:lnTo>
                  <a:pt x="1611987" y="1117871"/>
                </a:lnTo>
                <a:lnTo>
                  <a:pt x="1592642" y="1158531"/>
                </a:lnTo>
                <a:lnTo>
                  <a:pt x="1571052" y="1197942"/>
                </a:lnTo>
                <a:lnTo>
                  <a:pt x="1547295" y="1236031"/>
                </a:lnTo>
                <a:lnTo>
                  <a:pt x="1521451" y="1272722"/>
                </a:lnTo>
                <a:lnTo>
                  <a:pt x="1493597" y="1307938"/>
                </a:lnTo>
                <a:lnTo>
                  <a:pt x="1463814" y="1341605"/>
                </a:lnTo>
                <a:lnTo>
                  <a:pt x="1432179" y="1373647"/>
                </a:lnTo>
                <a:lnTo>
                  <a:pt x="1398771" y="1403989"/>
                </a:lnTo>
                <a:lnTo>
                  <a:pt x="1363668" y="1432555"/>
                </a:lnTo>
                <a:lnTo>
                  <a:pt x="1326951" y="1459270"/>
                </a:lnTo>
                <a:lnTo>
                  <a:pt x="1288697" y="1484057"/>
                </a:lnTo>
                <a:lnTo>
                  <a:pt x="1248985" y="1506842"/>
                </a:lnTo>
                <a:lnTo>
                  <a:pt x="1207894" y="1527550"/>
                </a:lnTo>
                <a:lnTo>
                  <a:pt x="1165502" y="1546103"/>
                </a:lnTo>
                <a:lnTo>
                  <a:pt x="1121889" y="1562428"/>
                </a:lnTo>
                <a:lnTo>
                  <a:pt x="1077133" y="1576449"/>
                </a:lnTo>
                <a:lnTo>
                  <a:pt x="1031312" y="1588090"/>
                </a:lnTo>
                <a:lnTo>
                  <a:pt x="984506" y="1597275"/>
                </a:lnTo>
                <a:lnTo>
                  <a:pt x="936793" y="1603929"/>
                </a:lnTo>
                <a:lnTo>
                  <a:pt x="888252" y="1607977"/>
                </a:lnTo>
                <a:lnTo>
                  <a:pt x="838962" y="1609344"/>
                </a:lnTo>
                <a:lnTo>
                  <a:pt x="789666" y="1607977"/>
                </a:lnTo>
                <a:lnTo>
                  <a:pt x="741121" y="1603929"/>
                </a:lnTo>
                <a:lnTo>
                  <a:pt x="693404" y="1597275"/>
                </a:lnTo>
                <a:lnTo>
                  <a:pt x="646595" y="1588090"/>
                </a:lnTo>
                <a:lnTo>
                  <a:pt x="600772" y="1576449"/>
                </a:lnTo>
                <a:lnTo>
                  <a:pt x="556014" y="1562428"/>
                </a:lnTo>
                <a:lnTo>
                  <a:pt x="512399" y="1546103"/>
                </a:lnTo>
                <a:lnTo>
                  <a:pt x="470007" y="1527550"/>
                </a:lnTo>
                <a:lnTo>
                  <a:pt x="428915" y="1506842"/>
                </a:lnTo>
                <a:lnTo>
                  <a:pt x="389203" y="1484057"/>
                </a:lnTo>
                <a:lnTo>
                  <a:pt x="350950" y="1459270"/>
                </a:lnTo>
                <a:lnTo>
                  <a:pt x="314233" y="1432555"/>
                </a:lnTo>
                <a:lnTo>
                  <a:pt x="279132" y="1403989"/>
                </a:lnTo>
                <a:lnTo>
                  <a:pt x="245725" y="1373647"/>
                </a:lnTo>
                <a:lnTo>
                  <a:pt x="214092" y="1341605"/>
                </a:lnTo>
                <a:lnTo>
                  <a:pt x="184310" y="1307938"/>
                </a:lnTo>
                <a:lnTo>
                  <a:pt x="156458" y="1272722"/>
                </a:lnTo>
                <a:lnTo>
                  <a:pt x="130616" y="1236031"/>
                </a:lnTo>
                <a:lnTo>
                  <a:pt x="106861" y="1197942"/>
                </a:lnTo>
                <a:lnTo>
                  <a:pt x="85272" y="1158531"/>
                </a:lnTo>
                <a:lnTo>
                  <a:pt x="65929" y="1117871"/>
                </a:lnTo>
                <a:lnTo>
                  <a:pt x="48910" y="1076040"/>
                </a:lnTo>
                <a:lnTo>
                  <a:pt x="34293" y="1033113"/>
                </a:lnTo>
                <a:lnTo>
                  <a:pt x="22157" y="989164"/>
                </a:lnTo>
                <a:lnTo>
                  <a:pt x="12581" y="944271"/>
                </a:lnTo>
                <a:lnTo>
                  <a:pt x="5644" y="898507"/>
                </a:lnTo>
                <a:lnTo>
                  <a:pt x="1424" y="851949"/>
                </a:lnTo>
                <a:lnTo>
                  <a:pt x="0" y="804672"/>
                </a:lnTo>
                <a:close/>
              </a:path>
            </a:pathLst>
          </a:custGeom>
          <a:ln w="25907">
            <a:solidFill>
              <a:srgbClr val="FFFFFF"/>
            </a:solidFill>
          </a:ln>
        </p:spPr>
        <p:txBody>
          <a:bodyPr wrap="square" lIns="0" tIns="0" rIns="0" bIns="0" rtlCol="0"/>
          <a:lstStyle/>
          <a:p>
            <a:endParaRPr dirty="0"/>
          </a:p>
        </p:txBody>
      </p:sp>
      <p:sp>
        <p:nvSpPr>
          <p:cNvPr id="6" name="object 6"/>
          <p:cNvSpPr txBox="1"/>
          <p:nvPr/>
        </p:nvSpPr>
        <p:spPr>
          <a:xfrm>
            <a:off x="1260094" y="3176432"/>
            <a:ext cx="770255" cy="693420"/>
          </a:xfrm>
          <a:prstGeom prst="rect">
            <a:avLst/>
          </a:prstGeom>
        </p:spPr>
        <p:txBody>
          <a:bodyPr vert="horz" wrap="square" lIns="0" tIns="0" rIns="0" bIns="0" rtlCol="0">
            <a:spAutoFit/>
          </a:bodyPr>
          <a:lstStyle/>
          <a:p>
            <a:pPr marL="12065" marR="5080" indent="-635" algn="ctr">
              <a:lnSpc>
                <a:spcPct val="91600"/>
              </a:lnSpc>
            </a:pPr>
            <a:r>
              <a:rPr sz="1600" spc="-10" dirty="0">
                <a:latin typeface="Calibri"/>
                <a:cs typeface="Calibri"/>
              </a:rPr>
              <a:t>Mgmt  </a:t>
            </a:r>
            <a:r>
              <a:rPr sz="1600" spc="-35" dirty="0">
                <a:latin typeface="Calibri"/>
                <a:cs typeface="Calibri"/>
              </a:rPr>
              <a:t>R</a:t>
            </a:r>
            <a:r>
              <a:rPr sz="1600" spc="-5" dirty="0">
                <a:latin typeface="Calibri"/>
                <a:cs typeface="Calibri"/>
              </a:rPr>
              <a:t>e</a:t>
            </a:r>
            <a:r>
              <a:rPr sz="1600" spc="-10" dirty="0">
                <a:latin typeface="Calibri"/>
                <a:cs typeface="Calibri"/>
              </a:rPr>
              <a:t>s</a:t>
            </a:r>
            <a:r>
              <a:rPr sz="1600" spc="-5" dirty="0">
                <a:latin typeface="Calibri"/>
                <a:cs typeface="Calibri"/>
              </a:rPr>
              <a:t>ea</a:t>
            </a:r>
            <a:r>
              <a:rPr sz="1600" spc="-40" dirty="0">
                <a:latin typeface="Calibri"/>
                <a:cs typeface="Calibri"/>
              </a:rPr>
              <a:t>r</a:t>
            </a:r>
            <a:r>
              <a:rPr sz="1600" spc="-5" dirty="0">
                <a:latin typeface="Calibri"/>
                <a:cs typeface="Calibri"/>
              </a:rPr>
              <a:t>ch  Need</a:t>
            </a:r>
            <a:endParaRPr sz="1600" dirty="0">
              <a:latin typeface="Calibri"/>
              <a:cs typeface="Calibri"/>
            </a:endParaRPr>
          </a:p>
        </p:txBody>
      </p:sp>
      <p:sp>
        <p:nvSpPr>
          <p:cNvPr id="7" name="object 7"/>
          <p:cNvSpPr/>
          <p:nvPr/>
        </p:nvSpPr>
        <p:spPr>
          <a:xfrm>
            <a:off x="1414272" y="3072383"/>
            <a:ext cx="6193535" cy="2848355"/>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3013964" y="3536096"/>
            <a:ext cx="769620" cy="692785"/>
          </a:xfrm>
          <a:prstGeom prst="rect">
            <a:avLst/>
          </a:prstGeom>
        </p:spPr>
        <p:txBody>
          <a:bodyPr vert="horz" wrap="square" lIns="0" tIns="0" rIns="0" bIns="0" rtlCol="0">
            <a:spAutoFit/>
          </a:bodyPr>
          <a:lstStyle/>
          <a:p>
            <a:pPr marL="12700" marR="5080" indent="-3175" algn="ctr">
              <a:lnSpc>
                <a:spcPct val="91600"/>
              </a:lnSpc>
            </a:pPr>
            <a:r>
              <a:rPr sz="1600" spc="-10" dirty="0">
                <a:latin typeface="Calibri"/>
                <a:cs typeface="Calibri"/>
              </a:rPr>
              <a:t>Mgmt  </a:t>
            </a:r>
            <a:r>
              <a:rPr sz="1600" spc="-35" dirty="0">
                <a:latin typeface="Calibri"/>
                <a:cs typeface="Calibri"/>
              </a:rPr>
              <a:t>R</a:t>
            </a:r>
            <a:r>
              <a:rPr sz="1600" spc="-5" dirty="0">
                <a:latin typeface="Calibri"/>
                <a:cs typeface="Calibri"/>
              </a:rPr>
              <a:t>es</a:t>
            </a:r>
            <a:r>
              <a:rPr sz="1600" spc="-15" dirty="0">
                <a:latin typeface="Calibri"/>
                <a:cs typeface="Calibri"/>
              </a:rPr>
              <a:t>e</a:t>
            </a:r>
            <a:r>
              <a:rPr sz="1600" spc="-5" dirty="0">
                <a:latin typeface="Calibri"/>
                <a:cs typeface="Calibri"/>
              </a:rPr>
              <a:t>a</a:t>
            </a:r>
            <a:r>
              <a:rPr sz="1600" spc="-30" dirty="0">
                <a:latin typeface="Calibri"/>
                <a:cs typeface="Calibri"/>
              </a:rPr>
              <a:t>r</a:t>
            </a:r>
            <a:r>
              <a:rPr sz="1600" spc="-5" dirty="0">
                <a:latin typeface="Calibri"/>
                <a:cs typeface="Calibri"/>
              </a:rPr>
              <a:t>ch  Need</a:t>
            </a:r>
            <a:endParaRPr sz="1600" dirty="0">
              <a:latin typeface="Calibri"/>
              <a:cs typeface="Calibri"/>
            </a:endParaRPr>
          </a:p>
        </p:txBody>
      </p:sp>
      <p:sp>
        <p:nvSpPr>
          <p:cNvPr id="9" name="object 9"/>
          <p:cNvSpPr txBox="1"/>
          <p:nvPr/>
        </p:nvSpPr>
        <p:spPr>
          <a:xfrm>
            <a:off x="4694301" y="3887632"/>
            <a:ext cx="769620" cy="692785"/>
          </a:xfrm>
          <a:prstGeom prst="rect">
            <a:avLst/>
          </a:prstGeom>
        </p:spPr>
        <p:txBody>
          <a:bodyPr vert="horz" wrap="square" lIns="0" tIns="0" rIns="0" bIns="0" rtlCol="0">
            <a:spAutoFit/>
          </a:bodyPr>
          <a:lstStyle/>
          <a:p>
            <a:pPr marL="12065" marR="5080" indent="-3175" algn="ctr">
              <a:lnSpc>
                <a:spcPct val="91600"/>
              </a:lnSpc>
            </a:pPr>
            <a:r>
              <a:rPr sz="1600" spc="-10" dirty="0">
                <a:latin typeface="Calibri"/>
                <a:cs typeface="Calibri"/>
              </a:rPr>
              <a:t>Mgmt  </a:t>
            </a:r>
            <a:r>
              <a:rPr sz="1600" spc="-35" dirty="0">
                <a:latin typeface="Calibri"/>
                <a:cs typeface="Calibri"/>
              </a:rPr>
              <a:t>R</a:t>
            </a:r>
            <a:r>
              <a:rPr sz="1600" spc="-5" dirty="0">
                <a:latin typeface="Calibri"/>
                <a:cs typeface="Calibri"/>
              </a:rPr>
              <a:t>es</a:t>
            </a:r>
            <a:r>
              <a:rPr sz="1600" spc="-15" dirty="0">
                <a:latin typeface="Calibri"/>
                <a:cs typeface="Calibri"/>
              </a:rPr>
              <a:t>e</a:t>
            </a:r>
            <a:r>
              <a:rPr sz="1600" spc="-5" dirty="0">
                <a:latin typeface="Calibri"/>
                <a:cs typeface="Calibri"/>
              </a:rPr>
              <a:t>a</a:t>
            </a:r>
            <a:r>
              <a:rPr sz="1600" spc="-30" dirty="0">
                <a:latin typeface="Calibri"/>
                <a:cs typeface="Calibri"/>
              </a:rPr>
              <a:t>r</a:t>
            </a:r>
            <a:r>
              <a:rPr sz="1600" spc="-5" dirty="0">
                <a:latin typeface="Calibri"/>
                <a:cs typeface="Calibri"/>
              </a:rPr>
              <a:t>ch  Need</a:t>
            </a:r>
            <a:endParaRPr sz="1600" dirty="0">
              <a:latin typeface="Calibri"/>
              <a:cs typeface="Calibri"/>
            </a:endParaRPr>
          </a:p>
        </p:txBody>
      </p:sp>
      <p:sp>
        <p:nvSpPr>
          <p:cNvPr id="10" name="object 10"/>
          <p:cNvSpPr txBox="1"/>
          <p:nvPr/>
        </p:nvSpPr>
        <p:spPr>
          <a:xfrm>
            <a:off x="1793239" y="5070475"/>
            <a:ext cx="108204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Investigation</a:t>
            </a:r>
            <a:endParaRPr sz="1600" dirty="0">
              <a:latin typeface="Calibri"/>
              <a:cs typeface="Calibri"/>
            </a:endParaRPr>
          </a:p>
        </p:txBody>
      </p:sp>
      <p:sp>
        <p:nvSpPr>
          <p:cNvPr id="11" name="object 11"/>
          <p:cNvSpPr txBox="1"/>
          <p:nvPr/>
        </p:nvSpPr>
        <p:spPr>
          <a:xfrm>
            <a:off x="5575553" y="4160936"/>
            <a:ext cx="1604010" cy="854710"/>
          </a:xfrm>
          <a:prstGeom prst="rect">
            <a:avLst/>
          </a:prstGeom>
        </p:spPr>
        <p:txBody>
          <a:bodyPr vert="horz" wrap="square" lIns="0" tIns="0" rIns="0" bIns="0" rtlCol="0">
            <a:spAutoFit/>
          </a:bodyPr>
          <a:lstStyle/>
          <a:p>
            <a:pPr marL="847090" marR="5080" indent="635" algn="ctr">
              <a:lnSpc>
                <a:spcPct val="91600"/>
              </a:lnSpc>
            </a:pPr>
            <a:r>
              <a:rPr sz="1600" spc="-10" dirty="0">
                <a:latin typeface="Calibri"/>
                <a:cs typeface="Calibri"/>
              </a:rPr>
              <a:t>Mgmt  </a:t>
            </a:r>
            <a:r>
              <a:rPr sz="1600" spc="-35" dirty="0">
                <a:latin typeface="Calibri"/>
                <a:cs typeface="Calibri"/>
              </a:rPr>
              <a:t>R</a:t>
            </a:r>
            <a:r>
              <a:rPr sz="1600" spc="-5" dirty="0">
                <a:latin typeface="Calibri"/>
                <a:cs typeface="Calibri"/>
              </a:rPr>
              <a:t>es</a:t>
            </a:r>
            <a:r>
              <a:rPr sz="1600" spc="-15" dirty="0">
                <a:latin typeface="Calibri"/>
                <a:cs typeface="Calibri"/>
              </a:rPr>
              <a:t>e</a:t>
            </a:r>
            <a:r>
              <a:rPr sz="1600" spc="-5" dirty="0">
                <a:latin typeface="Calibri"/>
                <a:cs typeface="Calibri"/>
              </a:rPr>
              <a:t>a</a:t>
            </a:r>
            <a:r>
              <a:rPr sz="1600" spc="-30" dirty="0">
                <a:latin typeface="Calibri"/>
                <a:cs typeface="Calibri"/>
              </a:rPr>
              <a:t>r</a:t>
            </a:r>
            <a:r>
              <a:rPr sz="1600" spc="-5" dirty="0">
                <a:latin typeface="Calibri"/>
                <a:cs typeface="Calibri"/>
              </a:rPr>
              <a:t>ch  Need</a:t>
            </a:r>
            <a:endParaRPr sz="1600" dirty="0">
              <a:latin typeface="Calibri"/>
              <a:cs typeface="Calibri"/>
            </a:endParaRPr>
          </a:p>
          <a:p>
            <a:pPr marL="12700">
              <a:lnSpc>
                <a:spcPts val="1280"/>
              </a:lnSpc>
            </a:pPr>
            <a:r>
              <a:rPr sz="1400" spc="-10" dirty="0">
                <a:latin typeface="Calibri"/>
                <a:cs typeface="Calibri"/>
              </a:rPr>
              <a:t>Investigation</a:t>
            </a:r>
            <a:endParaRPr sz="1400" dirty="0">
              <a:latin typeface="Calibri"/>
              <a:cs typeface="Calibri"/>
            </a:endParaRPr>
          </a:p>
        </p:txBody>
      </p:sp>
      <p:sp>
        <p:nvSpPr>
          <p:cNvPr id="12" name="object 12"/>
          <p:cNvSpPr txBox="1"/>
          <p:nvPr/>
        </p:nvSpPr>
        <p:spPr>
          <a:xfrm>
            <a:off x="3621404" y="4923535"/>
            <a:ext cx="1082040" cy="266700"/>
          </a:xfrm>
          <a:prstGeom prst="rect">
            <a:avLst/>
          </a:prstGeom>
        </p:spPr>
        <p:txBody>
          <a:bodyPr vert="horz" wrap="square" lIns="0" tIns="0" rIns="0" bIns="0" rtlCol="0">
            <a:spAutoFit/>
          </a:bodyPr>
          <a:lstStyle/>
          <a:p>
            <a:pPr marL="12700">
              <a:lnSpc>
                <a:spcPct val="100000"/>
              </a:lnSpc>
            </a:pPr>
            <a:r>
              <a:rPr sz="1600" spc="-10" dirty="0">
                <a:latin typeface="Calibri"/>
                <a:cs typeface="Calibri"/>
              </a:rPr>
              <a:t>Investigation</a:t>
            </a:r>
            <a:endParaRPr sz="1600" dirty="0">
              <a:latin typeface="Calibri"/>
              <a:cs typeface="Calibri"/>
            </a:endParaRPr>
          </a:p>
        </p:txBody>
      </p:sp>
      <p:sp>
        <p:nvSpPr>
          <p:cNvPr id="13" name="object 13"/>
          <p:cNvSpPr/>
          <p:nvPr/>
        </p:nvSpPr>
        <p:spPr>
          <a:xfrm>
            <a:off x="762000" y="5457444"/>
            <a:ext cx="1025651" cy="902207"/>
          </a:xfrm>
          <a:prstGeom prst="rect">
            <a:avLst/>
          </a:prstGeom>
          <a:blipFill>
            <a:blip r:embed="rId6" cstate="print"/>
            <a:stretch>
              <a:fillRect/>
            </a:stretch>
          </a:blipFill>
        </p:spPr>
        <p:txBody>
          <a:bodyPr wrap="square" lIns="0" tIns="0" rIns="0" bIns="0" rtlCol="0"/>
          <a:lstStyle/>
          <a:p>
            <a:endParaRPr dirty="0"/>
          </a:p>
        </p:txBody>
      </p:sp>
      <p:sp>
        <p:nvSpPr>
          <p:cNvPr id="14" name="object 14"/>
          <p:cNvSpPr/>
          <p:nvPr/>
        </p:nvSpPr>
        <p:spPr>
          <a:xfrm>
            <a:off x="382524" y="3162300"/>
            <a:ext cx="758951" cy="679704"/>
          </a:xfrm>
          <a:prstGeom prst="rect">
            <a:avLst/>
          </a:prstGeom>
          <a:blipFill>
            <a:blip r:embed="rId7" cstate="print"/>
            <a:stretch>
              <a:fillRect/>
            </a:stretch>
          </a:blipFill>
        </p:spPr>
        <p:txBody>
          <a:bodyPr wrap="square" lIns="0" tIns="0" rIns="0" bIns="0" rtlCol="0"/>
          <a:lstStyle/>
          <a:p>
            <a:endParaRPr dirty="0"/>
          </a:p>
        </p:txBody>
      </p:sp>
      <p:sp>
        <p:nvSpPr>
          <p:cNvPr id="15" name="object 15"/>
          <p:cNvSpPr txBox="1">
            <a:spLocks noGrp="1"/>
          </p:cNvSpPr>
          <p:nvPr>
            <p:ph type="title"/>
          </p:nvPr>
        </p:nvSpPr>
        <p:spPr>
          <a:xfrm>
            <a:off x="5489828" y="439186"/>
            <a:ext cx="3481070" cy="2223686"/>
          </a:xfrm>
          <a:prstGeom prst="rect">
            <a:avLst/>
          </a:prstGeom>
        </p:spPr>
        <p:txBody>
          <a:bodyPr vert="horz" wrap="square" lIns="0" tIns="0" rIns="0" bIns="0" rtlCol="0">
            <a:spAutoFit/>
          </a:bodyPr>
          <a:lstStyle/>
          <a:p>
            <a:pPr marL="12700">
              <a:lnSpc>
                <a:spcPct val="100000"/>
              </a:lnSpc>
            </a:pPr>
            <a:r>
              <a:rPr spc="-30" dirty="0">
                <a:latin typeface="Georgia" panose="02040502050405020303" pitchFamily="18" charset="0"/>
                <a:cs typeface="Arial Rounded MT Bold"/>
              </a:rPr>
              <a:t>Repeat</a:t>
            </a:r>
          </a:p>
          <a:p>
            <a:pPr marL="12700" marR="5080">
              <a:lnSpc>
                <a:spcPts val="3250"/>
              </a:lnSpc>
              <a:spcBef>
                <a:spcPts val="600"/>
              </a:spcBef>
            </a:pPr>
            <a:r>
              <a:rPr spc="-10" dirty="0">
                <a:latin typeface="Georgia" panose="02040502050405020303" pitchFamily="18" charset="0"/>
                <a:cs typeface="Arial Rounded MT Bold"/>
              </a:rPr>
              <a:t>interactions </a:t>
            </a:r>
            <a:r>
              <a:rPr sz="2600" spc="5" dirty="0">
                <a:latin typeface="Georgia" panose="02040502050405020303" pitchFamily="18" charset="0"/>
                <a:cs typeface="Arial Rounded MT Bold"/>
              </a:rPr>
              <a:t>seem  to be </a:t>
            </a:r>
            <a:r>
              <a:rPr sz="2600" spc="-55" dirty="0">
                <a:latin typeface="Georgia" panose="02040502050405020303" pitchFamily="18" charset="0"/>
                <a:cs typeface="Arial Rounded MT Bold"/>
              </a:rPr>
              <a:t>key </a:t>
            </a:r>
            <a:r>
              <a:rPr sz="2600" spc="5" dirty="0">
                <a:latin typeface="Georgia" panose="02040502050405020303" pitchFamily="18" charset="0"/>
                <a:cs typeface="Arial Rounded MT Bold"/>
              </a:rPr>
              <a:t>to</a:t>
            </a:r>
            <a:r>
              <a:rPr sz="2600" spc="-50" dirty="0">
                <a:latin typeface="Georgia" panose="02040502050405020303" pitchFamily="18" charset="0"/>
                <a:cs typeface="Arial Rounded MT Bold"/>
              </a:rPr>
              <a:t> </a:t>
            </a:r>
            <a:r>
              <a:rPr sz="2600" spc="-15" dirty="0">
                <a:latin typeface="Georgia" panose="02040502050405020303" pitchFamily="18" charset="0"/>
                <a:cs typeface="Arial Rounded MT Bold"/>
              </a:rPr>
              <a:t>achieving</a:t>
            </a:r>
            <a:endParaRPr sz="2600" dirty="0">
              <a:latin typeface="Georgia" panose="02040502050405020303" pitchFamily="18" charset="0"/>
              <a:cs typeface="Arial Rounded MT Bold"/>
            </a:endParaRPr>
          </a:p>
          <a:p>
            <a:pPr marL="12700">
              <a:lnSpc>
                <a:spcPts val="2990"/>
              </a:lnSpc>
            </a:pPr>
            <a:r>
              <a:rPr sz="2600" spc="-5" dirty="0">
                <a:latin typeface="Georgia" panose="02040502050405020303" pitchFamily="18" charset="0"/>
                <a:cs typeface="Arial Rounded MT Bold"/>
              </a:rPr>
              <a:t>co-production.</a:t>
            </a:r>
            <a:endParaRPr sz="2600" dirty="0">
              <a:latin typeface="Georgia" panose="02040502050405020303" pitchFamily="18" charset="0"/>
              <a:cs typeface="Arial Rounded MT Bold"/>
            </a:endParaRPr>
          </a:p>
        </p:txBody>
      </p:sp>
      <p:sp>
        <p:nvSpPr>
          <p:cNvPr id="16" name="object 16"/>
          <p:cNvSpPr/>
          <p:nvPr/>
        </p:nvSpPr>
        <p:spPr>
          <a:xfrm>
            <a:off x="5339334" y="6154673"/>
            <a:ext cx="3324225" cy="617220"/>
          </a:xfrm>
          <a:custGeom>
            <a:avLst/>
            <a:gdLst/>
            <a:ahLst/>
            <a:cxnLst/>
            <a:rect l="l" t="t" r="r" b="b"/>
            <a:pathLst>
              <a:path w="3324225" h="617220">
                <a:moveTo>
                  <a:pt x="0" y="617219"/>
                </a:moveTo>
                <a:lnTo>
                  <a:pt x="3323844" y="617219"/>
                </a:lnTo>
                <a:lnTo>
                  <a:pt x="3323844" y="0"/>
                </a:lnTo>
                <a:lnTo>
                  <a:pt x="0" y="0"/>
                </a:lnTo>
                <a:lnTo>
                  <a:pt x="0" y="617219"/>
                </a:lnTo>
                <a:close/>
              </a:path>
            </a:pathLst>
          </a:custGeom>
          <a:solidFill>
            <a:srgbClr val="FFFFFF"/>
          </a:solidFill>
        </p:spPr>
        <p:txBody>
          <a:bodyPr wrap="square" lIns="0" tIns="0" rIns="0" bIns="0" rtlCol="0"/>
          <a:lstStyle/>
          <a:p>
            <a:endParaRPr dirty="0"/>
          </a:p>
        </p:txBody>
      </p:sp>
      <p:sp>
        <p:nvSpPr>
          <p:cNvPr id="17" name="object 17"/>
          <p:cNvSpPr/>
          <p:nvPr/>
        </p:nvSpPr>
        <p:spPr>
          <a:xfrm>
            <a:off x="7588250" y="5757443"/>
            <a:ext cx="698500" cy="345440"/>
          </a:xfrm>
          <a:custGeom>
            <a:avLst/>
            <a:gdLst/>
            <a:ahLst/>
            <a:cxnLst/>
            <a:rect l="l" t="t" r="r" b="b"/>
            <a:pathLst>
              <a:path w="698500" h="345439">
                <a:moveTo>
                  <a:pt x="698246" y="345008"/>
                </a:moveTo>
                <a:lnTo>
                  <a:pt x="0" y="0"/>
                </a:lnTo>
              </a:path>
            </a:pathLst>
          </a:custGeom>
          <a:ln w="25908">
            <a:solidFill>
              <a:srgbClr val="F79546"/>
            </a:solidFill>
          </a:ln>
        </p:spPr>
        <p:txBody>
          <a:bodyPr wrap="square" lIns="0" tIns="0" rIns="0" bIns="0" rtlCol="0"/>
          <a:lstStyle/>
          <a:p>
            <a:endParaRPr dirty="0"/>
          </a:p>
        </p:txBody>
      </p:sp>
      <p:sp>
        <p:nvSpPr>
          <p:cNvPr id="18" name="object 18"/>
          <p:cNvSpPr txBox="1"/>
          <p:nvPr/>
        </p:nvSpPr>
        <p:spPr>
          <a:xfrm>
            <a:off x="5339334" y="6154673"/>
            <a:ext cx="3324225" cy="617220"/>
          </a:xfrm>
          <a:prstGeom prst="rect">
            <a:avLst/>
          </a:prstGeom>
          <a:ln w="25907">
            <a:solidFill>
              <a:srgbClr val="F79546"/>
            </a:solidFill>
          </a:ln>
        </p:spPr>
        <p:txBody>
          <a:bodyPr vert="horz" wrap="square" lIns="0" tIns="0" rIns="0" bIns="0" rtlCol="0">
            <a:spAutoFit/>
          </a:bodyPr>
          <a:lstStyle/>
          <a:p>
            <a:pPr algn="ctr">
              <a:lnSpc>
                <a:spcPts val="2205"/>
              </a:lnSpc>
            </a:pPr>
            <a:r>
              <a:rPr sz="2000" b="1" spc="-5" dirty="0">
                <a:latin typeface="Calibri"/>
                <a:cs typeface="Calibri"/>
              </a:rPr>
              <a:t>Increasing</a:t>
            </a:r>
            <a:r>
              <a:rPr sz="2000" b="1" spc="-65" dirty="0">
                <a:latin typeface="Calibri"/>
                <a:cs typeface="Calibri"/>
              </a:rPr>
              <a:t> </a:t>
            </a:r>
            <a:r>
              <a:rPr sz="2000" b="1" spc="-5" dirty="0">
                <a:latin typeface="Calibri"/>
                <a:cs typeface="Calibri"/>
              </a:rPr>
              <a:t>communication</a:t>
            </a:r>
            <a:endParaRPr sz="2000" dirty="0">
              <a:latin typeface="Calibri"/>
              <a:cs typeface="Calibri"/>
            </a:endParaRPr>
          </a:p>
          <a:p>
            <a:pPr algn="ctr">
              <a:lnSpc>
                <a:spcPct val="100000"/>
              </a:lnSpc>
            </a:pPr>
            <a:r>
              <a:rPr sz="2000" b="1" dirty="0">
                <a:latin typeface="Calibri"/>
                <a:cs typeface="Calibri"/>
              </a:rPr>
              <a:t>space</a:t>
            </a:r>
            <a:endParaRPr sz="2000" dirty="0">
              <a:latin typeface="Calibri"/>
              <a:cs typeface="Calibri"/>
            </a:endParaRPr>
          </a:p>
        </p:txBody>
      </p:sp>
      <p:sp>
        <p:nvSpPr>
          <p:cNvPr id="19" name="object 19"/>
          <p:cNvSpPr/>
          <p:nvPr/>
        </p:nvSpPr>
        <p:spPr>
          <a:xfrm>
            <a:off x="6211823" y="6495288"/>
            <a:ext cx="378460" cy="276225"/>
          </a:xfrm>
          <a:custGeom>
            <a:avLst/>
            <a:gdLst/>
            <a:ahLst/>
            <a:cxnLst/>
            <a:rect l="l" t="t" r="r" b="b"/>
            <a:pathLst>
              <a:path w="378459" h="276225">
                <a:moveTo>
                  <a:pt x="240029" y="0"/>
                </a:moveTo>
                <a:lnTo>
                  <a:pt x="240029" y="68961"/>
                </a:lnTo>
                <a:lnTo>
                  <a:pt x="0" y="68961"/>
                </a:lnTo>
                <a:lnTo>
                  <a:pt x="0" y="206883"/>
                </a:lnTo>
                <a:lnTo>
                  <a:pt x="240029" y="206883"/>
                </a:lnTo>
                <a:lnTo>
                  <a:pt x="240029" y="275844"/>
                </a:lnTo>
                <a:lnTo>
                  <a:pt x="377951" y="137922"/>
                </a:lnTo>
                <a:lnTo>
                  <a:pt x="240029" y="0"/>
                </a:lnTo>
                <a:close/>
              </a:path>
            </a:pathLst>
          </a:custGeom>
          <a:solidFill>
            <a:srgbClr val="FF0000"/>
          </a:solid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1307" y="2438400"/>
            <a:ext cx="0" cy="3953510"/>
          </a:xfrm>
          <a:custGeom>
            <a:avLst/>
            <a:gdLst/>
            <a:ahLst/>
            <a:cxnLst/>
            <a:rect l="l" t="t" r="r" b="b"/>
            <a:pathLst>
              <a:path h="3953510">
                <a:moveTo>
                  <a:pt x="0" y="0"/>
                </a:moveTo>
                <a:lnTo>
                  <a:pt x="0" y="3953255"/>
                </a:lnTo>
              </a:path>
            </a:pathLst>
          </a:custGeom>
          <a:ln w="9144">
            <a:solidFill>
              <a:srgbClr val="636B85"/>
            </a:solidFill>
            <a:prstDash val="sysDash"/>
          </a:ln>
        </p:spPr>
        <p:txBody>
          <a:bodyPr wrap="square" lIns="0" tIns="0" rIns="0" bIns="0" rtlCol="0"/>
          <a:lstStyle/>
          <a:p>
            <a:endParaRPr dirty="0"/>
          </a:p>
        </p:txBody>
      </p:sp>
      <p:sp>
        <p:nvSpPr>
          <p:cNvPr id="3" name="object 3"/>
          <p:cNvSpPr/>
          <p:nvPr/>
        </p:nvSpPr>
        <p:spPr>
          <a:xfrm>
            <a:off x="152400" y="0"/>
            <a:ext cx="8839200" cy="155575"/>
          </a:xfrm>
          <a:custGeom>
            <a:avLst/>
            <a:gdLst/>
            <a:ahLst/>
            <a:cxnLst/>
            <a:rect l="l" t="t" r="r" b="b"/>
            <a:pathLst>
              <a:path w="8839200" h="155575">
                <a:moveTo>
                  <a:pt x="0" y="155448"/>
                </a:moveTo>
                <a:lnTo>
                  <a:pt x="8839200" y="155448"/>
                </a:lnTo>
                <a:lnTo>
                  <a:pt x="8839200" y="0"/>
                </a:lnTo>
                <a:lnTo>
                  <a:pt x="0" y="0"/>
                </a:lnTo>
                <a:lnTo>
                  <a:pt x="0" y="155448"/>
                </a:lnTo>
                <a:close/>
              </a:path>
            </a:pathLst>
          </a:custGeom>
          <a:solidFill>
            <a:srgbClr val="FFFFFF"/>
          </a:solidFill>
        </p:spPr>
        <p:txBody>
          <a:bodyPr wrap="square" lIns="0" tIns="0" rIns="0" bIns="0" rtlCol="0"/>
          <a:lstStyle/>
          <a:p>
            <a:endParaRPr dirty="0"/>
          </a:p>
        </p:txBody>
      </p:sp>
      <p:sp>
        <p:nvSpPr>
          <p:cNvPr id="4" name="object 4"/>
          <p:cNvSpPr/>
          <p:nvPr/>
        </p:nvSpPr>
        <p:spPr>
          <a:xfrm>
            <a:off x="152400" y="1069847"/>
            <a:ext cx="8839200" cy="134620"/>
          </a:xfrm>
          <a:custGeom>
            <a:avLst/>
            <a:gdLst/>
            <a:ahLst/>
            <a:cxnLst/>
            <a:rect l="l" t="t" r="r" b="b"/>
            <a:pathLst>
              <a:path w="8839200" h="134619">
                <a:moveTo>
                  <a:pt x="0" y="134112"/>
                </a:moveTo>
                <a:lnTo>
                  <a:pt x="8839200" y="134112"/>
                </a:lnTo>
                <a:lnTo>
                  <a:pt x="8839200" y="0"/>
                </a:lnTo>
                <a:lnTo>
                  <a:pt x="0" y="0"/>
                </a:lnTo>
                <a:lnTo>
                  <a:pt x="0" y="134112"/>
                </a:lnTo>
                <a:close/>
              </a:path>
            </a:pathLst>
          </a:custGeom>
          <a:solidFill>
            <a:srgbClr val="FFFFFF"/>
          </a:solidFill>
        </p:spPr>
        <p:txBody>
          <a:bodyPr wrap="square" lIns="0" tIns="0" rIns="0" bIns="0" rtlCol="0"/>
          <a:lstStyle/>
          <a:p>
            <a:endParaRPr dirty="0"/>
          </a:p>
        </p:txBody>
      </p:sp>
      <p:sp>
        <p:nvSpPr>
          <p:cNvPr id="5" name="object 5"/>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52400" y="155447"/>
            <a:ext cx="8833485" cy="914400"/>
          </a:xfrm>
          <a:custGeom>
            <a:avLst/>
            <a:gdLst/>
            <a:ahLst/>
            <a:cxnLst/>
            <a:rect l="l" t="t" r="r" b="b"/>
            <a:pathLst>
              <a:path w="8833485" h="914400">
                <a:moveTo>
                  <a:pt x="0" y="914400"/>
                </a:moveTo>
                <a:lnTo>
                  <a:pt x="8833104" y="914400"/>
                </a:lnTo>
                <a:lnTo>
                  <a:pt x="8833104" y="0"/>
                </a:lnTo>
                <a:lnTo>
                  <a:pt x="0" y="0"/>
                </a:lnTo>
                <a:lnTo>
                  <a:pt x="0" y="914400"/>
                </a:lnTo>
                <a:close/>
              </a:path>
            </a:pathLst>
          </a:custGeom>
          <a:solidFill>
            <a:srgbClr val="E86C1F"/>
          </a:solidFill>
        </p:spPr>
        <p:txBody>
          <a:bodyPr wrap="square" lIns="0" tIns="0" rIns="0" bIns="0" rtlCol="0"/>
          <a:lstStyle/>
          <a:p>
            <a:endParaRPr dirty="0"/>
          </a:p>
        </p:txBody>
      </p:sp>
      <p:sp>
        <p:nvSpPr>
          <p:cNvPr id="9" name="object 9"/>
          <p:cNvSpPr/>
          <p:nvPr/>
        </p:nvSpPr>
        <p:spPr>
          <a:xfrm>
            <a:off x="146304" y="6391655"/>
            <a:ext cx="8833485" cy="311150"/>
          </a:xfrm>
          <a:custGeom>
            <a:avLst/>
            <a:gdLst/>
            <a:ahLst/>
            <a:cxnLst/>
            <a:rect l="l" t="t" r="r" b="b"/>
            <a:pathLst>
              <a:path w="8833485" h="311150">
                <a:moveTo>
                  <a:pt x="0" y="310896"/>
                </a:moveTo>
                <a:lnTo>
                  <a:pt x="8833104" y="310896"/>
                </a:lnTo>
                <a:lnTo>
                  <a:pt x="8833104" y="0"/>
                </a:lnTo>
                <a:lnTo>
                  <a:pt x="0" y="0"/>
                </a:lnTo>
                <a:lnTo>
                  <a:pt x="0" y="310896"/>
                </a:lnTo>
                <a:close/>
              </a:path>
            </a:pathLst>
          </a:custGeom>
          <a:solidFill>
            <a:srgbClr val="008BA0"/>
          </a:solidFill>
        </p:spPr>
        <p:txBody>
          <a:bodyPr wrap="square" lIns="0" tIns="0" rIns="0" bIns="0" rtlCol="0"/>
          <a:lstStyle/>
          <a:p>
            <a:endParaRPr dirty="0"/>
          </a:p>
        </p:txBody>
      </p:sp>
      <p:sp>
        <p:nvSpPr>
          <p:cNvPr id="10" name="object 10"/>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1" name="object 11"/>
          <p:cNvSpPr/>
          <p:nvPr/>
        </p:nvSpPr>
        <p:spPr>
          <a:xfrm>
            <a:off x="8363711" y="6320028"/>
            <a:ext cx="577596" cy="4572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841959" y="517397"/>
            <a:ext cx="7506970" cy="508634"/>
          </a:xfrm>
          <a:prstGeom prst="rect">
            <a:avLst/>
          </a:prstGeom>
        </p:spPr>
        <p:txBody>
          <a:bodyPr vert="horz" wrap="square" lIns="0" tIns="0" rIns="0" bIns="0" rtlCol="0">
            <a:spAutoFit/>
          </a:bodyPr>
          <a:lstStyle/>
          <a:p>
            <a:pPr marL="12700">
              <a:lnSpc>
                <a:spcPct val="100000"/>
              </a:lnSpc>
            </a:pPr>
            <a:r>
              <a:rPr dirty="0"/>
              <a:t>Implementation of Science</a:t>
            </a:r>
            <a:r>
              <a:rPr spc="-80" dirty="0"/>
              <a:t> </a:t>
            </a:r>
            <a:r>
              <a:rPr dirty="0"/>
              <a:t>Delivery</a:t>
            </a:r>
          </a:p>
        </p:txBody>
      </p:sp>
      <p:sp>
        <p:nvSpPr>
          <p:cNvPr id="13" name="object 13"/>
          <p:cNvSpPr/>
          <p:nvPr/>
        </p:nvSpPr>
        <p:spPr>
          <a:xfrm>
            <a:off x="217837" y="4108829"/>
            <a:ext cx="3439763" cy="2239009"/>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4594859" y="1219200"/>
            <a:ext cx="4396740" cy="1219200"/>
          </a:xfrm>
          <a:custGeom>
            <a:avLst/>
            <a:gdLst/>
            <a:ahLst/>
            <a:cxnLst/>
            <a:rect l="l" t="t" r="r" b="b"/>
            <a:pathLst>
              <a:path w="4396740" h="1219200">
                <a:moveTo>
                  <a:pt x="0" y="1219200"/>
                </a:moveTo>
                <a:lnTo>
                  <a:pt x="4396740" y="1219200"/>
                </a:lnTo>
                <a:lnTo>
                  <a:pt x="4396740" y="0"/>
                </a:lnTo>
                <a:lnTo>
                  <a:pt x="0" y="0"/>
                </a:lnTo>
                <a:lnTo>
                  <a:pt x="0" y="1219200"/>
                </a:lnTo>
                <a:close/>
              </a:path>
            </a:pathLst>
          </a:custGeom>
          <a:solidFill>
            <a:srgbClr val="C5D1D6"/>
          </a:solidFill>
        </p:spPr>
        <p:txBody>
          <a:bodyPr wrap="square" lIns="0" tIns="0" rIns="0" bIns="0" rtlCol="0"/>
          <a:lstStyle/>
          <a:p>
            <a:endParaRPr dirty="0"/>
          </a:p>
        </p:txBody>
      </p:sp>
      <p:sp>
        <p:nvSpPr>
          <p:cNvPr id="16" name="object 16"/>
          <p:cNvSpPr/>
          <p:nvPr/>
        </p:nvSpPr>
        <p:spPr>
          <a:xfrm>
            <a:off x="4594859" y="4267200"/>
            <a:ext cx="4297680" cy="2080639"/>
          </a:xfrm>
          <a:custGeom>
            <a:avLst/>
            <a:gdLst/>
            <a:ahLst/>
            <a:cxnLst/>
            <a:rect l="l" t="t" r="r" b="b"/>
            <a:pathLst>
              <a:path w="4297680" h="2185670">
                <a:moveTo>
                  <a:pt x="0" y="2185416"/>
                </a:moveTo>
                <a:lnTo>
                  <a:pt x="4297680" y="2185416"/>
                </a:lnTo>
                <a:lnTo>
                  <a:pt x="4297680" y="0"/>
                </a:lnTo>
                <a:lnTo>
                  <a:pt x="0" y="0"/>
                </a:lnTo>
                <a:lnTo>
                  <a:pt x="0" y="2185416"/>
                </a:lnTo>
                <a:close/>
              </a:path>
            </a:pathLst>
          </a:custGeom>
          <a:noFill/>
        </p:spPr>
        <p:txBody>
          <a:bodyPr wrap="square" lIns="0" tIns="0" rIns="0" bIns="0" rtlCol="0"/>
          <a:lstStyle/>
          <a:p>
            <a:endParaRPr dirty="0"/>
          </a:p>
        </p:txBody>
      </p:sp>
      <p:sp>
        <p:nvSpPr>
          <p:cNvPr id="17" name="object 17"/>
          <p:cNvSpPr txBox="1"/>
          <p:nvPr/>
        </p:nvSpPr>
        <p:spPr>
          <a:xfrm>
            <a:off x="1291396" y="2379648"/>
            <a:ext cx="5642804" cy="307777"/>
          </a:xfrm>
          <a:prstGeom prst="rect">
            <a:avLst/>
          </a:prstGeom>
        </p:spPr>
        <p:txBody>
          <a:bodyPr vert="horz" wrap="square" lIns="0" tIns="0" rIns="0" bIns="0" rtlCol="0">
            <a:spAutoFit/>
          </a:bodyPr>
          <a:lstStyle/>
          <a:p>
            <a:pPr marL="71755">
              <a:lnSpc>
                <a:spcPct val="100000"/>
              </a:lnSpc>
            </a:pPr>
            <a:r>
              <a:rPr lang="en-US" sz="2000" b="1" dirty="0" smtClean="0">
                <a:latin typeface="Georgia"/>
                <a:cs typeface="Georgia"/>
              </a:rPr>
              <a:t>Andi Thode, SW Fire Science Consortium</a:t>
            </a:r>
            <a:endParaRPr sz="2000" dirty="0">
              <a:latin typeface="Georgia"/>
              <a:cs typeface="Georgia"/>
            </a:endParaRPr>
          </a:p>
        </p:txBody>
      </p:sp>
      <p:sp>
        <p:nvSpPr>
          <p:cNvPr id="20" name="object 17"/>
          <p:cNvSpPr txBox="1"/>
          <p:nvPr/>
        </p:nvSpPr>
        <p:spPr>
          <a:xfrm>
            <a:off x="2045207" y="3110881"/>
            <a:ext cx="6781800" cy="1231106"/>
          </a:xfrm>
          <a:prstGeom prst="rect">
            <a:avLst/>
          </a:prstGeom>
        </p:spPr>
        <p:txBody>
          <a:bodyPr vert="horz" wrap="square" lIns="0" tIns="0" rIns="0" bIns="0" rtlCol="0">
            <a:spAutoFit/>
          </a:bodyPr>
          <a:lstStyle/>
          <a:p>
            <a:pPr algn="ctr">
              <a:lnSpc>
                <a:spcPct val="100000"/>
              </a:lnSpc>
            </a:pPr>
            <a:r>
              <a:rPr lang="en-US" sz="2000" b="1" dirty="0" smtClean="0">
                <a:latin typeface="Georgia"/>
                <a:cs typeface="Georgia"/>
              </a:rPr>
              <a:t>Alison York, Alaska Fire Science Consortium</a:t>
            </a:r>
          </a:p>
          <a:p>
            <a:pPr algn="ctr">
              <a:lnSpc>
                <a:spcPct val="100000"/>
              </a:lnSpc>
            </a:pPr>
            <a:endParaRPr lang="en-US" sz="2000" dirty="0">
              <a:latin typeface="Georgia"/>
              <a:cs typeface="Georgia"/>
            </a:endParaRPr>
          </a:p>
          <a:p>
            <a:pPr algn="ctr">
              <a:lnSpc>
                <a:spcPct val="100000"/>
              </a:lnSpc>
            </a:pPr>
            <a:r>
              <a:rPr lang="en-US" sz="2000" dirty="0" smtClean="0">
                <a:latin typeface="Georgia"/>
                <a:cs typeface="Georgia"/>
              </a:rPr>
              <a:t>                            </a:t>
            </a:r>
            <a:r>
              <a:rPr lang="en-US" sz="2000" b="1" dirty="0" smtClean="0">
                <a:latin typeface="Georgia"/>
                <a:cs typeface="Georgia"/>
              </a:rPr>
              <a:t>David Godwin, Southern Fire Exchange</a:t>
            </a:r>
            <a:endParaRPr sz="2000" b="1" dirty="0">
              <a:latin typeface="Georgia"/>
              <a:cs typeface="Georgia"/>
            </a:endParaRPr>
          </a:p>
        </p:txBody>
      </p:sp>
      <p:sp>
        <p:nvSpPr>
          <p:cNvPr id="15" name="TextBox 14"/>
          <p:cNvSpPr txBox="1"/>
          <p:nvPr/>
        </p:nvSpPr>
        <p:spPr>
          <a:xfrm>
            <a:off x="4356354" y="4720501"/>
            <a:ext cx="4406646" cy="1015663"/>
          </a:xfrm>
          <a:prstGeom prst="rect">
            <a:avLst/>
          </a:prstGeom>
          <a:noFill/>
        </p:spPr>
        <p:txBody>
          <a:bodyPr wrap="square" rtlCol="0">
            <a:spAutoFit/>
          </a:bodyPr>
          <a:lstStyle/>
          <a:p>
            <a:r>
              <a:rPr lang="en-US" sz="2000" b="1" dirty="0" smtClean="0">
                <a:latin typeface="Georgia" panose="02040502050405020303" pitchFamily="18" charset="0"/>
              </a:rPr>
              <a:t>Stacey Sargent Frederick, California Fire Science Consortium</a:t>
            </a:r>
            <a:endParaRPr lang="en-US" sz="2000" b="1" dirty="0">
              <a:latin typeface="Georgia" panose="02040502050405020303" pitchFamily="18" charset="0"/>
            </a:endParaRPr>
          </a:p>
        </p:txBody>
      </p:sp>
    </p:spTree>
    <p:extLst>
      <p:ext uri="{BB962C8B-B14F-4D97-AF65-F5344CB8AC3E}">
        <p14:creationId xmlns:p14="http://schemas.microsoft.com/office/powerpoint/2010/main" val="220444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TotalTime>
  <Words>1790</Words>
  <Application>Microsoft Office PowerPoint</Application>
  <PresentationFormat>On-screen Show (4:3)</PresentationFormat>
  <Paragraphs>291</Paragraphs>
  <Slides>30</Slides>
  <Notes>30</Notes>
  <HiddenSlides>13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Arial Rounded MT Bold</vt:lpstr>
      <vt:lpstr>Calibri</vt:lpstr>
      <vt:lpstr>Courier New</vt:lpstr>
      <vt:lpstr>Georgia</vt:lpstr>
      <vt:lpstr>MV Boli</vt:lpstr>
      <vt:lpstr>Times New Roman</vt:lpstr>
      <vt:lpstr>Wingdings</vt:lpstr>
      <vt:lpstr>Office Theme</vt:lpstr>
      <vt:lpstr>The JFSP Fire Science Exchange Network:                      Origin, Impact  and Future Possibilities</vt:lpstr>
      <vt:lpstr>Objectives</vt:lpstr>
      <vt:lpstr>Joint Fire Science Program Background</vt:lpstr>
      <vt:lpstr>Joint Fire Science Program established in 1998</vt:lpstr>
      <vt:lpstr>A Need for Science Delivery</vt:lpstr>
      <vt:lpstr>Fire Science Exchange Network</vt:lpstr>
      <vt:lpstr>Connecting the Fire Management  and Research Communities</vt:lpstr>
      <vt:lpstr>Repeat interactions seem  to be key to achieving co-production.</vt:lpstr>
      <vt:lpstr>Implementation of Science Delivery</vt:lpstr>
      <vt:lpstr>Science Delivery Accomplishments Participation</vt:lpstr>
      <vt:lpstr>Science Delivery Accomplishments</vt:lpstr>
      <vt:lpstr>Science Delivery Accomplishments Activities</vt:lpstr>
      <vt:lpstr>Does the Science Get Used?</vt:lpstr>
      <vt:lpstr>Actionable &amp; Useable</vt:lpstr>
      <vt:lpstr>Future Opportunities</vt:lpstr>
      <vt:lpstr>Future Challenges</vt:lpstr>
      <vt:lpstr>Contact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how can we better serve your GACCs,  and build stronger partnerships?</vt:lpstr>
      <vt:lpstr>Validating mesoscale, atmospheric boundary prediction models and tools </vt:lpstr>
      <vt:lpstr> Research  &amp;  Science Delivery</vt:lpstr>
      <vt:lpstr>How we’re connected:</vt:lpstr>
      <vt:lpstr>Implementation of Science 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Haskell, Coleen M;rjandt@alaska.edu</dc:creator>
  <cp:lastModifiedBy>CoFLocal</cp:lastModifiedBy>
  <cp:revision>87</cp:revision>
  <cp:lastPrinted>2019-04-08T22:15:52Z</cp:lastPrinted>
  <dcterms:created xsi:type="dcterms:W3CDTF">2019-04-04T16:31:50Z</dcterms:created>
  <dcterms:modified xsi:type="dcterms:W3CDTF">2019-11-20T20:23:22Z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2019-03-08T00:00:00Z</vt:filetime>
  </property>
  <property fmtid="{D5CDD505-2E9C-101B-9397-08002B2CF9AE}" pid="3" name="Creator">
    <vt:lpwstr>Microsoft® PowerPoint® 2016</vt:lpwstr>
  </property>
  <property fmtid="{D5CDD505-2E9C-101B-9397-08002B2CF9AE}" pid="4" name="LastSaved">
    <vt:filetime>2019-04-04T00:00:00Z</vt:filetime>
  </property>
</Properties>
</file>