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handoutMasterIdLst>
    <p:handoutMasterId r:id="rId29"/>
  </p:handoutMasterIdLst>
  <p:sldIdLst>
    <p:sldId id="256" r:id="rId3"/>
    <p:sldId id="307" r:id="rId4"/>
    <p:sldId id="316" r:id="rId5"/>
    <p:sldId id="311" r:id="rId6"/>
    <p:sldId id="308" r:id="rId7"/>
    <p:sldId id="379" r:id="rId8"/>
    <p:sldId id="388" r:id="rId9"/>
    <p:sldId id="387" r:id="rId10"/>
    <p:sldId id="355" r:id="rId11"/>
    <p:sldId id="364" r:id="rId12"/>
    <p:sldId id="365" r:id="rId13"/>
    <p:sldId id="371" r:id="rId14"/>
    <p:sldId id="376" r:id="rId15"/>
    <p:sldId id="368" r:id="rId16"/>
    <p:sldId id="383" r:id="rId17"/>
    <p:sldId id="385" r:id="rId18"/>
    <p:sldId id="369" r:id="rId19"/>
    <p:sldId id="370" r:id="rId20"/>
    <p:sldId id="281" r:id="rId21"/>
    <p:sldId id="300" r:id="rId22"/>
    <p:sldId id="302" r:id="rId23"/>
    <p:sldId id="382" r:id="rId24"/>
    <p:sldId id="360" r:id="rId25"/>
    <p:sldId id="381" r:id="rId26"/>
    <p:sldId id="380" r:id="rId27"/>
  </p:sldIdLst>
  <p:sldSz cx="12192000" cy="6858000"/>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i.jandt@gmail.com" initials="r" lastIdx="2" clrIdx="0">
    <p:extLst>
      <p:ext uri="{19B8F6BF-5375-455C-9EA6-DF929625EA0E}">
        <p15:presenceInfo xmlns:p15="http://schemas.microsoft.com/office/powerpoint/2012/main" userId="4257ced1794c2b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66"/>
    <a:srgbClr val="E71909"/>
    <a:srgbClr val="000000"/>
    <a:srgbClr val="CCFFCC"/>
    <a:srgbClr val="F09D2E"/>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828" autoAdjust="0"/>
  </p:normalViewPr>
  <p:slideViewPr>
    <p:cSldViewPr>
      <p:cViewPr varScale="1">
        <p:scale>
          <a:sx n="61" d="100"/>
          <a:sy n="61" d="100"/>
        </p:scale>
        <p:origin x="398" y="34"/>
      </p:cViewPr>
      <p:guideLst>
        <p:guide orient="horz" pos="2160"/>
        <p:guide pos="3840"/>
      </p:guideLst>
    </p:cSldViewPr>
  </p:slideViewPr>
  <p:notesTextViewPr>
    <p:cViewPr>
      <p:scale>
        <a:sx n="125" d="100"/>
        <a:sy n="125" d="100"/>
      </p:scale>
      <p:origin x="0" y="0"/>
    </p:cViewPr>
  </p:notesTextViewPr>
  <p:notesViewPr>
    <p:cSldViewPr>
      <p:cViewPr varScale="1">
        <p:scale>
          <a:sx n="83" d="100"/>
          <a:sy n="83" d="100"/>
        </p:scale>
        <p:origin x="2064"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Sheet1!$B$4</c:f>
              <c:strCache>
                <c:ptCount val="1"/>
                <c:pt idx="0">
                  <c:v>Burn Area</c:v>
                </c:pt>
              </c:strCache>
            </c:strRef>
          </c:tx>
          <c:spPr>
            <a:solidFill>
              <a:srgbClr val="FF0000"/>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1-CF38-49D6-B42E-1EF1DEF7BF08}"/>
              </c:ext>
            </c:extLst>
          </c:dPt>
          <c:cat>
            <c:strRef>
              <c:f>Sheet1!$A$5:$A$6</c:f>
              <c:strCache>
                <c:ptCount val="2"/>
                <c:pt idx="0">
                  <c:v>1980-2004</c:v>
                </c:pt>
                <c:pt idx="1">
                  <c:v>2050-2074</c:v>
                </c:pt>
              </c:strCache>
            </c:strRef>
          </c:cat>
          <c:val>
            <c:numRef>
              <c:f>Sheet1!$B$5:$B$6</c:f>
              <c:numCache>
                <c:formatCode>General</c:formatCode>
                <c:ptCount val="2"/>
                <c:pt idx="0">
                  <c:v>100</c:v>
                </c:pt>
                <c:pt idx="1">
                  <c:v>155</c:v>
                </c:pt>
              </c:numCache>
            </c:numRef>
          </c:val>
          <c:extLst>
            <c:ext xmlns:c16="http://schemas.microsoft.com/office/drawing/2014/chart" uri="{C3380CC4-5D6E-409C-BE32-E72D297353CC}">
              <c16:uniqueId val="{00000000-CF38-49D6-B42E-1EF1DEF7BF08}"/>
            </c:ext>
          </c:extLst>
        </c:ser>
        <c:dLbls>
          <c:showLegendKey val="0"/>
          <c:showVal val="0"/>
          <c:showCatName val="0"/>
          <c:showSerName val="0"/>
          <c:showPercent val="0"/>
          <c:showBubbleSize val="0"/>
        </c:dLbls>
        <c:gapWidth val="9"/>
        <c:overlap val="-27"/>
        <c:axId val="650323368"/>
        <c:axId val="650323760"/>
      </c:barChart>
      <c:catAx>
        <c:axId val="650323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effectLst/>
                <a:latin typeface="+mn-lt"/>
                <a:ea typeface="+mn-ea"/>
                <a:cs typeface="+mn-cs"/>
              </a:defRPr>
            </a:pPr>
            <a:endParaRPr lang="en-US"/>
          </a:p>
        </c:txPr>
        <c:crossAx val="650323760"/>
        <c:crosses val="autoZero"/>
        <c:auto val="1"/>
        <c:lblAlgn val="ctr"/>
        <c:lblOffset val="100"/>
        <c:noMultiLvlLbl val="0"/>
      </c:catAx>
      <c:valAx>
        <c:axId val="65032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323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Sheet1!$B$4</c:f>
              <c:strCache>
                <c:ptCount val="1"/>
                <c:pt idx="0">
                  <c:v>Burn Area</c:v>
                </c:pt>
              </c:strCache>
            </c:strRef>
          </c:tx>
          <c:spPr>
            <a:solidFill>
              <a:srgbClr val="FF0000"/>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7994-478F-8789-8EC55E8CAA30}"/>
              </c:ext>
            </c:extLst>
          </c:dPt>
          <c:cat>
            <c:strRef>
              <c:f>Sheet1!$A$5:$A$6</c:f>
              <c:strCache>
                <c:ptCount val="2"/>
                <c:pt idx="0">
                  <c:v>1980-2004</c:v>
                </c:pt>
                <c:pt idx="1">
                  <c:v>2050-2074</c:v>
                </c:pt>
              </c:strCache>
            </c:strRef>
          </c:cat>
          <c:val>
            <c:numRef>
              <c:f>Sheet1!$B$5:$B$6</c:f>
              <c:numCache>
                <c:formatCode>General</c:formatCode>
                <c:ptCount val="2"/>
                <c:pt idx="0">
                  <c:v>100</c:v>
                </c:pt>
                <c:pt idx="1">
                  <c:v>155</c:v>
                </c:pt>
              </c:numCache>
            </c:numRef>
          </c:val>
          <c:extLst>
            <c:ext xmlns:c16="http://schemas.microsoft.com/office/drawing/2014/chart" uri="{C3380CC4-5D6E-409C-BE32-E72D297353CC}">
              <c16:uniqueId val="{00000002-7994-478F-8789-8EC55E8CAA30}"/>
            </c:ext>
          </c:extLst>
        </c:ser>
        <c:dLbls>
          <c:showLegendKey val="0"/>
          <c:showVal val="0"/>
          <c:showCatName val="0"/>
          <c:showSerName val="0"/>
          <c:showPercent val="0"/>
          <c:showBubbleSize val="0"/>
        </c:dLbls>
        <c:gapWidth val="9"/>
        <c:overlap val="-27"/>
        <c:axId val="650323368"/>
        <c:axId val="650323760"/>
      </c:barChart>
      <c:catAx>
        <c:axId val="650323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bg1"/>
                </a:solidFill>
                <a:effectLst/>
                <a:latin typeface="+mn-lt"/>
                <a:ea typeface="+mn-ea"/>
                <a:cs typeface="+mn-cs"/>
              </a:defRPr>
            </a:pPr>
            <a:endParaRPr lang="en-US"/>
          </a:p>
        </c:txPr>
        <c:crossAx val="650323760"/>
        <c:crosses val="autoZero"/>
        <c:auto val="1"/>
        <c:lblAlgn val="ctr"/>
        <c:lblOffset val="100"/>
        <c:noMultiLvlLbl val="0"/>
      </c:catAx>
      <c:valAx>
        <c:axId val="650323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0323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1"/>
            <a:ext cx="4160520" cy="367030"/>
          </a:xfrm>
          <a:prstGeom prst="rect">
            <a:avLst/>
          </a:prstGeom>
        </p:spPr>
        <p:txBody>
          <a:bodyPr vert="horz" lIns="96661" tIns="48331" rIns="96661" bIns="48331" rtlCol="0"/>
          <a:lstStyle>
            <a:lvl1pPr algn="r">
              <a:defRPr sz="1300"/>
            </a:lvl1pPr>
          </a:lstStyle>
          <a:p>
            <a:fld id="{FD058166-422E-4AA3-ABD6-B4238423A59F}" type="datetimeFigureOut">
              <a:rPr lang="en-US" smtClean="0"/>
              <a:t>11/19/2019</a:t>
            </a:fld>
            <a:endParaRPr lang="en-US"/>
          </a:p>
        </p:txBody>
      </p:sp>
      <p:sp>
        <p:nvSpPr>
          <p:cNvPr id="4" name="Footer Placeholder 3"/>
          <p:cNvSpPr>
            <a:spLocks noGrp="1"/>
          </p:cNvSpPr>
          <p:nvPr>
            <p:ph type="ftr" sz="quarter" idx="2"/>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7029"/>
          </a:xfrm>
          <a:prstGeom prst="rect">
            <a:avLst/>
          </a:prstGeom>
        </p:spPr>
        <p:txBody>
          <a:bodyPr vert="horz" lIns="96661" tIns="48331" rIns="96661" bIns="48331" rtlCol="0" anchor="b"/>
          <a:lstStyle>
            <a:lvl1pPr algn="r">
              <a:defRPr sz="1300"/>
            </a:lvl1pPr>
          </a:lstStyle>
          <a:p>
            <a:fld id="{EAED5DD2-ECBD-4F5D-AA8A-D478BE05D9F8}" type="slidenum">
              <a:rPr lang="en-US" smtClean="0"/>
              <a:t>‹#›</a:t>
            </a:fld>
            <a:endParaRPr lang="en-US"/>
          </a:p>
        </p:txBody>
      </p:sp>
    </p:spTree>
    <p:extLst>
      <p:ext uri="{BB962C8B-B14F-4D97-AF65-F5344CB8AC3E}">
        <p14:creationId xmlns:p14="http://schemas.microsoft.com/office/powerpoint/2010/main" val="329053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61" tIns="48331" rIns="96661" bIns="48331" rtlCol="0"/>
          <a:lstStyle>
            <a:lvl1pPr algn="r">
              <a:defRPr sz="1300"/>
            </a:lvl1pPr>
          </a:lstStyle>
          <a:p>
            <a:fld id="{1750852E-4FD2-48AE-8CD6-80117947555A}" type="datetimeFigureOut">
              <a:rPr lang="en-US" smtClean="0"/>
              <a:t>11/19/2019</a:t>
            </a:fld>
            <a:endParaRPr lang="en-US"/>
          </a:p>
        </p:txBody>
      </p:sp>
      <p:sp>
        <p:nvSpPr>
          <p:cNvPr id="4" name="Slide Image Placeholder 3"/>
          <p:cNvSpPr>
            <a:spLocks noGrp="1" noRot="1" noChangeAspect="1"/>
          </p:cNvSpPr>
          <p:nvPr>
            <p:ph type="sldImg" idx="2"/>
          </p:nvPr>
        </p:nvSpPr>
        <p:spPr>
          <a:xfrm>
            <a:off x="139700" y="365125"/>
            <a:ext cx="9242425" cy="51990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381000" y="5577840"/>
            <a:ext cx="8839200" cy="135636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61" tIns="48331" rIns="96661" bIns="48331" rtlCol="0" anchor="b"/>
          <a:lstStyle>
            <a:lvl1pPr algn="r">
              <a:defRPr sz="1300"/>
            </a:lvl1pPr>
          </a:lstStyle>
          <a:p>
            <a:fld id="{47F1AD13-8EF9-4514-8BAD-D8D6CEBC1D96}" type="slidenum">
              <a:rPr lang="en-US" smtClean="0"/>
              <a:t>‹#›</a:t>
            </a:fld>
            <a:endParaRPr lang="en-US"/>
          </a:p>
        </p:txBody>
      </p:sp>
    </p:spTree>
    <p:extLst>
      <p:ext uri="{BB962C8B-B14F-4D97-AF65-F5344CB8AC3E}">
        <p14:creationId xmlns:p14="http://schemas.microsoft.com/office/powerpoint/2010/main" val="308834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3.epa.gov/climatechange/impacts/alaska.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Would like to consider WHY, what makes boreal “</a:t>
            </a:r>
            <a:r>
              <a:rPr lang="en-US" sz="1200" kern="1200" dirty="0" err="1" smtClean="0">
                <a:solidFill>
                  <a:schemeClr val="tx1"/>
                </a:solidFill>
                <a:effectLst/>
                <a:latin typeface="+mn-lt"/>
                <a:ea typeface="+mn-ea"/>
                <a:cs typeface="+mn-cs"/>
              </a:rPr>
              <a:t>firescape</a:t>
            </a:r>
            <a:r>
              <a:rPr lang="en-US" sz="1200" kern="1200" dirty="0" smtClean="0">
                <a:solidFill>
                  <a:schemeClr val="tx1"/>
                </a:solidFill>
                <a:effectLst/>
                <a:latin typeface="+mn-lt"/>
                <a:ea typeface="+mn-ea"/>
                <a:cs typeface="+mn-cs"/>
              </a:rPr>
              <a:t>” sensitive to warming climate?  I’ll review some of the recent data and literature, and colleagues are letting me share a couple of </a:t>
            </a:r>
            <a:r>
              <a:rPr lang="en-US" sz="1200" kern="1200" dirty="0" smtClean="0">
                <a:solidFill>
                  <a:schemeClr val="tx1"/>
                </a:solidFill>
                <a:effectLst/>
                <a:latin typeface="+mn-lt"/>
                <a:ea typeface="+mn-ea"/>
                <a:cs typeface="+mn-cs"/>
              </a:rPr>
              <a:t>brand new </a:t>
            </a:r>
            <a:r>
              <a:rPr lang="en-US" sz="1200" kern="1200" dirty="0" smtClean="0">
                <a:solidFill>
                  <a:schemeClr val="tx1"/>
                </a:solidFill>
                <a:effectLst/>
                <a:latin typeface="+mn-lt"/>
                <a:ea typeface="+mn-ea"/>
                <a:cs typeface="+mn-cs"/>
              </a:rPr>
              <a:t>findings that shed light on increasing boreal forest flammability.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1AD13-8EF9-4514-8BAD-D8D6CEBC1D96}" type="slidenum">
              <a:rPr lang="en-US" smtClean="0"/>
              <a:t>1</a:t>
            </a:fld>
            <a:endParaRPr lang="en-US"/>
          </a:p>
        </p:txBody>
      </p:sp>
    </p:spTree>
    <p:extLst>
      <p:ext uri="{BB962C8B-B14F-4D97-AF65-F5344CB8AC3E}">
        <p14:creationId xmlns:p14="http://schemas.microsoft.com/office/powerpoint/2010/main" val="2540543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the ice layer gone, or deeper—moss duff layer can dry out fast.  For example, when the seasonal frost boundary layer disappears (mid-June to mid-July depending on the site and spring rainfall) the MC of moss layers as measured in the field plunges rapidly.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Photo</a:t>
            </a:r>
            <a:r>
              <a:rPr lang="en-US" sz="1200" kern="1200" baseline="0" dirty="0" smtClean="0">
                <a:solidFill>
                  <a:schemeClr val="tx1"/>
                </a:solidFill>
                <a:effectLst/>
                <a:latin typeface="+mn-lt"/>
                <a:ea typeface="+mn-ea"/>
                <a:cs typeface="+mn-cs"/>
              </a:rPr>
              <a:t>: Jim Reardon at Missoula Fire Lab getting ready to burn an Alaska duff plug.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7F1AD13-8EF9-4514-8BAD-D8D6CEBC1D96}" type="slidenum">
              <a:rPr lang="en-US" smtClean="0"/>
              <a:t>10</a:t>
            </a:fld>
            <a:endParaRPr lang="en-US"/>
          </a:p>
        </p:txBody>
      </p:sp>
    </p:spTree>
    <p:extLst>
      <p:ext uri="{BB962C8B-B14F-4D97-AF65-F5344CB8AC3E}">
        <p14:creationId xmlns:p14="http://schemas.microsoft.com/office/powerpoint/2010/main" val="756072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loss of permafrost can lead to deeper burning (higher burn severity-on left-MM and RL showed good examples of this)—which itself can lead to more thawing (vicious cycle here). Forest floor live and dead compacted moss not only carries the fire, but also contains most of the biomass.  </a:t>
            </a:r>
          </a:p>
          <a:p>
            <a:r>
              <a:rPr lang="en-US" sz="1200" dirty="0" smtClean="0">
                <a:solidFill>
                  <a:schemeClr val="bg1"/>
                </a:solidFill>
                <a:latin typeface="Arial Rounded MT Bold" panose="020F0704030504030204" pitchFamily="34" charset="0"/>
                <a:ea typeface="+mn-ea"/>
                <a:cs typeface="+mn-cs"/>
              </a:rPr>
              <a:t>Fire-induced thaw: Recent </a:t>
            </a:r>
            <a:r>
              <a:rPr lang="en-US" sz="1200" dirty="0" smtClean="0">
                <a:solidFill>
                  <a:schemeClr val="bg1"/>
                </a:solidFill>
                <a:latin typeface="Arial Rounded MT Bold" panose="020F0704030504030204" pitchFamily="34" charset="0"/>
                <a:ea typeface="+mn-ea"/>
                <a:cs typeface="+mn-cs"/>
              </a:rPr>
              <a:t>studies by </a:t>
            </a:r>
            <a:r>
              <a:rPr lang="en-US" sz="1200" dirty="0" err="1" smtClean="0">
                <a:solidFill>
                  <a:schemeClr val="bg1"/>
                </a:solidFill>
                <a:latin typeface="Arial Rounded MT Bold" panose="020F0704030504030204" pitchFamily="34" charset="0"/>
                <a:ea typeface="+mn-ea"/>
                <a:cs typeface="+mn-cs"/>
              </a:rPr>
              <a:t>Michaelides</a:t>
            </a:r>
            <a:r>
              <a:rPr lang="en-US" sz="1200" dirty="0" smtClean="0">
                <a:solidFill>
                  <a:schemeClr val="bg1"/>
                </a:solidFill>
                <a:latin typeface="Arial Rounded MT Bold" panose="020F0704030504030204" pitchFamily="34" charset="0"/>
                <a:ea typeface="+mn-ea"/>
                <a:cs typeface="+mn-cs"/>
              </a:rPr>
              <a:t> (2019),</a:t>
            </a:r>
            <a:r>
              <a:rPr lang="en-US" sz="1200" baseline="0" dirty="0" smtClean="0">
                <a:solidFill>
                  <a:schemeClr val="bg1"/>
                </a:solidFill>
                <a:latin typeface="Arial Rounded MT Bold" panose="020F0704030504030204" pitchFamily="34" charset="0"/>
                <a:ea typeface="+mn-ea"/>
                <a:cs typeface="+mn-cs"/>
              </a:rPr>
              <a:t> </a:t>
            </a:r>
            <a:r>
              <a:rPr lang="en-US" sz="1200" baseline="0" dirty="0" err="1" smtClean="0">
                <a:solidFill>
                  <a:schemeClr val="bg1"/>
                </a:solidFill>
                <a:latin typeface="Arial Rounded MT Bold" panose="020F0704030504030204" pitchFamily="34" charset="0"/>
                <a:ea typeface="+mn-ea"/>
                <a:cs typeface="+mn-cs"/>
              </a:rPr>
              <a:t>Minsley</a:t>
            </a:r>
            <a:r>
              <a:rPr lang="en-US" sz="1200" baseline="0" dirty="0" smtClean="0">
                <a:solidFill>
                  <a:schemeClr val="bg1"/>
                </a:solidFill>
                <a:latin typeface="Arial Rounded MT Bold" panose="020F0704030504030204" pitchFamily="34" charset="0"/>
                <a:ea typeface="+mn-ea"/>
                <a:cs typeface="+mn-cs"/>
              </a:rPr>
              <a:t> (2016), </a:t>
            </a:r>
            <a:r>
              <a:rPr lang="en-US" sz="1200" baseline="0" dirty="0" err="1" smtClean="0">
                <a:solidFill>
                  <a:schemeClr val="bg1"/>
                </a:solidFill>
                <a:latin typeface="Arial Rounded MT Bold" panose="020F0704030504030204" pitchFamily="34" charset="0"/>
                <a:ea typeface="+mn-ea"/>
                <a:cs typeface="+mn-cs"/>
              </a:rPr>
              <a:t>Nossov</a:t>
            </a:r>
            <a:r>
              <a:rPr lang="en-US" sz="1200" baseline="0" dirty="0" smtClean="0">
                <a:solidFill>
                  <a:schemeClr val="bg1"/>
                </a:solidFill>
                <a:latin typeface="Arial Rounded MT Bold" panose="020F0704030504030204" pitchFamily="34" charset="0"/>
                <a:ea typeface="+mn-ea"/>
                <a:cs typeface="+mn-cs"/>
              </a:rPr>
              <a:t>-Brown have helped quantify these relationships in boreal forest while </a:t>
            </a:r>
            <a:r>
              <a:rPr lang="en-US" sz="1200" baseline="0" dirty="0" err="1" smtClean="0">
                <a:solidFill>
                  <a:schemeClr val="bg1"/>
                </a:solidFill>
                <a:latin typeface="Arial Rounded MT Bold" panose="020F0704030504030204" pitchFamily="34" charset="0"/>
                <a:ea typeface="+mn-ea"/>
                <a:cs typeface="+mn-cs"/>
              </a:rPr>
              <a:t>Iwahana</a:t>
            </a:r>
            <a:r>
              <a:rPr lang="en-US" sz="1200" baseline="0" dirty="0" smtClean="0">
                <a:solidFill>
                  <a:schemeClr val="bg1"/>
                </a:solidFill>
                <a:latin typeface="Arial Rounded MT Bold" panose="020F0704030504030204" pitchFamily="34" charset="0"/>
                <a:ea typeface="+mn-ea"/>
                <a:cs typeface="+mn-cs"/>
              </a:rPr>
              <a:t> (2016) and Jones (2016) have done so in Alaska tundra.</a:t>
            </a:r>
            <a:endParaRPr lang="en-US" dirty="0"/>
          </a:p>
        </p:txBody>
      </p:sp>
      <p:sp>
        <p:nvSpPr>
          <p:cNvPr id="4" name="Slide Number Placeholder 3"/>
          <p:cNvSpPr>
            <a:spLocks noGrp="1"/>
          </p:cNvSpPr>
          <p:nvPr>
            <p:ph type="sldNum" sz="quarter" idx="10"/>
          </p:nvPr>
        </p:nvSpPr>
        <p:spPr/>
        <p:txBody>
          <a:bodyPr/>
          <a:lstStyle/>
          <a:p>
            <a:fld id="{47F1AD13-8EF9-4514-8BAD-D8D6CEBC1D96}" type="slidenum">
              <a:rPr lang="en-US" smtClean="0"/>
              <a:t>11</a:t>
            </a:fld>
            <a:endParaRPr lang="en-US"/>
          </a:p>
        </p:txBody>
      </p:sp>
    </p:spTree>
    <p:extLst>
      <p:ext uri="{BB962C8B-B14F-4D97-AF65-F5344CB8AC3E}">
        <p14:creationId xmlns:p14="http://schemas.microsoft.com/office/powerpoint/2010/main" val="48597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r>
              <a:rPr lang="en-US" baseline="0" dirty="0" smtClean="0"/>
              <a:t>One consequence of deeper drying of moss </a:t>
            </a:r>
            <a:r>
              <a:rPr lang="en-US" baseline="0" dirty="0" err="1" smtClean="0"/>
              <a:t>fuelbeds</a:t>
            </a:r>
            <a:r>
              <a:rPr lang="en-US" baseline="0" dirty="0" smtClean="0"/>
              <a:t> is the potential for increased smoke emissions, by as much as 10x, due to biomass consumed.  There are good recent studies quantifying emissions of “severe” i.e. deep-burning fires in AK and Canada but the contribution by other Arctic countries is largely undocumented (like Siberian fires this year).  </a:t>
            </a:r>
            <a:r>
              <a:rPr lang="en-US" sz="1200" b="0" i="0" u="none" strike="noStrike" kern="1200" baseline="0" dirty="0" smtClean="0">
                <a:solidFill>
                  <a:schemeClr val="tx1"/>
                </a:solidFill>
                <a:latin typeface="+mn-lt"/>
                <a:ea typeface="+mn-ea"/>
                <a:cs typeface="+mn-cs"/>
              </a:rPr>
              <a:t>But they can be substantial, 56,000 deaths and $15 billion in losses attributed to smoke in Russia in 2010 (</a:t>
            </a:r>
            <a:r>
              <a:rPr lang="en-US" sz="1200" b="0" i="0" u="none" strike="noStrike" kern="1200" baseline="0" dirty="0" err="1" smtClean="0">
                <a:solidFill>
                  <a:schemeClr val="tx1"/>
                </a:solidFill>
                <a:latin typeface="+mn-lt"/>
                <a:ea typeface="+mn-ea"/>
                <a:cs typeface="+mn-cs"/>
              </a:rPr>
              <a:t>Loboda</a:t>
            </a:r>
            <a:r>
              <a:rPr lang="en-US" sz="1200" b="0" i="0" u="none" strike="noStrike" kern="1200" baseline="0" dirty="0" smtClean="0">
                <a:solidFill>
                  <a:schemeClr val="tx1"/>
                </a:solidFill>
                <a:latin typeface="+mn-lt"/>
                <a:ea typeface="+mn-ea"/>
                <a:cs typeface="+mn-cs"/>
              </a:rPr>
              <a:t>, 2019)</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214486-85D0-4525-8569-3B2D44A0700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78330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Annual snow-cover duration (SCD) is one way to quantify lengthening potential fire season and figures from Snow Water Ice and Permafrost show trends measured 2 different ways.  Right:  North American Arctic north of 66°N (anomalies with respect to a 1971–2000 reference period) from 20 climate stations. The trend over the period (-4.4 days per decade) is statistically significant at the 0.05 level. On the Left: using satellite data snow reconstructions to show trends in snow-cover duration (SCD) from Liston and </a:t>
            </a:r>
            <a:r>
              <a:rPr lang="en-US" sz="1200" kern="1200" dirty="0" err="1" smtClean="0">
                <a:solidFill>
                  <a:schemeClr val="tx1"/>
                </a:solidFill>
                <a:effectLst/>
                <a:latin typeface="+mn-lt"/>
                <a:ea typeface="+mn-ea"/>
                <a:cs typeface="+mn-cs"/>
              </a:rPr>
              <a:t>Hiemstra</a:t>
            </a:r>
            <a:r>
              <a:rPr lang="en-US" sz="1200" kern="1200" dirty="0" smtClean="0">
                <a:solidFill>
                  <a:schemeClr val="tx1"/>
                </a:solidFill>
                <a:effectLst/>
                <a:latin typeface="+mn-lt"/>
                <a:ea typeface="+mn-ea"/>
                <a:cs typeface="+mn-cs"/>
              </a:rPr>
              <a:t> (2011). Green/yellow colors are least change, 2 days more or less/decade while most of interior AK is at least orange—4-6 days/decade.</a:t>
            </a:r>
          </a:p>
          <a:p>
            <a:endParaRPr lang="en-US" dirty="0"/>
          </a:p>
        </p:txBody>
      </p:sp>
      <p:sp>
        <p:nvSpPr>
          <p:cNvPr id="4" name="Slide Number Placeholder 3"/>
          <p:cNvSpPr>
            <a:spLocks noGrp="1"/>
          </p:cNvSpPr>
          <p:nvPr>
            <p:ph type="sldNum" sz="quarter" idx="10"/>
          </p:nvPr>
        </p:nvSpPr>
        <p:spPr/>
        <p:txBody>
          <a:bodyPr/>
          <a:lstStyle/>
          <a:p>
            <a:pPr>
              <a:defRPr/>
            </a:pPr>
            <a:fld id="{2C214486-85D0-4525-8569-3B2D44A07007}" type="slidenum">
              <a:rPr lang="en-US" sz="1800" kern="0" smtClean="0">
                <a:solidFill>
                  <a:sysClr val="windowText" lastClr="000000"/>
                </a:solidFill>
              </a:rPr>
              <a:pPr>
                <a:defRPr/>
              </a:pPr>
              <a:t>13</a:t>
            </a:fld>
            <a:endParaRPr lang="en-US" sz="1800" kern="0">
              <a:solidFill>
                <a:sysClr val="windowText" lastClr="000000"/>
              </a:solidFill>
            </a:endParaRPr>
          </a:p>
        </p:txBody>
      </p:sp>
    </p:spTree>
    <p:extLst>
      <p:ext uri="{BB962C8B-B14F-4D97-AF65-F5344CB8AC3E}">
        <p14:creationId xmlns:p14="http://schemas.microsoft.com/office/powerpoint/2010/main" val="3920744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Most burning occurs on “extreme” days. The number of days above 77 </a:t>
            </a:r>
            <a:r>
              <a:rPr lang="en-US" sz="1200" kern="1200" dirty="0" err="1" smtClean="0">
                <a:solidFill>
                  <a:schemeClr val="tx1"/>
                </a:solidFill>
                <a:effectLst/>
                <a:latin typeface="+mn-lt"/>
                <a:ea typeface="+mn-ea"/>
                <a:cs typeface="+mn-cs"/>
              </a:rPr>
              <a:t>deg</a:t>
            </a:r>
            <a:r>
              <a:rPr lang="en-US" sz="1200" kern="1200" dirty="0" smtClean="0">
                <a:solidFill>
                  <a:schemeClr val="tx1"/>
                </a:solidFill>
                <a:effectLst/>
                <a:latin typeface="+mn-lt"/>
                <a:ea typeface="+mn-ea"/>
                <a:cs typeface="+mn-cs"/>
              </a:rPr>
              <a:t> per summer—the days that are key to drying out </a:t>
            </a:r>
            <a:r>
              <a:rPr lang="en-US" sz="1200" kern="1200" dirty="0" err="1" smtClean="0">
                <a:solidFill>
                  <a:schemeClr val="tx1"/>
                </a:solidFill>
                <a:effectLst/>
                <a:latin typeface="+mn-lt"/>
                <a:ea typeface="+mn-ea"/>
                <a:cs typeface="+mn-cs"/>
              </a:rPr>
              <a:t>fuelbeds</a:t>
            </a:r>
            <a:r>
              <a:rPr lang="en-US" sz="1200" kern="1200" dirty="0" smtClean="0">
                <a:solidFill>
                  <a:schemeClr val="tx1"/>
                </a:solidFill>
                <a:effectLst/>
                <a:latin typeface="+mn-lt"/>
                <a:ea typeface="+mn-ea"/>
                <a:cs typeface="+mn-cs"/>
              </a:rPr>
              <a:t>—is expected to more than double in the next couple decades and double again by the last decades of the century for FAI and many other places in the fire-prone interior.  The statewide average is at the bottom right. This is expected to have a large impact on fire danger indices.  (Uses GFDL climate model 3, RCP 8.5) </a:t>
            </a:r>
            <a:r>
              <a:rPr lang="en-US" sz="1200" b="0" i="0" kern="1200" dirty="0" smtClean="0">
                <a:solidFill>
                  <a:schemeClr val="tx1"/>
                </a:solidFill>
                <a:effectLst/>
                <a:latin typeface="+mn-lt"/>
                <a:ea typeface="+mn-ea"/>
                <a:cs typeface="+mn-cs"/>
              </a:rPr>
              <a:t>Number </a:t>
            </a:r>
            <a:r>
              <a:rPr lang="en-US" sz="1200" b="0" i="0" kern="1200" dirty="0" smtClean="0">
                <a:solidFill>
                  <a:schemeClr val="tx1"/>
                </a:solidFill>
                <a:effectLst/>
                <a:latin typeface="+mn-lt"/>
                <a:ea typeface="+mn-ea"/>
                <a:cs typeface="+mn-cs"/>
              </a:rPr>
              <a:t>of days</a:t>
            </a:r>
            <a:r>
              <a:rPr lang="en-US" sz="1200" b="0" i="0" kern="1200" baseline="0" dirty="0" smtClean="0">
                <a:solidFill>
                  <a:schemeClr val="tx1"/>
                </a:solidFill>
                <a:effectLst/>
                <a:latin typeface="+mn-lt"/>
                <a:ea typeface="+mn-ea"/>
                <a:cs typeface="+mn-cs"/>
              </a:rPr>
              <a:t> reaching over 77 </a:t>
            </a:r>
            <a:r>
              <a:rPr lang="en-US" sz="1200" b="0" i="0" kern="1200" baseline="0" dirty="0" err="1" smtClean="0">
                <a:solidFill>
                  <a:schemeClr val="tx1"/>
                </a:solidFill>
                <a:effectLst/>
                <a:latin typeface="+mn-lt"/>
                <a:ea typeface="+mn-ea"/>
                <a:cs typeface="+mn-cs"/>
              </a:rPr>
              <a:t>deg</a:t>
            </a:r>
            <a:r>
              <a:rPr lang="en-US" sz="1200" b="0" i="0" kern="1200" baseline="0" dirty="0" smtClean="0">
                <a:solidFill>
                  <a:schemeClr val="tx1"/>
                </a:solidFill>
                <a:effectLst/>
                <a:latin typeface="+mn-lt"/>
                <a:ea typeface="+mn-ea"/>
                <a:cs typeface="+mn-cs"/>
              </a:rPr>
              <a:t> F </a:t>
            </a:r>
            <a:r>
              <a:rPr lang="en-US" sz="1200" b="0" i="0" kern="1200" dirty="0" smtClean="0">
                <a:solidFill>
                  <a:schemeClr val="tx1"/>
                </a:solidFill>
                <a:effectLst/>
                <a:latin typeface="+mn-lt"/>
                <a:ea typeface="+mn-ea"/>
                <a:cs typeface="+mn-cs"/>
              </a:rPr>
              <a:t>(</a:t>
            </a:r>
            <a:r>
              <a:rPr lang="en-US" sz="1200" b="0" i="1" kern="1200" dirty="0" err="1" smtClean="0">
                <a:solidFill>
                  <a:schemeClr val="tx1"/>
                </a:solidFill>
                <a:effectLst/>
                <a:latin typeface="+mn-lt"/>
                <a:ea typeface="+mn-ea"/>
                <a:cs typeface="+mn-cs"/>
              </a:rPr>
              <a:t>T</a:t>
            </a:r>
            <a:r>
              <a:rPr lang="en-US" sz="1200" b="0" i="0" kern="1200" baseline="-25000" dirty="0" err="1" smtClean="0">
                <a:solidFill>
                  <a:schemeClr val="tx1"/>
                </a:solidFill>
                <a:effectLst/>
                <a:latin typeface="+mn-lt"/>
                <a:ea typeface="+mn-ea"/>
                <a:cs typeface="+mn-cs"/>
              </a:rPr>
              <a:t>max</a:t>
            </a:r>
            <a:r>
              <a:rPr lang="en-US" sz="1200" b="0" i="0" kern="1200" dirty="0" smtClean="0">
                <a:solidFill>
                  <a:schemeClr val="tx1"/>
                </a:solidFill>
                <a:effectLst/>
                <a:latin typeface="+mn-lt"/>
                <a:ea typeface="+mn-ea"/>
                <a:cs typeface="+mn-cs"/>
              </a:rPr>
              <a:t> &gt; 25°C) per year averaged for successive 30-yr periods.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92217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Currently, most lightning occurs in June and July, but as the summers warm we are seeing more convective lightning storms across a wider swath of the state, and extending more into spring and fall.</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71927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Left: May-August counts of lightning strikes across the Interior for the historical network (1986-2012, blue), the new upgraded sensor network (2012-2015, red) and </a:t>
            </a:r>
            <a:r>
              <a:rPr lang="en-US" sz="1200" kern="1200" dirty="0" err="1" smtClean="0">
                <a:solidFill>
                  <a:schemeClr val="tx1"/>
                </a:solidFill>
                <a:effectLst/>
                <a:latin typeface="+mn-lt"/>
                <a:ea typeface="+mn-ea"/>
                <a:cs typeface="+mn-cs"/>
              </a:rPr>
              <a:t>backcast</a:t>
            </a:r>
            <a:r>
              <a:rPr lang="en-US" sz="1200" kern="1200" dirty="0" smtClean="0">
                <a:solidFill>
                  <a:schemeClr val="tx1"/>
                </a:solidFill>
                <a:effectLst/>
                <a:latin typeface="+mn-lt"/>
                <a:ea typeface="+mn-ea"/>
                <a:cs typeface="+mn-cs"/>
              </a:rPr>
              <a:t> of “corrected” historical homogenized strike counts (grey). Right:  % change of June-July observed lightning 1986-2015 (using Theil-Sen trend estimator and Mann-Kendall--nonparametric).  NE Alaska 2x, Noatak and Matanuska/Susitna 6x, N. Slope—ridiculous!</a:t>
            </a:r>
          </a:p>
          <a:p>
            <a:pPr lvl="0"/>
            <a:r>
              <a:rPr lang="en-US" sz="1400" dirty="0" err="1" smtClean="0"/>
              <a:t>Bieniek</a:t>
            </a:r>
            <a:r>
              <a:rPr lang="en-US" sz="1400" dirty="0" smtClean="0"/>
              <a:t> </a:t>
            </a:r>
            <a:r>
              <a:rPr lang="en-US" sz="1400" dirty="0" smtClean="0"/>
              <a:t>et al. 2019.</a:t>
            </a:r>
            <a:r>
              <a:rPr lang="en-US" dirty="0" smtClean="0"/>
              <a:t> (In Press) Lightning variability in dynamically downscaled simulations of Alaska's present and future summer climate. </a:t>
            </a:r>
            <a:r>
              <a:rPr lang="en-US" i="1" dirty="0" smtClean="0"/>
              <a:t>Journal of Applied Meteorology and Climatology</a:t>
            </a:r>
            <a:endParaRPr lang="en-US" sz="1600" i="1"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46682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Sander </a:t>
            </a:r>
            <a:r>
              <a:rPr lang="en-US" sz="1200" kern="1200" dirty="0" err="1" smtClean="0">
                <a:solidFill>
                  <a:schemeClr val="tx1"/>
                </a:solidFill>
                <a:effectLst/>
                <a:latin typeface="+mn-lt"/>
                <a:ea typeface="+mn-ea"/>
                <a:cs typeface="+mn-cs"/>
              </a:rPr>
              <a:t>Veraverbeke</a:t>
            </a:r>
            <a:r>
              <a:rPr lang="en-US" sz="1200" kern="1200" dirty="0" smtClean="0">
                <a:solidFill>
                  <a:schemeClr val="tx1"/>
                </a:solidFill>
                <a:effectLst/>
                <a:latin typeface="+mn-lt"/>
                <a:ea typeface="+mn-ea"/>
                <a:cs typeface="+mn-cs"/>
              </a:rPr>
              <a:t>--whose expertise is remote sensing and modeling—assembled a huge dataset of all satellite-detected hotspots in Alaska, all lightning strikes, etc</a:t>
            </a:r>
            <a:r>
              <a:rPr lang="en-US" sz="1200" kern="1200" dirty="0" smtClean="0">
                <a:solidFill>
                  <a:schemeClr val="tx1"/>
                </a:solidFill>
                <a:effectLst/>
                <a:latin typeface="+mn-lt"/>
                <a:ea typeface="+mn-ea"/>
                <a:cs typeface="+mn-cs"/>
              </a:rPr>
              <a:t>. to predict the effect on annual area burned (shown here in percent) by mid-century. ( </a:t>
            </a:r>
            <a:r>
              <a:rPr lang="en-US" sz="1200" kern="1200" dirty="0" err="1" smtClean="0">
                <a:solidFill>
                  <a:schemeClr val="tx1"/>
                </a:solidFill>
                <a:effectLst/>
                <a:latin typeface="+mn-lt"/>
                <a:ea typeface="+mn-ea"/>
                <a:cs typeface="+mn-cs"/>
              </a:rPr>
              <a:t>Veraverbeke</a:t>
            </a:r>
            <a:r>
              <a:rPr lang="en-US" sz="1200" kern="1200" dirty="0" smtClean="0">
                <a:solidFill>
                  <a:schemeClr val="tx1"/>
                </a:solidFill>
                <a:effectLst/>
                <a:latin typeface="+mn-lt"/>
                <a:ea typeface="+mn-ea"/>
                <a:cs typeface="+mn-cs"/>
              </a:rPr>
              <a:t> et al. </a:t>
            </a:r>
            <a:r>
              <a:rPr lang="en-US" sz="1200" kern="1200" dirty="0" smtClean="0">
                <a:solidFill>
                  <a:schemeClr val="tx1"/>
                </a:solidFill>
                <a:effectLst/>
                <a:latin typeface="+mn-lt"/>
                <a:ea typeface="+mn-ea"/>
                <a:cs typeface="+mn-cs"/>
              </a:rPr>
              <a:t>2017)</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82832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Projections on increased summer temperature from now to mid-century, under a business-as-usual climate scenario (RCP8.5), indicate an increase of 5 ⁰ F (2.85 ⁰ C), with 19mm more rainfall/</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¾ inch.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Study predicted that would lead to 59% more lightning with a 78% jump in lighting-started wildfires, and increase burned area by half (55% or 46%)  (</a:t>
            </a:r>
            <a:r>
              <a:rPr lang="en-US" sz="1200" kern="1200" dirty="0" err="1" smtClean="0">
                <a:solidFill>
                  <a:schemeClr val="tx1"/>
                </a:solidFill>
                <a:effectLst/>
                <a:latin typeface="+mn-lt"/>
                <a:ea typeface="+mn-ea"/>
                <a:cs typeface="+mn-cs"/>
              </a:rPr>
              <a:t>Veraverbeke</a:t>
            </a:r>
            <a:r>
              <a:rPr lang="en-US" sz="1200" kern="1200" dirty="0" smtClean="0">
                <a:solidFill>
                  <a:schemeClr val="tx1"/>
                </a:solidFill>
                <a:effectLst/>
                <a:latin typeface="+mn-lt"/>
                <a:ea typeface="+mn-ea"/>
                <a:cs typeface="+mn-cs"/>
              </a:rPr>
              <a:t> 2017).  Just using regressions of ac burned in the past with temperature can give you much higher increases:  2-4X increases, but we feel there will be some feedback from conversion of the forest to younger stand types.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81330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marL="0" marR="0" indent="0" algn="l" defTabSz="966612" rtl="0" eaLnBrk="1" fontAlgn="auto" latinLnBrk="0" hangingPunct="1">
              <a:lnSpc>
                <a:spcPct val="100000"/>
              </a:lnSpc>
              <a:spcBef>
                <a:spcPts val="0"/>
              </a:spcBef>
              <a:spcAft>
                <a:spcPts val="0"/>
              </a:spcAft>
              <a:buClrTx/>
              <a:buSzTx/>
              <a:buFontTx/>
              <a:buNone/>
              <a:tabLst/>
              <a:defRPr/>
            </a:pPr>
            <a:r>
              <a:rPr lang="en-US" sz="1300" dirty="0" smtClean="0"/>
              <a:t>For example, at 10-year-old North</a:t>
            </a:r>
            <a:r>
              <a:rPr lang="en-US" sz="1300" baseline="0" dirty="0" smtClean="0"/>
              <a:t> Slope tundra burn; </a:t>
            </a:r>
            <a:r>
              <a:rPr lang="en-US" sz="1400" b="0" dirty="0" smtClean="0">
                <a:solidFill>
                  <a:schemeClr val="bg1"/>
                </a:solidFill>
                <a:effectLst>
                  <a:outerShdw blurRad="38100" dist="38100" dir="2700000" algn="tl">
                    <a:srgbClr val="000000">
                      <a:alpha val="43137"/>
                    </a:srgbClr>
                  </a:outerShdw>
                </a:effectLst>
              </a:rPr>
              <a:t>Fire/Fuel feedbacks: </a:t>
            </a:r>
            <a:r>
              <a:rPr lang="en-US" sz="1400" b="0" dirty="0" smtClean="0">
                <a:solidFill>
                  <a:srgbClr val="FFFF66"/>
                </a:solidFill>
                <a:effectLst>
                  <a:outerShdw blurRad="38100" dist="38100" dir="2700000" algn="tl">
                    <a:srgbClr val="000000">
                      <a:alpha val="43137"/>
                    </a:srgbClr>
                  </a:outerShdw>
                </a:effectLst>
              </a:rPr>
              <a:t>tundra fires could induce development of shrub fuels.</a:t>
            </a:r>
            <a:r>
              <a:rPr lang="en-US" sz="1400" b="0" dirty="0" smtClean="0">
                <a:solidFill>
                  <a:schemeClr val="bg1"/>
                </a:solidFill>
                <a:effectLst>
                  <a:outerShdw blurRad="38100" dist="38100" dir="2700000" algn="tl">
                    <a:srgbClr val="000000">
                      <a:alpha val="43137"/>
                    </a:srgbClr>
                  </a:outerShdw>
                </a:effectLst>
              </a:rPr>
              <a:t>  </a:t>
            </a:r>
            <a:r>
              <a:rPr lang="en-US" sz="1400" b="0" dirty="0" smtClean="0">
                <a:solidFill>
                  <a:srgbClr val="CCFFCC"/>
                </a:solidFill>
                <a:effectLst>
                  <a:outerShdw blurRad="38100" dist="38100" dir="2700000" algn="tl">
                    <a:srgbClr val="000000">
                      <a:alpha val="43137"/>
                    </a:srgbClr>
                  </a:outerShdw>
                </a:effectLst>
              </a:rPr>
              <a:t>Boreal fires could transform landscapes to less flammable hardwood stands.</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47F1AD13-8EF9-4514-8BAD-D8D6CEBC1D96}" type="slidenum">
              <a:rPr lang="en-US" smtClean="0"/>
              <a:t>19</a:t>
            </a:fld>
            <a:endParaRPr lang="en-US"/>
          </a:p>
        </p:txBody>
      </p:sp>
    </p:spTree>
    <p:extLst>
      <p:ext uri="{BB962C8B-B14F-4D97-AF65-F5344CB8AC3E}">
        <p14:creationId xmlns:p14="http://schemas.microsoft.com/office/powerpoint/2010/main" val="2016914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D71118F-3E41-4E46-94E7-C0B87310C131}"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prstClr val="black"/>
              </a:solidFill>
              <a:effectLst/>
              <a:uLnTx/>
              <a:uFillTx/>
            </a:endParaRPr>
          </a:p>
        </p:txBody>
      </p:sp>
      <p:sp>
        <p:nvSpPr>
          <p:cNvPr id="93186" name="Rectangle 2"/>
          <p:cNvSpPr>
            <a:spLocks noGrp="1" noRot="1" noChangeAspect="1" noChangeArrowheads="1" noTextEdit="1"/>
          </p:cNvSpPr>
          <p:nvPr>
            <p:ph type="sldImg"/>
          </p:nvPr>
        </p:nvSpPr>
        <p:spPr>
          <a:xfrm>
            <a:off x="838200" y="719138"/>
            <a:ext cx="3200400" cy="1800225"/>
          </a:xfrm>
          <a:ln/>
        </p:spPr>
      </p:sp>
      <p:sp>
        <p:nvSpPr>
          <p:cNvPr id="93187" name="Rectangle 3"/>
          <p:cNvSpPr>
            <a:spLocks noGrp="1" noChangeArrowheads="1"/>
          </p:cNvSpPr>
          <p:nvPr>
            <p:ph type="body" idx="1"/>
          </p:nvPr>
        </p:nvSpPr>
        <p:spPr/>
        <p:txBody>
          <a:bodyPr/>
          <a:lstStyle/>
          <a:p>
            <a:pPr defTabSz="966529">
              <a:defRPr/>
            </a:pPr>
            <a:r>
              <a:rPr lang="en-US" sz="1200" b="0" i="0" kern="1200" dirty="0" smtClean="0">
                <a:solidFill>
                  <a:schemeClr val="tx1"/>
                </a:solidFill>
                <a:effectLst/>
                <a:latin typeface="+mn-lt"/>
                <a:ea typeface="+mn-ea"/>
                <a:cs typeface="+mn-cs"/>
              </a:rPr>
              <a:t>Average annual statewide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temperature since 1900: rate of change</a:t>
            </a:r>
            <a:r>
              <a:rPr lang="en-US" sz="1200" b="0" i="0" kern="1200" baseline="0" dirty="0" smtClean="0">
                <a:solidFill>
                  <a:schemeClr val="tx1"/>
                </a:solidFill>
                <a:effectLst/>
                <a:latin typeface="+mn-lt"/>
                <a:ea typeface="+mn-ea"/>
                <a:cs typeface="+mn-cs"/>
              </a:rPr>
              <a:t> not constant—4 of last 5 years record warm in AK and globally last 5 years warmest on record.  Arctic amplification phenomenon.  Check out Alaska’s Changing Environment.  </a:t>
            </a:r>
            <a:r>
              <a:rPr lang="en-US" sz="1200" b="0" i="0" kern="1200" dirty="0" smtClean="0">
                <a:solidFill>
                  <a:schemeClr val="tx1"/>
                </a:solidFill>
                <a:effectLst/>
                <a:latin typeface="+mn-lt"/>
                <a:ea typeface="+mn-ea"/>
                <a:cs typeface="+mn-cs"/>
              </a:rPr>
              <a:t>The average temperature across Alaska increased by 4 degrees Fahrenheit in the past 60 years, more than double the increase in the lower 48 states, and winter temperatures have gone up by almost 7 degrees in that same span. That data comes from the</a:t>
            </a:r>
            <a:r>
              <a:rPr lang="en-US" sz="1200" b="1" i="0" u="none" strike="noStrike" kern="1200" dirty="0" smtClean="0">
                <a:solidFill>
                  <a:schemeClr val="tx1"/>
                </a:solidFill>
                <a:effectLst/>
                <a:latin typeface="+mn-lt"/>
                <a:ea typeface="+mn-ea"/>
                <a:cs typeface="+mn-cs"/>
                <a:hlinkClick r:id="rId3"/>
              </a:rPr>
              <a:t> National Oceanic and Atmospheric Administration</a:t>
            </a:r>
            <a:r>
              <a:rPr lang="en-US" sz="1200" b="0" i="0" kern="1200" dirty="0" smtClean="0">
                <a:solidFill>
                  <a:schemeClr val="tx1"/>
                </a:solidFill>
                <a:effectLst/>
                <a:latin typeface="+mn-lt"/>
                <a:ea typeface="+mn-ea"/>
                <a:cs typeface="+mn-cs"/>
              </a:rPr>
              <a:t>, which projects another 2 to 4 degree Fahrenheit increase by 2050. </a:t>
            </a:r>
            <a:endParaRPr lang="en-US" baseline="0" dirty="0" smtClean="0"/>
          </a:p>
        </p:txBody>
      </p:sp>
    </p:spTree>
    <p:extLst>
      <p:ext uri="{BB962C8B-B14F-4D97-AF65-F5344CB8AC3E}">
        <p14:creationId xmlns:p14="http://schemas.microsoft.com/office/powerpoint/2010/main" val="4279867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F1AD13-8EF9-4514-8BAD-D8D6CEBC1D96}" type="slidenum">
              <a:rPr lang="en-US" smtClean="0"/>
              <a:t>20</a:t>
            </a:fld>
            <a:endParaRPr lang="en-US"/>
          </a:p>
        </p:txBody>
      </p:sp>
    </p:spTree>
    <p:extLst>
      <p:ext uri="{BB962C8B-B14F-4D97-AF65-F5344CB8AC3E}">
        <p14:creationId xmlns:p14="http://schemas.microsoft.com/office/powerpoint/2010/main" val="3049765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Firefighters mopping up in the deep ash pits on McKinley Fire. Photo credit: Bruce </a:t>
            </a:r>
            <a:r>
              <a:rPr lang="en-US" sz="1200" kern="1200" dirty="0" err="1" smtClean="0">
                <a:solidFill>
                  <a:schemeClr val="tx1"/>
                </a:solidFill>
                <a:effectLst/>
                <a:latin typeface="+mn-lt"/>
                <a:ea typeface="+mn-ea"/>
                <a:cs typeface="+mn-cs"/>
              </a:rPr>
              <a:t>Giersdorf</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08242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Drones receiving</a:t>
            </a:r>
            <a:r>
              <a:rPr lang="en-US" sz="1200" kern="1200" baseline="0" dirty="0" smtClean="0">
                <a:solidFill>
                  <a:schemeClr val="tx1"/>
                </a:solidFill>
                <a:effectLst/>
                <a:latin typeface="+mn-lt"/>
                <a:ea typeface="+mn-ea"/>
                <a:cs typeface="+mn-cs"/>
              </a:rPr>
              <a:t> a lot of press, working with NASA, NOAA, NSF, </a:t>
            </a:r>
            <a:r>
              <a:rPr lang="en-US" sz="1200" kern="1200" baseline="0" dirty="0" err="1" smtClean="0">
                <a:solidFill>
                  <a:schemeClr val="tx1"/>
                </a:solidFill>
                <a:effectLst/>
                <a:latin typeface="+mn-lt"/>
                <a:ea typeface="+mn-ea"/>
                <a:cs typeface="+mn-cs"/>
              </a:rPr>
              <a:t>MesoWest</a:t>
            </a:r>
            <a:r>
              <a:rPr lang="en-US" sz="1200" kern="1200" baseline="0" dirty="0" smtClean="0">
                <a:solidFill>
                  <a:schemeClr val="tx1"/>
                </a:solidFill>
                <a:effectLst/>
                <a:latin typeface="+mn-lt"/>
                <a:ea typeface="+mn-ea"/>
                <a:cs typeface="+mn-cs"/>
              </a:rPr>
              <a:t>, many angles to improve forecasting, prediction capability, detection and monitoring, and operations.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51271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Primarily stand</a:t>
            </a:r>
            <a:r>
              <a:rPr lang="en-US" sz="1200" kern="1200" baseline="0" dirty="0" smtClean="0">
                <a:solidFill>
                  <a:schemeClr val="tx1"/>
                </a:solidFill>
                <a:effectLst/>
                <a:latin typeface="+mn-lt"/>
                <a:ea typeface="+mn-ea"/>
                <a:cs typeface="+mn-cs"/>
              </a:rPr>
              <a:t> scale treatments at cabin-neighborhood-village scale.  Few landscape treatments.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12114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7265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719138"/>
            <a:ext cx="3200400" cy="1800225"/>
          </a:xfrm>
        </p:spPr>
      </p:sp>
      <p:sp>
        <p:nvSpPr>
          <p:cNvPr id="3" name="Notes Placeholder 2"/>
          <p:cNvSpPr>
            <a:spLocks noGrp="1"/>
          </p:cNvSpPr>
          <p:nvPr>
            <p:ph type="body" idx="1"/>
          </p:nvPr>
        </p:nvSpPr>
        <p:spPr/>
        <p:txBody>
          <a:bodyPr/>
          <a:lstStyle/>
          <a:p>
            <a:pPr defTabSz="948108">
              <a:defRPr/>
            </a:pPr>
            <a:r>
              <a:rPr lang="en-US" baseline="0" dirty="0" smtClean="0"/>
              <a:t>Frequency of large fire seasons doubled since 1990. Actually have pretty good fire records for AK—recordkeeping has improved since 1980s when they began using more aircraft and computerized the records and again in the satellite era  with more accurate maps (remember fires are often smaller when accurately mapped?).  But as a 2</a:t>
            </a:r>
            <a:r>
              <a:rPr lang="en-US" baseline="30000" dirty="0" smtClean="0"/>
              <a:t>nd</a:t>
            </a:r>
            <a:r>
              <a:rPr lang="en-US" baseline="0" dirty="0" smtClean="0"/>
              <a:t> line of evidence consider:   where there’s smoke, there’s fire.  FAI airport visibility impacts due to smoke tracks a very similar trend—zero impact days have disappeared in modern era.  </a:t>
            </a:r>
            <a:endParaRPr lang="en-US" sz="19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214486-85D0-4525-8569-3B2D44A0700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31654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D71118F-3E41-4E46-94E7-C0B87310C131}" type="slidenum">
              <a:rPr kumimoji="0" lang="en-US"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prstClr val="black"/>
              </a:solidFill>
              <a:effectLst/>
              <a:uLnTx/>
              <a:uFillTx/>
            </a:endParaRPr>
          </a:p>
        </p:txBody>
      </p:sp>
      <p:sp>
        <p:nvSpPr>
          <p:cNvPr id="93186" name="Rectangle 2"/>
          <p:cNvSpPr>
            <a:spLocks noGrp="1" noRot="1" noChangeAspect="1" noChangeArrowheads="1" noTextEdit="1"/>
          </p:cNvSpPr>
          <p:nvPr>
            <p:ph type="sldImg"/>
          </p:nvPr>
        </p:nvSpPr>
        <p:spPr>
          <a:xfrm>
            <a:off x="838200" y="719138"/>
            <a:ext cx="3200400" cy="1800225"/>
          </a:xfrm>
          <a:ln/>
        </p:spPr>
      </p:sp>
      <p:sp>
        <p:nvSpPr>
          <p:cNvPr id="93187" name="Rectangle 3"/>
          <p:cNvSpPr>
            <a:spLocks noGrp="1" noChangeArrowheads="1"/>
          </p:cNvSpPr>
          <p:nvPr>
            <p:ph type="body" idx="1"/>
          </p:nvPr>
        </p:nvSpPr>
        <p:spPr/>
        <p:txBody>
          <a:bodyPr/>
          <a:lstStyle/>
          <a:p>
            <a:pPr lvl="0"/>
            <a:r>
              <a:rPr lang="en-US" sz="1200" kern="1200" dirty="0" smtClean="0">
                <a:solidFill>
                  <a:schemeClr val="tx1"/>
                </a:solidFill>
                <a:effectLst/>
                <a:latin typeface="+mn-lt"/>
                <a:ea typeface="+mn-ea"/>
                <a:cs typeface="+mn-cs"/>
              </a:rPr>
              <a:t>Summer T⁰s influence boreal fire regime most directly, and mostly due to forest floor characteristics. Layers of moss and moss duff comprise much of the surface fuel underlying boreal spruce forest.</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9363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one reason Alaska uses the CFFDRS,</a:t>
            </a:r>
            <a:r>
              <a:rPr lang="en-US" sz="1200" kern="1200" baseline="0" dirty="0" smtClean="0">
                <a:solidFill>
                  <a:schemeClr val="tx1"/>
                </a:solidFill>
                <a:effectLst/>
                <a:latin typeface="+mn-lt"/>
                <a:ea typeface="+mn-ea"/>
                <a:cs typeface="+mn-cs"/>
              </a:rPr>
              <a:t> which models fire danger based on the </a:t>
            </a:r>
            <a:r>
              <a:rPr lang="en-US" sz="1200" b="1" kern="1200" baseline="0" dirty="0" smtClean="0">
                <a:solidFill>
                  <a:schemeClr val="tx1"/>
                </a:solidFill>
                <a:effectLst/>
                <a:latin typeface="+mn-lt"/>
                <a:ea typeface="+mn-ea"/>
                <a:cs typeface="+mn-cs"/>
              </a:rPr>
              <a:t>potential drying </a:t>
            </a:r>
            <a:r>
              <a:rPr lang="en-US" sz="1200" kern="1200" baseline="0" dirty="0" smtClean="0">
                <a:solidFill>
                  <a:schemeClr val="tx1"/>
                </a:solidFill>
                <a:effectLst/>
                <a:latin typeface="+mn-lt"/>
                <a:ea typeface="+mn-ea"/>
                <a:cs typeface="+mn-cs"/>
              </a:rPr>
              <a:t>of these moss/organic soil layers. How many </a:t>
            </a:r>
            <a:r>
              <a:rPr lang="en-US" sz="1200" kern="1200" baseline="0" dirty="0" smtClean="0">
                <a:solidFill>
                  <a:schemeClr val="tx1"/>
                </a:solidFill>
                <a:effectLst/>
                <a:latin typeface="+mn-lt"/>
                <a:ea typeface="+mn-ea"/>
                <a:cs typeface="+mn-cs"/>
              </a:rPr>
              <a:t>use or are </a:t>
            </a:r>
            <a:r>
              <a:rPr lang="en-US" sz="1200" kern="1200" baseline="0" dirty="0" smtClean="0">
                <a:solidFill>
                  <a:schemeClr val="tx1"/>
                </a:solidFill>
                <a:effectLst/>
                <a:latin typeface="+mn-lt"/>
                <a:ea typeface="+mn-ea"/>
                <a:cs typeface="+mn-cs"/>
              </a:rPr>
              <a:t>conversant with </a:t>
            </a:r>
            <a:r>
              <a:rPr lang="en-US" sz="1200" kern="1200" baseline="0" dirty="0" smtClean="0">
                <a:solidFill>
                  <a:schemeClr val="tx1"/>
                </a:solidFill>
                <a:effectLst/>
                <a:latin typeface="+mn-lt"/>
                <a:ea typeface="+mn-ea"/>
                <a:cs typeface="+mn-cs"/>
              </a:rPr>
              <a:t>FWI’s? </a:t>
            </a:r>
            <a:r>
              <a:rPr lang="en-US" sz="1200" kern="1200" dirty="0" smtClean="0">
                <a:solidFill>
                  <a:schemeClr val="tx1"/>
                </a:solidFill>
                <a:effectLst/>
                <a:latin typeface="+mn-lt"/>
                <a:ea typeface="+mn-ea"/>
                <a:cs typeface="+mn-cs"/>
              </a:rPr>
              <a:t>Surface layers (down t o ~ 10 cm) of Moss duff responds faster to heat and 24 </a:t>
            </a:r>
            <a:r>
              <a:rPr lang="en-US" sz="1200" kern="1200" dirty="0" err="1" smtClean="0">
                <a:solidFill>
                  <a:schemeClr val="tx1"/>
                </a:solidFill>
                <a:effectLst/>
                <a:latin typeface="+mn-lt"/>
                <a:ea typeface="+mn-ea"/>
                <a:cs typeface="+mn-cs"/>
              </a:rPr>
              <a:t>hrs</a:t>
            </a:r>
            <a:r>
              <a:rPr lang="en-US" sz="1200" kern="1200" dirty="0" smtClean="0">
                <a:solidFill>
                  <a:schemeClr val="tx1"/>
                </a:solidFill>
                <a:effectLst/>
                <a:latin typeface="+mn-lt"/>
                <a:ea typeface="+mn-ea"/>
                <a:cs typeface="+mn-cs"/>
              </a:rPr>
              <a:t>/sunlight a day than the large woody slash of the western US—we do not need extended drought to have big fires. Fuel</a:t>
            </a:r>
            <a:r>
              <a:rPr lang="en-US" sz="1200" kern="1200" baseline="0" dirty="0" smtClean="0">
                <a:solidFill>
                  <a:schemeClr val="tx1"/>
                </a:solidFill>
                <a:effectLst/>
                <a:latin typeface="+mn-lt"/>
                <a:ea typeface="+mn-ea"/>
                <a:cs typeface="+mn-cs"/>
              </a:rPr>
              <a:t> loading c</a:t>
            </a:r>
            <a:r>
              <a:rPr lang="en-US" sz="1200" kern="1200" dirty="0" smtClean="0">
                <a:solidFill>
                  <a:schemeClr val="tx1"/>
                </a:solidFill>
                <a:effectLst/>
                <a:latin typeface="+mn-lt"/>
                <a:ea typeface="+mn-ea"/>
                <a:cs typeface="+mn-cs"/>
              </a:rPr>
              <a:t>an be 25-50 tons/acre in typical black</a:t>
            </a:r>
            <a:r>
              <a:rPr lang="en-US" sz="1200" kern="1200" baseline="0" dirty="0" smtClean="0">
                <a:solidFill>
                  <a:schemeClr val="tx1"/>
                </a:solidFill>
                <a:effectLst/>
                <a:latin typeface="+mn-lt"/>
                <a:ea typeface="+mn-ea"/>
                <a:cs typeface="+mn-cs"/>
              </a:rPr>
              <a:t> spruce stand.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7F1AD13-8EF9-4514-8BAD-D8D6CEBC1D96}" type="slidenum">
              <a:rPr lang="en-US" smtClean="0"/>
              <a:t>5</a:t>
            </a:fld>
            <a:endParaRPr lang="en-US"/>
          </a:p>
        </p:txBody>
      </p:sp>
    </p:spTree>
    <p:extLst>
      <p:ext uri="{BB962C8B-B14F-4D97-AF65-F5344CB8AC3E}">
        <p14:creationId xmlns:p14="http://schemas.microsoft.com/office/powerpoint/2010/main" val="92801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r>
              <a:rPr lang="en-US" dirty="0" smtClean="0"/>
              <a:t>Miller (2010) </a:t>
            </a:r>
            <a:r>
              <a:rPr lang="en-US" sz="1200" b="0" i="0" u="none" strike="noStrike" kern="1200" baseline="0" dirty="0" smtClean="0">
                <a:solidFill>
                  <a:schemeClr val="tx1"/>
                </a:solidFill>
                <a:latin typeface="+mn-lt"/>
                <a:ea typeface="+mn-ea"/>
                <a:cs typeface="+mn-cs"/>
              </a:rPr>
              <a:t>Fuels with high Surface to Air Volume ratios respond quickly to atmospheric moisture. SAV of feathermosses is higher (possibly double) that of standard one-hour fuels (~1,200 to 2,200 m2/m3). The live moss (LM) layer is composed of green moss ~3 cm deep. It does not have a rhizoidal connection to substrate (like sphagnum, for example) so it is dependent of atmospheric MC and is virtually at equilibrium in drier atmospheric conditions: always behaves as if cured, more like a dead fuel than live. The structure of the dead moss (DM) layer resembles the live moss layer except it is brown and slightly more compact. The upper duff (UD) layer (used at the DC layer in Alaska) is light brown, often with white fungal material, and much more compact and decomposed. The lower duff (LD) layer is most often black, very dense, and sits on the inorganic mineral soil. </a:t>
            </a:r>
          </a:p>
          <a:p>
            <a:r>
              <a:rPr lang="en-US" sz="1200" b="1" kern="1200" dirty="0" smtClean="0">
                <a:solidFill>
                  <a:schemeClr val="tx1"/>
                </a:solidFill>
                <a:latin typeface="+mn-lt"/>
                <a:ea typeface="+mn-ea"/>
                <a:cs typeface="+mn-cs"/>
              </a:rPr>
              <a:t>The Drought Code was developed in the late 1960s as part of the Canadian Forest Fire Danger Rating System to represent a deep column of soil that dries relatively slowly. Most indices/codes</a:t>
            </a:r>
            <a:r>
              <a:rPr lang="en-US" sz="1200" b="1" kern="1200" baseline="0" dirty="0" smtClean="0">
                <a:solidFill>
                  <a:schemeClr val="tx1"/>
                </a:solidFill>
                <a:latin typeface="+mn-lt"/>
                <a:ea typeface="+mn-ea"/>
                <a:cs typeface="+mn-cs"/>
              </a:rPr>
              <a:t> (incl. FFMC/DMC) </a:t>
            </a:r>
            <a:r>
              <a:rPr lang="en-US" sz="1200" b="1" kern="1200" dirty="0" smtClean="0">
                <a:solidFill>
                  <a:schemeClr val="tx1"/>
                </a:solidFill>
                <a:latin typeface="+mn-lt"/>
                <a:ea typeface="+mn-ea"/>
                <a:cs typeface="+mn-cs"/>
              </a:rPr>
              <a:t>operate on gravimetric moisture content and use a logarithmic drying equation, but</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the DC is based on a </a:t>
            </a:r>
            <a:r>
              <a:rPr lang="en-US" sz="1200" b="1" i="1" kern="1200" dirty="0" smtClean="0">
                <a:solidFill>
                  <a:schemeClr val="tx1"/>
                </a:solidFill>
                <a:latin typeface="+mn-lt"/>
                <a:ea typeface="+mn-ea"/>
                <a:cs typeface="+mn-cs"/>
              </a:rPr>
              <a:t>Potential Evaporation</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model that balances daily precipitation and evaporation in units of millimeters of water.</a:t>
            </a:r>
            <a:endParaRPr lang="en-US" b="1" dirty="0"/>
          </a:p>
        </p:txBody>
      </p:sp>
      <p:sp>
        <p:nvSpPr>
          <p:cNvPr id="4" name="Slide Number Placeholder 3"/>
          <p:cNvSpPr>
            <a:spLocks noGrp="1"/>
          </p:cNvSpPr>
          <p:nvPr>
            <p:ph type="sldNum" sz="quarter" idx="10"/>
          </p:nvPr>
        </p:nvSpPr>
        <p:spPr/>
        <p:txBody>
          <a:bodyPr/>
          <a:lstStyle/>
          <a:p>
            <a:fld id="{47F1AD13-8EF9-4514-8BAD-D8D6CEBC1D96}" type="slidenum">
              <a:rPr lang="en-US" smtClean="0"/>
              <a:t>6</a:t>
            </a:fld>
            <a:endParaRPr lang="en-US"/>
          </a:p>
        </p:txBody>
      </p:sp>
    </p:spTree>
    <p:extLst>
      <p:ext uri="{BB962C8B-B14F-4D97-AF65-F5344CB8AC3E}">
        <p14:creationId xmlns:p14="http://schemas.microsoft.com/office/powerpoint/2010/main" val="448858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Modeling the drying of this duff layer at 10 cm depth is important as and indicator of drought, deep burning (higher fire severity for us) and resistance to control.  Miller (in prep.) created this comparison graph that shows Potential Daily Evaporation (using Fairbanks RAWS data)--GREY, and measured Evaporation in Fairbanks (Pan of Water, shown as average for each month)—RED, compared to the Potential Daily Evaporation modeled by the DC equation—BLACK.   Evaporative potential is on the y-axis and Day-of-the-Year on the x-axis.</a:t>
            </a:r>
            <a:endParaRPr lang="en-US" dirty="0"/>
          </a:p>
        </p:txBody>
      </p:sp>
      <p:sp>
        <p:nvSpPr>
          <p:cNvPr id="4" name="Slide Number Placeholder 3"/>
          <p:cNvSpPr>
            <a:spLocks noGrp="1"/>
          </p:cNvSpPr>
          <p:nvPr>
            <p:ph type="sldNum" sz="quarter" idx="10"/>
          </p:nvPr>
        </p:nvSpPr>
        <p:spPr/>
        <p:txBody>
          <a:bodyPr/>
          <a:lstStyle/>
          <a:p>
            <a:fld id="{47F1AD13-8EF9-4514-8BAD-D8D6CEBC1D96}" type="slidenum">
              <a:rPr lang="en-US" smtClean="0"/>
              <a:t>7</a:t>
            </a:fld>
            <a:endParaRPr lang="en-US"/>
          </a:p>
        </p:txBody>
      </p:sp>
    </p:spTree>
    <p:extLst>
      <p:ext uri="{BB962C8B-B14F-4D97-AF65-F5344CB8AC3E}">
        <p14:creationId xmlns:p14="http://schemas.microsoft.com/office/powerpoint/2010/main" val="1265448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Miller (in prep):</a:t>
            </a:r>
            <a:r>
              <a:rPr lang="en-US" baseline="0" dirty="0" smtClean="0">
                <a:solidFill>
                  <a:schemeClr val="tx1"/>
                </a:solidFill>
              </a:rPr>
              <a:t>  </a:t>
            </a:r>
            <a:r>
              <a:rPr lang="en-US" sz="1200" b="0" i="0" u="none" strike="noStrike" kern="1200" baseline="0" dirty="0" smtClean="0">
                <a:solidFill>
                  <a:schemeClr val="tx1"/>
                </a:solidFill>
                <a:latin typeface="+mn-lt"/>
                <a:ea typeface="+mn-ea"/>
                <a:cs typeface="+mn-cs"/>
              </a:rPr>
              <a:t>concludes DC poorly represents daily evaporative potential in interior Alaska (is likely biased toward British Columbia, where equations were calibrated). Although Evaporative potential appears to peak in early June (June 7, grey arrow and red circle) the DC’s evaporative potential does not peak until a month later (July 7, black arrow) and remains substantially above realistic evaporative potential for most of the late summer.  Field-measured moss MC trends validate this chart – for 20 years we have been finding that </a:t>
            </a:r>
            <a:r>
              <a:rPr lang="en-US" baseline="0" dirty="0" smtClean="0">
                <a:solidFill>
                  <a:schemeClr val="tx1"/>
                </a:solidFill>
              </a:rPr>
              <a:t>before summer solstice, DC underestimates the rate of moss drying in interior Alaska, while late in the summer DC’s tend to be unrealistically dry.</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7F1AD13-8EF9-4514-8BAD-D8D6CEBC1D96}" type="slidenum">
              <a:rPr lang="en-US" smtClean="0"/>
              <a:t>8</a:t>
            </a:fld>
            <a:endParaRPr lang="en-US"/>
          </a:p>
        </p:txBody>
      </p:sp>
    </p:spTree>
    <p:extLst>
      <p:ext uri="{BB962C8B-B14F-4D97-AF65-F5344CB8AC3E}">
        <p14:creationId xmlns:p14="http://schemas.microsoft.com/office/powerpoint/2010/main" val="269755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9242425" cy="5199063"/>
          </a:xfrm>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Another factor to consider is subsurface warming: USGS projects AK may lose up to 25% of its permafrost by 2100.  </a:t>
            </a:r>
            <a:r>
              <a:rPr lang="en-US" sz="1200" kern="1200" dirty="0" err="1" smtClean="0">
                <a:solidFill>
                  <a:schemeClr val="tx1"/>
                </a:solidFill>
                <a:effectLst/>
                <a:latin typeface="+mn-lt"/>
                <a:ea typeface="+mn-ea"/>
                <a:cs typeface="+mn-cs"/>
              </a:rPr>
              <a:t>Pastick</a:t>
            </a:r>
            <a:r>
              <a:rPr lang="en-US" sz="1200" kern="1200" dirty="0" smtClean="0">
                <a:solidFill>
                  <a:schemeClr val="tx1"/>
                </a:solidFill>
                <a:effectLst/>
                <a:latin typeface="+mn-lt"/>
                <a:ea typeface="+mn-ea"/>
                <a:cs typeface="+mn-cs"/>
              </a:rPr>
              <a:t> et al. 2016: From 2010 to 2050, projected NSP extents declined by 7%, 14%, and 12% under low, moderate, and severe emission scenarios, respectively. Why important to fire?</a:t>
            </a:r>
          </a:p>
          <a:p>
            <a:pPr marL="0" marR="0" indent="0" algn="l" defTabSz="983886" rtl="0" eaLnBrk="0" fontAlgn="base" latinLnBrk="0" hangingPunct="0">
              <a:lnSpc>
                <a:spcPct val="100000"/>
              </a:lnSpc>
              <a:spcBef>
                <a:spcPct val="30000"/>
              </a:spcBef>
              <a:spcAft>
                <a:spcPct val="0"/>
              </a:spcAft>
              <a:buClrTx/>
              <a:buSzTx/>
              <a:buFontTx/>
              <a:buNone/>
              <a:tabLst/>
              <a:defRPr/>
            </a:pPr>
            <a:r>
              <a:rPr lang="en-US" sz="1200" b="0" i="0" kern="1200" dirty="0" err="1" smtClean="0">
                <a:solidFill>
                  <a:schemeClr val="tx1"/>
                </a:solidFill>
                <a:effectLst/>
                <a:latin typeface="+mn-lt"/>
                <a:ea typeface="+mn-ea"/>
                <a:cs typeface="+mn-cs"/>
              </a:rPr>
              <a:t>Thermokarst</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near UAF-GI</a:t>
            </a:r>
            <a:r>
              <a:rPr lang="en-US" sz="1200" b="0" i="0" kern="1200" baseline="0" dirty="0" smtClean="0">
                <a:solidFill>
                  <a:schemeClr val="tx1"/>
                </a:solidFill>
                <a:effectLst/>
                <a:latin typeface="+mn-lt"/>
                <a:ea typeface="+mn-ea"/>
                <a:cs typeface="+mn-cs"/>
              </a:rPr>
              <a:t> building.</a:t>
            </a:r>
            <a:endParaRPr lang="en-US" dirty="0" smtClean="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F1AD13-8EF9-4514-8BAD-D8D6CEBC1D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16089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ctrTitle"/>
          </p:nvPr>
        </p:nvSpPr>
        <p:spPr>
          <a:xfrm>
            <a:off x="914400" y="3355848"/>
            <a:ext cx="107696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914400" y="1828800"/>
            <a:ext cx="107696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68112AA8-A9C3-4941-B70C-EA98D9ACB451}"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B757C-E36D-4EE1-BE4F-593ACC1CF04D}" type="slidenum">
              <a:rPr lang="en-US" smtClean="0"/>
              <a:t>‹#›</a:t>
            </a:fld>
            <a:endParaRPr lang="en-US"/>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112AA8-A9C3-4941-B70C-EA98D9ACB451}"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B757C-E36D-4EE1-BE4F-593ACC1CF04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bwMode="ltGray">
          <a:xfrm>
            <a:off x="8863584"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Vertical Title 1"/>
          <p:cNvSpPr>
            <a:spLocks noGrp="1"/>
          </p:cNvSpPr>
          <p:nvPr>
            <p:ph type="title" orient="vert"/>
          </p:nvPr>
        </p:nvSpPr>
        <p:spPr>
          <a:xfrm>
            <a:off x="9042400" y="274641"/>
            <a:ext cx="2540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04801"/>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112AA8-A9C3-4941-B70C-EA98D9ACB451}" type="datetimeFigureOut">
              <a:rPr lang="en-US" smtClean="0"/>
              <a:t>11/19/2019</a:t>
            </a:fld>
            <a:endParaRPr lang="en-US"/>
          </a:p>
        </p:txBody>
      </p:sp>
      <p:sp>
        <p:nvSpPr>
          <p:cNvPr id="5" name="Footer Placeholder 4"/>
          <p:cNvSpPr>
            <a:spLocks noGrp="1"/>
          </p:cNvSpPr>
          <p:nvPr>
            <p:ph type="ftr" sz="quarter" idx="11"/>
          </p:nvPr>
        </p:nvSpPr>
        <p:spPr>
          <a:xfrm>
            <a:off x="3520796" y="6377460"/>
            <a:ext cx="5115205" cy="365125"/>
          </a:xfrm>
        </p:spPr>
        <p:txBody>
          <a:bodyPr/>
          <a:lstStyle/>
          <a:p>
            <a:endParaRPr lang="en-US"/>
          </a:p>
        </p:txBody>
      </p:sp>
      <p:sp>
        <p:nvSpPr>
          <p:cNvPr id="6" name="Slide Number Placeholder 5"/>
          <p:cNvSpPr>
            <a:spLocks noGrp="1"/>
          </p:cNvSpPr>
          <p:nvPr>
            <p:ph type="sldNum" sz="quarter" idx="12"/>
          </p:nvPr>
        </p:nvSpPr>
        <p:spPr/>
        <p:txBody>
          <a:bodyPr/>
          <a:lstStyle/>
          <a:p>
            <a:fld id="{EAAB757C-E36D-4EE1-BE4F-593ACC1CF04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02" tIns="45701" rIns="91402" bIns="45701" anchor="t" compatLnSpc="1"/>
          <a:lstStyle/>
          <a:p>
            <a:endParaRPr lang="en-US" sz="1800">
              <a:solidFill>
                <a:prstClr val="white"/>
              </a:solidFill>
            </a:endParaRPr>
          </a:p>
        </p:txBody>
      </p:sp>
      <p:sp>
        <p:nvSpPr>
          <p:cNvPr id="8" name="Freeform 7"/>
          <p:cNvSpPr>
            <a:spLocks/>
          </p:cNvSpPr>
          <p:nvPr/>
        </p:nvSpPr>
        <p:spPr bwMode="auto">
          <a:xfrm>
            <a:off x="8140702"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02" tIns="45701" rIns="91402" bIns="45701" anchor="t" compatLnSpc="1"/>
          <a:lstStyle/>
          <a:p>
            <a:endParaRPr lang="en-US" sz="1800">
              <a:solidFill>
                <a:prstClr val="white"/>
              </a:solidFill>
            </a:endParaRPr>
          </a:p>
        </p:txBody>
      </p:sp>
      <p:sp>
        <p:nvSpPr>
          <p:cNvPr id="9" name="Title 8"/>
          <p:cNvSpPr>
            <a:spLocks noGrp="1"/>
          </p:cNvSpPr>
          <p:nvPr>
            <p:ph type="ctrTitle"/>
          </p:nvPr>
        </p:nvSpPr>
        <p:spPr>
          <a:xfrm>
            <a:off x="572085" y="3337560"/>
            <a:ext cx="8640064" cy="2301240"/>
          </a:xfrm>
        </p:spPr>
        <p:txBody>
          <a:bodyPr rIns="45701"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77400" y="1544812"/>
            <a:ext cx="8640064" cy="1752600"/>
          </a:xfrm>
        </p:spPr>
        <p:txBody>
          <a:bodyPr tIns="0" rIns="45701" bIns="0" anchor="b">
            <a:normAutofit/>
          </a:bodyPr>
          <a:lstStyle>
            <a:lvl1pPr marL="0" indent="0" algn="r">
              <a:buNone/>
              <a:defRPr sz="2000">
                <a:solidFill>
                  <a:schemeClr val="tx1"/>
                </a:solidFill>
                <a:effectLst/>
              </a:defRPr>
            </a:lvl1pPr>
            <a:lvl2pPr marL="457007" indent="0" algn="ctr">
              <a:buNone/>
            </a:lvl2pPr>
            <a:lvl3pPr marL="914015" indent="0" algn="ctr">
              <a:buNone/>
            </a:lvl3pPr>
            <a:lvl4pPr marL="1371022" indent="0" algn="ctr">
              <a:buNone/>
            </a:lvl4pPr>
            <a:lvl5pPr marL="1828030" indent="0" algn="ctr">
              <a:buNone/>
            </a:lvl5pPr>
            <a:lvl6pPr marL="2285038" indent="0" algn="ctr">
              <a:buNone/>
            </a:lvl6pPr>
            <a:lvl7pPr marL="2742045" indent="0" algn="ctr">
              <a:buNone/>
            </a:lvl7pPr>
            <a:lvl8pPr marL="3199052" indent="0" algn="ctr">
              <a:buNone/>
            </a:lvl8pPr>
            <a:lvl9pPr marL="365606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19" name="Footer Placeholder 18"/>
          <p:cNvSpPr>
            <a:spLocks noGrp="1"/>
          </p:cNvSpPr>
          <p:nvPr>
            <p:ph type="ftr" sz="quarter" idx="11"/>
          </p:nvPr>
        </p:nvSpPr>
        <p:spPr/>
        <p:txBody>
          <a:bodyPr/>
          <a:lstStyle/>
          <a:p>
            <a:endParaRPr lang="en-US">
              <a:solidFill>
                <a:srgbClr val="D4D2D0">
                  <a:shade val="50000"/>
                </a:srgbClr>
              </a:solidFill>
            </a:endParaRPr>
          </a:p>
        </p:txBody>
      </p:sp>
      <p:sp>
        <p:nvSpPr>
          <p:cNvPr id="27" name="Slide Number Placeholder 26"/>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71911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440222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02" tIns="45701" rIns="91402" bIns="45701" anchor="t" compatLnSpc="1"/>
          <a:lstStyle/>
          <a:p>
            <a:endParaRPr lang="en-US" sz="1800">
              <a:solidFill>
                <a:prstClr val="white"/>
              </a:solidFill>
            </a:endParaRPr>
          </a:p>
        </p:txBody>
      </p:sp>
      <p:sp>
        <p:nvSpPr>
          <p:cNvPr id="9" name="Freeform 8"/>
          <p:cNvSpPr>
            <a:spLocks/>
          </p:cNvSpPr>
          <p:nvPr/>
        </p:nvSpPr>
        <p:spPr bwMode="auto">
          <a:xfrm>
            <a:off x="8140702"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02" tIns="45701" rIns="91402" bIns="45701" anchor="t" compatLnSpc="1"/>
          <a:lstStyle/>
          <a:p>
            <a:endParaRPr lang="en-US" sz="1800">
              <a:solidFill>
                <a:prstClr val="white"/>
              </a:solidFill>
            </a:endParaRPr>
          </a:p>
        </p:txBody>
      </p:sp>
      <p:sp>
        <p:nvSpPr>
          <p:cNvPr id="2" name="Title 1"/>
          <p:cNvSpPr>
            <a:spLocks noGrp="1"/>
          </p:cNvSpPr>
          <p:nvPr>
            <p:ph type="title"/>
          </p:nvPr>
        </p:nvSpPr>
        <p:spPr>
          <a:xfrm>
            <a:off x="914400" y="3583839"/>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2485800"/>
            <a:ext cx="8839200" cy="1066688"/>
          </a:xfrm>
        </p:spPr>
        <p:txBody>
          <a:bodyPr lIns="45701" tIns="0" rIns="45701"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427259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2"/>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689600" y="1600202"/>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742253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516913"/>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9" y="1516913"/>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584339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8" name="Slide Number Placeholder 7"/>
          <p:cNvSpPr>
            <a:spLocks noGrp="1"/>
          </p:cNvSpPr>
          <p:nvPr>
            <p:ph type="sldNum" sz="quarter" idx="11"/>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
        <p:nvSpPr>
          <p:cNvPr id="9" name="Footer Placeholder 8"/>
          <p:cNvSpPr>
            <a:spLocks noGrp="1"/>
          </p:cNvSpPr>
          <p:nvPr>
            <p:ph type="ftr" sz="quarter" idx="12"/>
          </p:nvPr>
        </p:nvSpPr>
        <p:spPr/>
        <p:txBody>
          <a:bodyPr/>
          <a:lstStyle/>
          <a:p>
            <a:endParaRPr lang="en-US">
              <a:solidFill>
                <a:srgbClr val="D4D2D0">
                  <a:shade val="50000"/>
                </a:srgbClr>
              </a:solidFill>
            </a:endParaRPr>
          </a:p>
        </p:txBody>
      </p:sp>
    </p:spTree>
    <p:extLst>
      <p:ext uri="{BB962C8B-B14F-4D97-AF65-F5344CB8AC3E}">
        <p14:creationId xmlns:p14="http://schemas.microsoft.com/office/powerpoint/2010/main" val="3784759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4082429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214424"/>
            <a:ext cx="3657600" cy="914400"/>
          </a:xfrm>
        </p:spPr>
        <p:txBody>
          <a:bodyPr lIns="45701" tIns="0" rIns="45701"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a:xfrm>
            <a:off x="10875264" y="6422066"/>
            <a:ext cx="1016000" cy="365125"/>
          </a:xfrm>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12745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8112AA8-A9C3-4941-B70C-EA98D9ACB451}"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B757C-E36D-4EE1-BE4F-593ACC1CF04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7408979" y="2998765"/>
            <a:ext cx="4071821" cy="2663482"/>
          </a:xfrm>
        </p:spPr>
        <p:txBody>
          <a:bodyPr lIns="45701" rIns="45701"/>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09600" y="6422066"/>
            <a:ext cx="2844800" cy="365125"/>
          </a:xfrm>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762842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812788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132237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999744" y="118872"/>
            <a:ext cx="10684256"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987552" y="1828800"/>
            <a:ext cx="10696448"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8112AA8-A9C3-4941-B70C-EA98D9ACB451}"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B757C-E36D-4EE1-BE4F-593ACC1CF04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773936"/>
            <a:ext cx="53848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8112AA8-A9C3-4941-B70C-EA98D9ACB451}"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B757C-E36D-4EE1-BE4F-593ACC1CF04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698988"/>
            <a:ext cx="5386917"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6193368" y="1698988"/>
            <a:ext cx="5389033"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8112AA8-A9C3-4941-B70C-EA98D9ACB451}"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AB757C-E36D-4EE1-BE4F-593ACC1CF04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8112AA8-A9C3-4941-B70C-EA98D9ACB451}"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AB757C-E36D-4EE1-BE4F-593ACC1CF04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12AA8-A9C3-4941-B70C-EA98D9ACB451}"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AB757C-E36D-4EE1-BE4F-593ACC1CF04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8112AA8-A9C3-4941-B70C-EA98D9ACB451}"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AB757C-E36D-4EE1-BE4F-593ACC1CF04D}" type="slidenum">
              <a:rPr lang="en-US" smtClean="0"/>
              <a:t>‹#›</a:t>
            </a:fld>
            <a:endParaRPr lang="en-US"/>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5448"/>
            <a:ext cx="3366867"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871741" y="1484808"/>
            <a:ext cx="8329863"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68112AA8-A9C3-4941-B70C-EA98D9ACB451}" type="datetimeFigureOut">
              <a:rPr lang="en-US" smtClean="0"/>
              <a:t>11/19/2019</a:t>
            </a:fld>
            <a:endParaRPr lang="en-US"/>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11119104" y="1170432"/>
            <a:ext cx="978485" cy="201168"/>
          </a:xfrm>
        </p:spPr>
        <p:txBody>
          <a:bodyPr/>
          <a:lstStyle/>
          <a:p>
            <a:fld id="{EAAB757C-E36D-4EE1-BE4F-593ACC1CF04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7" name="Rectangle 6"/>
          <p:cNvSpPr/>
          <p:nvPr/>
        </p:nvSpPr>
        <p:spPr bwMode="ltGray">
          <a:xfrm>
            <a:off x="1" y="1"/>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Placeholder 1"/>
          <p:cNvSpPr>
            <a:spLocks noGrp="1"/>
          </p:cNvSpPr>
          <p:nvPr>
            <p:ph type="title"/>
          </p:nvPr>
        </p:nvSpPr>
        <p:spPr>
          <a:xfrm>
            <a:off x="609600" y="152400"/>
            <a:ext cx="109728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775192"/>
            <a:ext cx="109728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609600" y="6476999"/>
            <a:ext cx="28448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68112AA8-A9C3-4941-B70C-EA98D9ACB451}" type="datetimeFigureOut">
              <a:rPr lang="en-US" smtClean="0"/>
              <a:t>11/19/2019</a:t>
            </a:fld>
            <a:endParaRPr lang="en-US"/>
          </a:p>
        </p:txBody>
      </p:sp>
      <p:sp>
        <p:nvSpPr>
          <p:cNvPr id="5" name="Footer Placeholder 4"/>
          <p:cNvSpPr>
            <a:spLocks noGrp="1"/>
          </p:cNvSpPr>
          <p:nvPr>
            <p:ph type="ftr" sz="quarter" idx="3"/>
          </p:nvPr>
        </p:nvSpPr>
        <p:spPr>
          <a:xfrm>
            <a:off x="3520796" y="6476999"/>
            <a:ext cx="7343625"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10939195" y="6476999"/>
            <a:ext cx="978485"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AAB757C-E36D-4EE1-BE4F-593ACC1CF04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02" tIns="45701" rIns="91402" bIns="45701" anchor="t" compatLnSpc="1"/>
          <a:lstStyle/>
          <a:p>
            <a:endParaRPr lang="en-US" sz="1800">
              <a:solidFill>
                <a:prstClr val="white"/>
              </a:solidFill>
            </a:endParaRPr>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02" tIns="45701" rIns="91402" bIns="45701" anchor="t" compatLnSpc="1"/>
          <a:lstStyle/>
          <a:p>
            <a:endParaRPr lang="en-US" sz="1800">
              <a:solidFill>
                <a:prstClr val="white"/>
              </a:solidFill>
            </a:endParaRPr>
          </a:p>
        </p:txBody>
      </p:sp>
      <p:sp>
        <p:nvSpPr>
          <p:cNvPr id="9" name="Title Placeholder 8"/>
          <p:cNvSpPr>
            <a:spLocks noGrp="1"/>
          </p:cNvSpPr>
          <p:nvPr>
            <p:ph type="title"/>
          </p:nvPr>
        </p:nvSpPr>
        <p:spPr>
          <a:xfrm>
            <a:off x="609600" y="274638"/>
            <a:ext cx="9956800" cy="1143000"/>
          </a:xfrm>
          <a:prstGeom prst="rect">
            <a:avLst/>
          </a:prstGeom>
        </p:spPr>
        <p:txBody>
          <a:bodyPr vert="horz" lIns="45701" tIns="45701" rIns="45701" bIns="45701"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600202"/>
            <a:ext cx="9956800" cy="4525963"/>
          </a:xfrm>
          <a:prstGeom prst="rect">
            <a:avLst/>
          </a:prstGeom>
        </p:spPr>
        <p:txBody>
          <a:bodyPr vert="horz" lIns="91402" tIns="45701" rIns="91402" bIns="45701">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422066"/>
            <a:ext cx="2844800" cy="365125"/>
          </a:xfrm>
          <a:prstGeom prst="rect">
            <a:avLst/>
          </a:prstGeom>
        </p:spPr>
        <p:txBody>
          <a:bodyPr vert="horz" lIns="91402" tIns="45701" rIns="91402" bIns="0" anchor="b"/>
          <a:lstStyle>
            <a:lvl1pPr algn="l" eaLnBrk="1" latinLnBrk="0" hangingPunct="1">
              <a:defRPr kumimoji="0" sz="1000">
                <a:solidFill>
                  <a:schemeClr val="tx2">
                    <a:shade val="50000"/>
                  </a:schemeClr>
                </a:solidFill>
              </a:defRPr>
            </a:lvl1pPr>
          </a:lstStyle>
          <a:p>
            <a:fld id="{F359AA36-899F-4131-AE45-91497B467E73}" type="datetimeFigureOut">
              <a:rPr lang="en-US" smtClean="0">
                <a:solidFill>
                  <a:srgbClr val="D4D2D0">
                    <a:shade val="50000"/>
                  </a:srgbClr>
                </a:solidFill>
              </a:rPr>
              <a:pPr/>
              <a:t>11/19/2019</a:t>
            </a:fld>
            <a:endParaRPr lang="en-US">
              <a:solidFill>
                <a:srgbClr val="D4D2D0">
                  <a:shade val="50000"/>
                </a:srgbClr>
              </a:solidFill>
            </a:endParaRPr>
          </a:p>
        </p:txBody>
      </p:sp>
      <p:sp>
        <p:nvSpPr>
          <p:cNvPr id="22" name="Footer Placeholder 21"/>
          <p:cNvSpPr>
            <a:spLocks noGrp="1"/>
          </p:cNvSpPr>
          <p:nvPr>
            <p:ph type="ftr" sz="quarter" idx="3"/>
          </p:nvPr>
        </p:nvSpPr>
        <p:spPr>
          <a:xfrm>
            <a:off x="4165600" y="6422066"/>
            <a:ext cx="3860800" cy="365125"/>
          </a:xfrm>
          <a:prstGeom prst="rect">
            <a:avLst/>
          </a:prstGeom>
        </p:spPr>
        <p:txBody>
          <a:bodyPr vert="horz" lIns="0" tIns="45701" rIns="0" bIns="0" anchor="b"/>
          <a:lstStyle>
            <a:lvl1pPr algn="ctr" eaLnBrk="1" latinLnBrk="0" hangingPunct="1">
              <a:defRPr kumimoji="0" sz="1000">
                <a:solidFill>
                  <a:schemeClr val="tx2">
                    <a:shade val="50000"/>
                  </a:schemeClr>
                </a:solidFill>
              </a:defRPr>
            </a:lvl1pPr>
          </a:lstStyle>
          <a:p>
            <a:endParaRPr lang="en-US">
              <a:solidFill>
                <a:srgbClr val="D4D2D0">
                  <a:shade val="50000"/>
                </a:srgbClr>
              </a:solidFill>
            </a:endParaRPr>
          </a:p>
        </p:txBody>
      </p:sp>
      <p:sp>
        <p:nvSpPr>
          <p:cNvPr id="18" name="Slide Number Placeholder 17"/>
          <p:cNvSpPr>
            <a:spLocks noGrp="1"/>
          </p:cNvSpPr>
          <p:nvPr>
            <p:ph type="sldNum" sz="quarter" idx="4"/>
          </p:nvPr>
        </p:nvSpPr>
        <p:spPr>
          <a:xfrm>
            <a:off x="10871200" y="6422066"/>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56D1EB7-F0C6-4603-BFBD-F57C35E09642}"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41213954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447" indent="-383886"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072" indent="-274205"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417" indent="-255924"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79621" indent="-2376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89844" indent="-182803"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068" indent="-182803"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19431" indent="-182803"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8795" indent="-182803"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0738" indent="-182803"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07" algn="l" rtl="0" eaLnBrk="1" latinLnBrk="0" hangingPunct="1">
        <a:defRPr kumimoji="0" kern="1200">
          <a:solidFill>
            <a:schemeClr val="tx1"/>
          </a:solidFill>
          <a:latin typeface="+mn-lt"/>
          <a:ea typeface="+mn-ea"/>
          <a:cs typeface="+mn-cs"/>
        </a:defRPr>
      </a:lvl2pPr>
      <a:lvl3pPr marL="914015" algn="l" rtl="0" eaLnBrk="1" latinLnBrk="0" hangingPunct="1">
        <a:defRPr kumimoji="0" kern="1200">
          <a:solidFill>
            <a:schemeClr val="tx1"/>
          </a:solidFill>
          <a:latin typeface="+mn-lt"/>
          <a:ea typeface="+mn-ea"/>
          <a:cs typeface="+mn-cs"/>
        </a:defRPr>
      </a:lvl3pPr>
      <a:lvl4pPr marL="1371022" algn="l" rtl="0" eaLnBrk="1" latinLnBrk="0" hangingPunct="1">
        <a:defRPr kumimoji="0" kern="1200">
          <a:solidFill>
            <a:schemeClr val="tx1"/>
          </a:solidFill>
          <a:latin typeface="+mn-lt"/>
          <a:ea typeface="+mn-ea"/>
          <a:cs typeface="+mn-cs"/>
        </a:defRPr>
      </a:lvl4pPr>
      <a:lvl5pPr marL="1828030" algn="l" rtl="0" eaLnBrk="1" latinLnBrk="0" hangingPunct="1">
        <a:defRPr kumimoji="0" kern="1200">
          <a:solidFill>
            <a:schemeClr val="tx1"/>
          </a:solidFill>
          <a:latin typeface="+mn-lt"/>
          <a:ea typeface="+mn-ea"/>
          <a:cs typeface="+mn-cs"/>
        </a:defRPr>
      </a:lvl5pPr>
      <a:lvl6pPr marL="2285038" algn="l" rtl="0" eaLnBrk="1" latinLnBrk="0" hangingPunct="1">
        <a:defRPr kumimoji="0" kern="1200">
          <a:solidFill>
            <a:schemeClr val="tx1"/>
          </a:solidFill>
          <a:latin typeface="+mn-lt"/>
          <a:ea typeface="+mn-ea"/>
          <a:cs typeface="+mn-cs"/>
        </a:defRPr>
      </a:lvl6pPr>
      <a:lvl7pPr marL="2742045" algn="l" rtl="0" eaLnBrk="1" latinLnBrk="0" hangingPunct="1">
        <a:defRPr kumimoji="0" kern="1200">
          <a:solidFill>
            <a:schemeClr val="tx1"/>
          </a:solidFill>
          <a:latin typeface="+mn-lt"/>
          <a:ea typeface="+mn-ea"/>
          <a:cs typeface="+mn-cs"/>
        </a:defRPr>
      </a:lvl7pPr>
      <a:lvl8pPr marL="3199052" algn="l" rtl="0" eaLnBrk="1" latinLnBrk="0" hangingPunct="1">
        <a:defRPr kumimoji="0" kern="1200">
          <a:solidFill>
            <a:schemeClr val="tx1"/>
          </a:solidFill>
          <a:latin typeface="+mn-lt"/>
          <a:ea typeface="+mn-ea"/>
          <a:cs typeface="+mn-cs"/>
        </a:defRPr>
      </a:lvl8pPr>
      <a:lvl9pPr marL="365606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hyperlink" Target="https://uaf-iarc.org/our-work/alaskas-changing-environment/"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ncdc.noaa.gov/cag/statewide/time-series/"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2954"/>
          <a:stretch/>
        </p:blipFill>
        <p:spPr>
          <a:xfrm>
            <a:off x="1684412" y="0"/>
            <a:ext cx="8754988" cy="5105401"/>
          </a:xfrm>
          <a:prstGeom prst="rect">
            <a:avLst/>
          </a:prstGeom>
        </p:spPr>
      </p:pic>
      <p:sp>
        <p:nvSpPr>
          <p:cNvPr id="2" name="Title 1"/>
          <p:cNvSpPr>
            <a:spLocks noGrp="1"/>
          </p:cNvSpPr>
          <p:nvPr>
            <p:ph type="ctrTitle"/>
          </p:nvPr>
        </p:nvSpPr>
        <p:spPr>
          <a:xfrm>
            <a:off x="2056472" y="4033543"/>
            <a:ext cx="8077200" cy="1376658"/>
          </a:xfrm>
        </p:spPr>
        <p:txBody>
          <a:bodyPr>
            <a:normAutofit/>
          </a:bodyPr>
          <a:lstStyle/>
          <a:p>
            <a:pPr algn="ctr"/>
            <a:r>
              <a:rPr lang="en-US" sz="3200" dirty="0">
                <a:solidFill>
                  <a:srgbClr val="FFFF66"/>
                </a:solidFill>
                <a:effectLst>
                  <a:outerShdw blurRad="38100" dist="38100" dir="2700000" algn="tl">
                    <a:srgbClr val="000000">
                      <a:alpha val="43137"/>
                    </a:srgbClr>
                  </a:outerShdw>
                </a:effectLst>
                <a:latin typeface="Arial Rounded MT Bold" panose="020F0704030504030204" pitchFamily="34" charset="0"/>
              </a:rPr>
              <a:t>Why is Alaska’s ‘</a:t>
            </a:r>
            <a:r>
              <a:rPr lang="en-US" sz="3200" dirty="0" err="1">
                <a:solidFill>
                  <a:srgbClr val="FFFF66"/>
                </a:solidFill>
                <a:effectLst>
                  <a:outerShdw blurRad="38100" dist="38100" dir="2700000" algn="tl">
                    <a:srgbClr val="000000">
                      <a:alpha val="43137"/>
                    </a:srgbClr>
                  </a:outerShdw>
                </a:effectLst>
                <a:latin typeface="Arial Rounded MT Bold" panose="020F0704030504030204" pitchFamily="34" charset="0"/>
              </a:rPr>
              <a:t>firescape</a:t>
            </a:r>
            <a:r>
              <a:rPr lang="en-US" sz="3200" dirty="0">
                <a:solidFill>
                  <a:srgbClr val="FFFF66"/>
                </a:solidFill>
                <a:effectLst>
                  <a:outerShdw blurRad="38100" dist="38100" dir="2700000" algn="tl">
                    <a:srgbClr val="000000">
                      <a:alpha val="43137"/>
                    </a:srgbClr>
                  </a:outerShdw>
                </a:effectLst>
                <a:latin typeface="Arial Rounded MT Bold" panose="020F0704030504030204" pitchFamily="34" charset="0"/>
              </a:rPr>
              <a:t>’ so sensitive </a:t>
            </a:r>
            <a:r>
              <a:rPr lang="en-US" sz="32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to </a:t>
            </a:r>
            <a:r>
              <a:rPr lang="en-US" sz="3200" dirty="0">
                <a:solidFill>
                  <a:srgbClr val="FFFF66"/>
                </a:solidFill>
                <a:effectLst>
                  <a:outerShdw blurRad="38100" dist="38100" dir="2700000" algn="tl">
                    <a:srgbClr val="000000">
                      <a:alpha val="43137"/>
                    </a:srgbClr>
                  </a:outerShdw>
                </a:effectLst>
                <a:latin typeface="Arial Rounded MT Bold" panose="020F0704030504030204" pitchFamily="34" charset="0"/>
              </a:rPr>
              <a:t>warming climate</a:t>
            </a:r>
            <a:r>
              <a:rPr lang="en-US" sz="32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a:t>
            </a:r>
            <a:endParaRPr lang="en-US" sz="3100" dirty="0">
              <a:solidFill>
                <a:srgbClr val="FFFF66"/>
              </a:solidFill>
              <a:latin typeface="Arial Rounded MT Bold" panose="020F0704030504030204" pitchFamily="34" charset="0"/>
            </a:endParaRPr>
          </a:p>
        </p:txBody>
      </p:sp>
      <p:sp>
        <p:nvSpPr>
          <p:cNvPr id="5" name="TextBox 4"/>
          <p:cNvSpPr txBox="1"/>
          <p:nvPr/>
        </p:nvSpPr>
        <p:spPr>
          <a:xfrm rot="5400000">
            <a:off x="8904737" y="2973498"/>
            <a:ext cx="3657600" cy="523220"/>
          </a:xfrm>
          <a:prstGeom prst="rect">
            <a:avLst/>
          </a:prstGeom>
          <a:noFill/>
        </p:spPr>
        <p:txBody>
          <a:bodyPr wrap="square" rtlCol="0">
            <a:spAutoFit/>
          </a:bodyPr>
          <a:lstStyle/>
          <a:p>
            <a:pPr algn="r"/>
            <a:r>
              <a:rPr lang="en-US" sz="1400" i="1" dirty="0">
                <a:solidFill>
                  <a:schemeClr val="tx1">
                    <a:lumMod val="95000"/>
                  </a:schemeClr>
                </a:solidFill>
              </a:rPr>
              <a:t>McKinley Fire, 2019</a:t>
            </a:r>
          </a:p>
          <a:p>
            <a:pPr algn="r"/>
            <a:r>
              <a:rPr lang="en-US" sz="1400" i="1" dirty="0">
                <a:solidFill>
                  <a:schemeClr val="tx1">
                    <a:lumMod val="95000"/>
                  </a:schemeClr>
                </a:solidFill>
              </a:rPr>
              <a:t> Maureen Clark/Alaska Division of Forestry</a:t>
            </a:r>
            <a:endParaRPr lang="en-US" sz="1100" i="1" dirty="0">
              <a:solidFill>
                <a:schemeClr val="tx1">
                  <a:lumMod val="95000"/>
                </a:schemeClr>
              </a:solidFill>
            </a:endParaRPr>
          </a:p>
        </p:txBody>
      </p:sp>
      <p:sp>
        <p:nvSpPr>
          <p:cNvPr id="6" name="TextBox 5"/>
          <p:cNvSpPr txBox="1"/>
          <p:nvPr/>
        </p:nvSpPr>
        <p:spPr>
          <a:xfrm>
            <a:off x="5257800" y="5715001"/>
            <a:ext cx="5410200" cy="1015663"/>
          </a:xfrm>
          <a:prstGeom prst="rect">
            <a:avLst/>
          </a:prstGeom>
          <a:noFill/>
        </p:spPr>
        <p:txBody>
          <a:bodyPr wrap="square" rtlCol="0">
            <a:spAutoFit/>
          </a:bodyPr>
          <a:lstStyle/>
          <a:p>
            <a:r>
              <a:rPr lang="en-US" sz="2400" i="1" dirty="0"/>
              <a:t>Randi Jandt, Fire Ecologist </a:t>
            </a:r>
          </a:p>
          <a:p>
            <a:r>
              <a:rPr lang="en-US" i="1" dirty="0"/>
              <a:t> </a:t>
            </a:r>
            <a:r>
              <a:rPr lang="en-US" i="1" dirty="0" smtClean="0"/>
              <a:t>--with contributions by Peter </a:t>
            </a:r>
            <a:r>
              <a:rPr lang="en-US" i="1" dirty="0" err="1"/>
              <a:t>Bieniek</a:t>
            </a:r>
            <a:r>
              <a:rPr lang="en-US" i="1" dirty="0"/>
              <a:t>, </a:t>
            </a:r>
            <a:r>
              <a:rPr lang="en-US" i="1" dirty="0" smtClean="0"/>
              <a:t>UAF Research Meteorologist, and </a:t>
            </a:r>
            <a:r>
              <a:rPr lang="en-US" i="1" dirty="0"/>
              <a:t>Eric Miller, </a:t>
            </a:r>
            <a:r>
              <a:rPr lang="en-US" i="1" dirty="0" smtClean="0"/>
              <a:t>BLM Fire </a:t>
            </a:r>
            <a:r>
              <a:rPr lang="en-US" i="1" dirty="0"/>
              <a:t>Ecologist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372" y="6172201"/>
            <a:ext cx="2553628" cy="5504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238250"/>
            <a:ext cx="1524001" cy="1484365"/>
          </a:xfrm>
          <a:prstGeom prst="rect">
            <a:avLst/>
          </a:prstGeom>
        </p:spPr>
      </p:pic>
      <p:sp>
        <p:nvSpPr>
          <p:cNvPr id="10" name="TextBox 9"/>
          <p:cNvSpPr txBox="1"/>
          <p:nvPr/>
        </p:nvSpPr>
        <p:spPr>
          <a:xfrm>
            <a:off x="152400" y="110907"/>
            <a:ext cx="1524001" cy="2031325"/>
          </a:xfrm>
          <a:prstGeom prst="rect">
            <a:avLst/>
          </a:prstGeom>
          <a:noFill/>
        </p:spPr>
        <p:txBody>
          <a:bodyPr wrap="square" rtlCol="0">
            <a:spAutoFit/>
          </a:bodyPr>
          <a:lstStyle/>
          <a:p>
            <a:r>
              <a:rPr lang="en-US" i="1" dirty="0" smtClean="0"/>
              <a:t>Association of </a:t>
            </a:r>
            <a:r>
              <a:rPr lang="en-US" i="1" dirty="0"/>
              <a:t>Fire </a:t>
            </a:r>
            <a:endParaRPr lang="en-US" i="1" dirty="0" smtClean="0"/>
          </a:p>
          <a:p>
            <a:r>
              <a:rPr lang="en-US" i="1" dirty="0" smtClean="0"/>
              <a:t>Ecology—Cultivating </a:t>
            </a:r>
            <a:r>
              <a:rPr lang="en-US" i="1" dirty="0" err="1" smtClean="0"/>
              <a:t>Pyrodiversity</a:t>
            </a:r>
            <a:endParaRPr lang="en-US" i="1" dirty="0"/>
          </a:p>
          <a:p>
            <a:r>
              <a:rPr lang="en-US" i="1" dirty="0"/>
              <a:t>Nov. 2019</a:t>
            </a:r>
          </a:p>
          <a:p>
            <a:endParaRPr lang="en-US"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6051" y="110907"/>
            <a:ext cx="2179749" cy="11844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48050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8229600" cy="1252728"/>
          </a:xfrm>
        </p:spPr>
        <p:txBody>
          <a:bodyPr>
            <a:noAutofit/>
          </a:bodyPr>
          <a:lstStyle/>
          <a:p>
            <a:r>
              <a:rPr lang="en-US" sz="3600" dirty="0">
                <a:solidFill>
                  <a:srgbClr val="FFFF66"/>
                </a:solidFill>
                <a:latin typeface="Arial Rounded MT Bold" panose="020F0704030504030204" pitchFamily="34" charset="0"/>
              </a:rPr>
              <a:t>Absence of ice enhances drainage and drying of forest floor (and trees)</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4717"/>
          <a:stretch/>
        </p:blipFill>
        <p:spPr>
          <a:xfrm>
            <a:off x="2362200" y="1487955"/>
            <a:ext cx="7539566" cy="5387975"/>
          </a:xfrm>
        </p:spPr>
      </p:pic>
      <p:sp>
        <p:nvSpPr>
          <p:cNvPr id="5" name="TextBox 4"/>
          <p:cNvSpPr txBox="1"/>
          <p:nvPr/>
        </p:nvSpPr>
        <p:spPr>
          <a:xfrm rot="5400000">
            <a:off x="8315316" y="3951110"/>
            <a:ext cx="3773952" cy="461665"/>
          </a:xfrm>
          <a:prstGeom prst="rect">
            <a:avLst/>
          </a:prstGeom>
          <a:noFill/>
        </p:spPr>
        <p:txBody>
          <a:bodyPr wrap="square" rtlCol="0">
            <a:spAutoFit/>
          </a:bodyPr>
          <a:lstStyle/>
          <a:p>
            <a:r>
              <a:rPr lang="en-US" sz="1200" i="1" dirty="0">
                <a:solidFill>
                  <a:schemeClr val="bg1"/>
                </a:solidFill>
              </a:rPr>
              <a:t>Jim Reardon (ret.) USFS Fire Lab in Missoula, MT gets ready to burn an Alaska duff sample in an experiment.  </a:t>
            </a:r>
          </a:p>
        </p:txBody>
      </p:sp>
    </p:spTree>
    <p:extLst>
      <p:ext uri="{BB962C8B-B14F-4D97-AF65-F5344CB8AC3E}">
        <p14:creationId xmlns:p14="http://schemas.microsoft.com/office/powerpoint/2010/main" val="2435192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66"/>
                </a:solidFill>
                <a:latin typeface="Arial Rounded MT Bold" panose="020F0704030504030204" pitchFamily="34" charset="0"/>
              </a:rPr>
              <a:t>Deep </a:t>
            </a:r>
            <a:r>
              <a:rPr lang="en-US" sz="3200" dirty="0">
                <a:solidFill>
                  <a:srgbClr val="FFFF66"/>
                </a:solidFill>
                <a:latin typeface="Arial Rounded MT Bold" panose="020F0704030504030204" pitchFamily="34" charset="0"/>
              </a:rPr>
              <a:t>drying of moss can lead to higher </a:t>
            </a:r>
            <a:r>
              <a:rPr lang="en-US" sz="3200" dirty="0" smtClean="0">
                <a:solidFill>
                  <a:srgbClr val="FFFF66"/>
                </a:solidFill>
                <a:latin typeface="Arial Rounded MT Bold" panose="020F0704030504030204" pitchFamily="34" charset="0"/>
              </a:rPr>
              <a:t>(soil</a:t>
            </a:r>
            <a:r>
              <a:rPr lang="en-US" sz="3200" dirty="0">
                <a:solidFill>
                  <a:srgbClr val="FFFF66"/>
                </a:solidFill>
                <a:latin typeface="Arial Rounded MT Bold" panose="020F0704030504030204" pitchFamily="34" charset="0"/>
              </a:rPr>
              <a:t>) Burn </a:t>
            </a:r>
            <a:r>
              <a:rPr lang="en-US" sz="3200" dirty="0" smtClean="0">
                <a:solidFill>
                  <a:srgbClr val="FFFF66"/>
                </a:solidFill>
                <a:latin typeface="Arial Rounded MT Bold" panose="020F0704030504030204" pitchFamily="34" charset="0"/>
              </a:rPr>
              <a:t>Severity . . . which can in turn lead to more thaw . ..</a:t>
            </a:r>
            <a:endParaRPr lang="en-US" sz="3200" dirty="0">
              <a:solidFill>
                <a:srgbClr val="FFFF66"/>
              </a:solidFill>
              <a:latin typeface="Arial Rounded MT Bold" panose="020F0704030504030204"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1524000"/>
            <a:ext cx="6167966" cy="4625975"/>
          </a:xfr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7242" y="2198158"/>
            <a:ext cx="6970647" cy="4625975"/>
          </a:xfrm>
          <a:prstGeom prst="rect">
            <a:avLst/>
          </a:prstGeom>
        </p:spPr>
      </p:pic>
    </p:spTree>
    <p:extLst>
      <p:ext uri="{BB962C8B-B14F-4D97-AF65-F5344CB8AC3E}">
        <p14:creationId xmlns:p14="http://schemas.microsoft.com/office/powerpoint/2010/main" val="330604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3" y="813806"/>
            <a:ext cx="8165359" cy="5955468"/>
          </a:xfrm>
          <a:prstGeom prst="rect">
            <a:avLst/>
          </a:prstGeom>
        </p:spPr>
      </p:pic>
      <p:sp>
        <p:nvSpPr>
          <p:cNvPr id="4" name="TextBox 3"/>
          <p:cNvSpPr txBox="1"/>
          <p:nvPr/>
        </p:nvSpPr>
        <p:spPr>
          <a:xfrm>
            <a:off x="-1295400" y="2362200"/>
            <a:ext cx="184731" cy="369332"/>
          </a:xfrm>
          <a:prstGeom prst="rect">
            <a:avLst/>
          </a:prstGeom>
          <a:noFill/>
        </p:spPr>
        <p:txBody>
          <a:bodyPr wrap="none" rtlCol="0">
            <a:spAutoFit/>
          </a:bodyPr>
          <a:lstStyle/>
          <a:p>
            <a:pPr>
              <a:defRPr/>
            </a:pPr>
            <a:endParaRPr lang="en-US" kern="0" dirty="0">
              <a:solidFill>
                <a:sysClr val="windowText" lastClr="000000"/>
              </a:solidFill>
            </a:endParaRPr>
          </a:p>
        </p:txBody>
      </p:sp>
      <p:sp>
        <p:nvSpPr>
          <p:cNvPr id="10" name="Rectangle 9"/>
          <p:cNvSpPr/>
          <p:nvPr/>
        </p:nvSpPr>
        <p:spPr>
          <a:xfrm rot="16200000">
            <a:off x="1059838" y="2860345"/>
            <a:ext cx="615476" cy="2141653"/>
          </a:xfrm>
          <a:prstGeom prst="rect">
            <a:avLst/>
          </a:prstGeom>
        </p:spPr>
        <p:txBody>
          <a:bodyPr vert="vert" wrap="square" lIns="91402" tIns="45701" rIns="91402" bIns="45701">
            <a:spAutoFit/>
          </a:bodyPr>
          <a:lstStyle/>
          <a:p>
            <a:pPr>
              <a:defRPr/>
            </a:pPr>
            <a:r>
              <a:rPr lang="en-US" sz="1400" kern="0" dirty="0">
                <a:solidFill>
                  <a:schemeClr val="bg2">
                    <a:lumMod val="20000"/>
                    <a:lumOff val="80000"/>
                  </a:schemeClr>
                </a:solidFill>
              </a:rPr>
              <a:t>Arctic Today., 9/11/2019. Y. Rosen</a:t>
            </a:r>
            <a:r>
              <a:rPr lang="en-US" sz="1100" kern="0" dirty="0">
                <a:solidFill>
                  <a:sysClr val="windowText" lastClr="000000"/>
                </a:solidFill>
              </a:rPr>
              <a:t>		</a:t>
            </a:r>
          </a:p>
        </p:txBody>
      </p:sp>
      <p:sp>
        <p:nvSpPr>
          <p:cNvPr id="11" name="Subtitle 2"/>
          <p:cNvSpPr txBox="1">
            <a:spLocks/>
          </p:cNvSpPr>
          <p:nvPr/>
        </p:nvSpPr>
        <p:spPr>
          <a:xfrm>
            <a:off x="1858848" y="264956"/>
            <a:ext cx="8428152" cy="638983"/>
          </a:xfrm>
          <a:prstGeom prst="rect">
            <a:avLst/>
          </a:prstGeom>
          <a:noFill/>
        </p:spPr>
        <p:txBody>
          <a:bodyPr vert="horz" lIns="91402" tIns="45701" rIns="91402" bIns="45701" anchor="t">
            <a:normAutofit fontScale="70000" lnSpcReduction="20000"/>
          </a:bodyPr>
          <a:lstStyle>
            <a:lvl1pPr marL="420447" indent="-383886"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072" indent="-274205"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417" indent="-255924"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79621" indent="-2376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89844" indent="-182803"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068" indent="-182803"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19431" indent="-182803"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8795" indent="-182803"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0738" indent="-182803"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61" indent="0" algn="ctr">
              <a:buNone/>
              <a:defRPr/>
            </a:pPr>
            <a:r>
              <a:rPr lang="en-US" sz="3600" dirty="0">
                <a:solidFill>
                  <a:srgbClr val="FFFF99"/>
                </a:solidFill>
                <a:effectLst>
                  <a:outerShdw blurRad="38100" dist="38100" dir="2700000" algn="tl">
                    <a:srgbClr val="000000">
                      <a:alpha val="43137"/>
                    </a:srgbClr>
                  </a:outerShdw>
                </a:effectLst>
                <a:latin typeface="Arial Rounded MT Bold" panose="020F0704030504030204" pitchFamily="34" charset="0"/>
              </a:rPr>
              <a:t>One Consequence of Deeper Drying—more smoke:</a:t>
            </a:r>
          </a:p>
        </p:txBody>
      </p:sp>
      <p:pic>
        <p:nvPicPr>
          <p:cNvPr id="2" name="Picture 1"/>
          <p:cNvPicPr>
            <a:picLocks noChangeAspect="1"/>
          </p:cNvPicPr>
          <p:nvPr/>
        </p:nvPicPr>
        <p:blipFill>
          <a:blip r:embed="rId4"/>
          <a:stretch>
            <a:fillRect/>
          </a:stretch>
        </p:blipFill>
        <p:spPr>
          <a:xfrm>
            <a:off x="2627103" y="6219312"/>
            <a:ext cx="9107697" cy="549962"/>
          </a:xfrm>
          <a:prstGeom prst="rect">
            <a:avLst/>
          </a:prstGeom>
        </p:spPr>
      </p:pic>
      <p:sp>
        <p:nvSpPr>
          <p:cNvPr id="7" name="TextBox 6"/>
          <p:cNvSpPr txBox="1"/>
          <p:nvPr/>
        </p:nvSpPr>
        <p:spPr>
          <a:xfrm>
            <a:off x="7848601" y="813806"/>
            <a:ext cx="2743199" cy="707886"/>
          </a:xfrm>
          <a:prstGeom prst="rect">
            <a:avLst/>
          </a:prstGeom>
          <a:solidFill>
            <a:schemeClr val="accent6">
              <a:lumMod val="50000"/>
            </a:schemeClr>
          </a:solidFill>
        </p:spPr>
        <p:txBody>
          <a:bodyPr wrap="square" rtlCol="0">
            <a:spAutoFit/>
          </a:bodyPr>
          <a:lstStyle/>
          <a:p>
            <a:r>
              <a:rPr lang="en-US" sz="2000" dirty="0"/>
              <a:t>Wildfire Emissions (CO) in </a:t>
            </a:r>
            <a:r>
              <a:rPr lang="en-US" sz="2000" dirty="0">
                <a:solidFill>
                  <a:srgbClr val="FFFF00"/>
                </a:solidFill>
              </a:rPr>
              <a:t>2019</a:t>
            </a:r>
          </a:p>
        </p:txBody>
      </p:sp>
      <p:sp>
        <p:nvSpPr>
          <p:cNvPr id="5" name="TextBox 4"/>
          <p:cNvSpPr txBox="1"/>
          <p:nvPr/>
        </p:nvSpPr>
        <p:spPr>
          <a:xfrm>
            <a:off x="152400" y="1752600"/>
            <a:ext cx="2133600" cy="1200329"/>
          </a:xfrm>
          <a:prstGeom prst="rect">
            <a:avLst/>
          </a:prstGeom>
          <a:noFill/>
        </p:spPr>
        <p:txBody>
          <a:bodyPr wrap="square" rtlCol="0">
            <a:spAutoFit/>
          </a:bodyPr>
          <a:lstStyle/>
          <a:p>
            <a:r>
              <a:rPr lang="en-US" dirty="0" smtClean="0"/>
              <a:t>Source: Atmospheric Infrared sounder, NASA</a:t>
            </a:r>
          </a:p>
        </p:txBody>
      </p:sp>
      <p:sp>
        <p:nvSpPr>
          <p:cNvPr id="6" name="TextBox 5"/>
          <p:cNvSpPr txBox="1"/>
          <p:nvPr/>
        </p:nvSpPr>
        <p:spPr>
          <a:xfrm>
            <a:off x="8458200" y="4953000"/>
            <a:ext cx="350520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2010 “peatland” fires near Moscow caused an estimated 56,000 deaths and $15 B losses</a:t>
            </a:r>
            <a:endParaRPr lang="en-US" dirty="0"/>
          </a:p>
        </p:txBody>
      </p:sp>
    </p:spTree>
    <p:extLst>
      <p:ext uri="{BB962C8B-B14F-4D97-AF65-F5344CB8AC3E}">
        <p14:creationId xmlns:p14="http://schemas.microsoft.com/office/powerpoint/2010/main" val="288503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2362200"/>
            <a:ext cx="184731" cy="369332"/>
          </a:xfrm>
          <a:prstGeom prst="rect">
            <a:avLst/>
          </a:prstGeom>
          <a:noFill/>
        </p:spPr>
        <p:txBody>
          <a:bodyPr wrap="none" rtlCol="0">
            <a:spAutoFit/>
          </a:bodyPr>
          <a:lstStyle/>
          <a:p>
            <a:pPr>
              <a:defRPr/>
            </a:pPr>
            <a:endParaRPr lang="en-US" kern="0" dirty="0">
              <a:solidFill>
                <a:sysClr val="windowText" lastClr="000000"/>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276600" y="1634787"/>
            <a:ext cx="8675701" cy="522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1687284" y="2362200"/>
            <a:ext cx="569310" cy="4495800"/>
          </a:xfrm>
          <a:prstGeom prst="rect">
            <a:avLst/>
          </a:prstGeom>
        </p:spPr>
        <p:txBody>
          <a:bodyPr vert="vert" wrap="square" lIns="91402" tIns="45701" rIns="91402" bIns="45701">
            <a:spAutoFit/>
          </a:bodyPr>
          <a:lstStyle/>
          <a:p>
            <a:pPr>
              <a:defRPr/>
            </a:pPr>
            <a:r>
              <a:rPr lang="en-US" sz="1400" kern="0" dirty="0">
                <a:solidFill>
                  <a:schemeClr val="tx1">
                    <a:lumMod val="65000"/>
                  </a:schemeClr>
                </a:solidFill>
              </a:rPr>
              <a:t>April 17</a:t>
            </a:r>
            <a:r>
              <a:rPr lang="en-US" sz="1400" kern="0" baseline="30000" dirty="0">
                <a:solidFill>
                  <a:schemeClr val="tx1">
                    <a:lumMod val="65000"/>
                  </a:schemeClr>
                </a:solidFill>
              </a:rPr>
              <a:t>th</a:t>
            </a:r>
            <a:r>
              <a:rPr lang="en-US" sz="1400" kern="0" dirty="0">
                <a:solidFill>
                  <a:schemeClr val="tx1">
                    <a:lumMod val="65000"/>
                  </a:schemeClr>
                </a:solidFill>
              </a:rPr>
              <a:t> 2016—Fire jumped on Knik R near Palmer.</a:t>
            </a:r>
          </a:p>
          <a:p>
            <a:pPr>
              <a:defRPr/>
            </a:pPr>
            <a:r>
              <a:rPr lang="en-US" sz="1100" kern="0" dirty="0">
                <a:solidFill>
                  <a:schemeClr val="tx1">
                    <a:lumMod val="65000"/>
                  </a:schemeClr>
                </a:solidFill>
              </a:rPr>
              <a:t>		Photo Amy Breen, Researcher, UAF</a:t>
            </a:r>
          </a:p>
        </p:txBody>
      </p:sp>
      <p:sp>
        <p:nvSpPr>
          <p:cNvPr id="11" name="Subtitle 2"/>
          <p:cNvSpPr txBox="1">
            <a:spLocks/>
          </p:cNvSpPr>
          <p:nvPr/>
        </p:nvSpPr>
        <p:spPr>
          <a:xfrm>
            <a:off x="1858847" y="196325"/>
            <a:ext cx="5380152" cy="1447800"/>
          </a:xfrm>
          <a:prstGeom prst="rect">
            <a:avLst/>
          </a:prstGeom>
          <a:noFill/>
        </p:spPr>
        <p:txBody>
          <a:bodyPr vert="horz" lIns="91402" tIns="45701" rIns="91402" bIns="45701" anchor="t">
            <a:normAutofit fontScale="92500"/>
          </a:bodyPr>
          <a:lstStyle>
            <a:lvl1pPr marL="420447" indent="-383886"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072" indent="-274205"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417" indent="-255924"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79621" indent="-2376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89844" indent="-182803"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068" indent="-182803"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19431" indent="-182803"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8795" indent="-182803"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0738" indent="-182803"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61" indent="0" algn="ctr">
              <a:buClr>
                <a:srgbClr val="6EA0B0"/>
              </a:buClr>
              <a:buNone/>
              <a:defRPr/>
            </a:pPr>
            <a:r>
              <a:rPr lang="en-US" sz="3600" dirty="0">
                <a:solidFill>
                  <a:srgbClr val="FFFF99"/>
                </a:solidFill>
                <a:effectLst>
                  <a:outerShdw blurRad="38100" dist="38100" dir="2700000" algn="tl">
                    <a:srgbClr val="000000">
                      <a:alpha val="43137"/>
                    </a:srgbClr>
                  </a:outerShdw>
                </a:effectLst>
                <a:latin typeface="Arial Rounded MT Bold" panose="020F0704030504030204" pitchFamily="34" charset="0"/>
              </a:rPr>
              <a:t>Longer Fire Season: </a:t>
            </a:r>
            <a:r>
              <a:rPr lang="en-US" sz="3500" dirty="0">
                <a:effectLst>
                  <a:outerShdw blurRad="38100" dist="38100" dir="2700000" algn="tl">
                    <a:srgbClr val="000000">
                      <a:alpha val="43137"/>
                    </a:srgbClr>
                  </a:outerShdw>
                </a:effectLst>
                <a:latin typeface="Arial Rounded MT Bold" panose="020F0704030504030204" pitchFamily="34" charset="0"/>
              </a:rPr>
              <a:t>Fewer</a:t>
            </a:r>
            <a:r>
              <a:rPr lang="en-US" sz="3500" dirty="0">
                <a:solidFill>
                  <a:srgbClr val="FFFF99"/>
                </a:solidFill>
                <a:effectLst>
                  <a:outerShdw blurRad="38100" dist="38100" dir="2700000" algn="tl">
                    <a:srgbClr val="000000">
                      <a:alpha val="43137"/>
                    </a:srgbClr>
                  </a:outerShdw>
                </a:effectLst>
                <a:latin typeface="Arial Rounded MT Bold" panose="020F0704030504030204" pitchFamily="34" charset="0"/>
              </a:rPr>
              <a:t> </a:t>
            </a:r>
            <a:r>
              <a:rPr lang="en-US" sz="3500" dirty="0">
                <a:effectLst>
                  <a:outerShdw blurRad="38100" dist="38100" dir="2700000" algn="tl">
                    <a:srgbClr val="000000">
                      <a:alpha val="43137"/>
                    </a:srgbClr>
                  </a:outerShdw>
                </a:effectLst>
                <a:latin typeface="Arial Rounded MT Bold" panose="020F0704030504030204" pitchFamily="34" charset="0"/>
              </a:rPr>
              <a:t>Snow Cover Days</a:t>
            </a:r>
          </a:p>
        </p:txBody>
      </p:sp>
      <p:sp>
        <p:nvSpPr>
          <p:cNvPr id="8" name="TextBox 7"/>
          <p:cNvSpPr txBox="1"/>
          <p:nvPr/>
        </p:nvSpPr>
        <p:spPr>
          <a:xfrm>
            <a:off x="5856302" y="5842338"/>
            <a:ext cx="5632341" cy="707848"/>
          </a:xfrm>
          <a:prstGeom prst="rect">
            <a:avLst/>
          </a:prstGeom>
          <a:noFill/>
        </p:spPr>
        <p:txBody>
          <a:bodyPr wrap="square" lIns="91402" tIns="45701" rIns="91402" bIns="45701" rtlCol="0">
            <a:spAutoFit/>
          </a:bodyPr>
          <a:lstStyle/>
          <a:p>
            <a:pPr algn="r">
              <a:defRPr/>
            </a:pPr>
            <a:r>
              <a:rPr lang="en-US" sz="2000" b="1" kern="0" dirty="0">
                <a:solidFill>
                  <a:srgbClr val="CCAF0A">
                    <a:lumMod val="60000"/>
                    <a:lumOff val="40000"/>
                  </a:srgbClr>
                </a:solidFill>
                <a:effectLst>
                  <a:outerShdw blurRad="38100" dist="38100" dir="2700000" algn="tl">
                    <a:srgbClr val="000000">
                      <a:alpha val="43137"/>
                    </a:srgbClr>
                  </a:outerShdw>
                </a:effectLst>
              </a:rPr>
              <a:t>Interior &amp; N Alaska have more snow-free days: average of 4 days decade.</a:t>
            </a:r>
            <a:r>
              <a:rPr lang="en-US" sz="2000" kern="0" dirty="0">
                <a:solidFill>
                  <a:srgbClr val="CCAF0A">
                    <a:lumMod val="60000"/>
                    <a:lumOff val="40000"/>
                  </a:srgbClr>
                </a:solidFill>
              </a:rPr>
              <a:t> </a:t>
            </a:r>
            <a:endParaRPr lang="en-US" sz="2000" kern="0" dirty="0">
              <a:solidFill>
                <a:prstClr val="white"/>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605685"/>
            <a:ext cx="6164460" cy="5099915"/>
          </a:xfrm>
          <a:prstGeom prst="rect">
            <a:avLst/>
          </a:prstGeom>
        </p:spPr>
      </p:pic>
      <p:sp>
        <p:nvSpPr>
          <p:cNvPr id="5" name="TextBox 4"/>
          <p:cNvSpPr txBox="1"/>
          <p:nvPr/>
        </p:nvSpPr>
        <p:spPr>
          <a:xfrm>
            <a:off x="1938392" y="5334000"/>
            <a:ext cx="2819400" cy="923330"/>
          </a:xfrm>
          <a:prstGeom prst="rect">
            <a:avLst/>
          </a:prstGeom>
          <a:noFill/>
        </p:spPr>
        <p:txBody>
          <a:bodyPr wrap="square" rtlCol="0">
            <a:spAutoFit/>
          </a:bodyPr>
          <a:lstStyle/>
          <a:p>
            <a:r>
              <a:rPr lang="en-US" b="1" dirty="0">
                <a:solidFill>
                  <a:prstClr val="black"/>
                </a:solidFill>
              </a:rPr>
              <a:t>Change in snow cover days/</a:t>
            </a:r>
            <a:r>
              <a:rPr lang="en-US" b="1" dirty="0" err="1">
                <a:solidFill>
                  <a:prstClr val="black"/>
                </a:solidFill>
              </a:rPr>
              <a:t>yr</a:t>
            </a:r>
            <a:r>
              <a:rPr lang="en-US" b="1" dirty="0">
                <a:solidFill>
                  <a:prstClr val="black"/>
                </a:solidFill>
              </a:rPr>
              <a:t> in N. American Arctic (66</a:t>
            </a:r>
            <a:r>
              <a:rPr lang="en-US" b="1" dirty="0">
                <a:solidFill>
                  <a:prstClr val="black"/>
                </a:solidFill>
                <a:latin typeface="Palatino"/>
              </a:rPr>
              <a:t>° N) 1951-2014</a:t>
            </a:r>
            <a:endParaRPr lang="en-US" b="1" dirty="0">
              <a:solidFill>
                <a:prstClr val="black"/>
              </a:solidFill>
            </a:endParaRPr>
          </a:p>
        </p:txBody>
      </p:sp>
      <p:cxnSp>
        <p:nvCxnSpPr>
          <p:cNvPr id="7" name="Straight Connector 6"/>
          <p:cNvCxnSpPr/>
          <p:nvPr/>
        </p:nvCxnSpPr>
        <p:spPr>
          <a:xfrm>
            <a:off x="1511240" y="5486400"/>
            <a:ext cx="427153" cy="0"/>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57601" y="2019988"/>
            <a:ext cx="2667812" cy="553998"/>
          </a:xfrm>
          <a:prstGeom prst="rect">
            <a:avLst/>
          </a:prstGeom>
          <a:solidFill>
            <a:schemeClr val="tx1"/>
          </a:solidFill>
        </p:spPr>
        <p:txBody>
          <a:bodyPr wrap="square" rtlCol="0">
            <a:spAutoFit/>
          </a:bodyPr>
          <a:lstStyle/>
          <a:p>
            <a:r>
              <a:rPr lang="en-US" sz="1400" dirty="0">
                <a:solidFill>
                  <a:prstClr val="black"/>
                </a:solidFill>
              </a:rPr>
              <a:t>Source: Fig. 3.9  Ch. 3, </a:t>
            </a:r>
            <a:r>
              <a:rPr lang="en-US" sz="1600" b="1" dirty="0">
                <a:solidFill>
                  <a:prstClr val="black"/>
                </a:solidFill>
              </a:rPr>
              <a:t>Brown et al., SWIPA 2017.</a:t>
            </a:r>
          </a:p>
        </p:txBody>
      </p:sp>
      <p:sp>
        <p:nvSpPr>
          <p:cNvPr id="21" name="TextBox 20"/>
          <p:cNvSpPr txBox="1"/>
          <p:nvPr/>
        </p:nvSpPr>
        <p:spPr>
          <a:xfrm>
            <a:off x="9601200" y="278249"/>
            <a:ext cx="2377976" cy="1169551"/>
          </a:xfrm>
          <a:prstGeom prst="rect">
            <a:avLst/>
          </a:prstGeom>
          <a:noFill/>
        </p:spPr>
        <p:txBody>
          <a:bodyPr wrap="square" rtlCol="0">
            <a:spAutoFit/>
          </a:bodyPr>
          <a:lstStyle/>
          <a:p>
            <a:pPr algn="r"/>
            <a:r>
              <a:rPr lang="en-US" sz="1400" dirty="0">
                <a:solidFill>
                  <a:prstClr val="white"/>
                </a:solidFill>
              </a:rPr>
              <a:t>Brown, et al. 2017. Arctic Terrestrial Snow Cover. </a:t>
            </a:r>
            <a:r>
              <a:rPr lang="en-US" sz="1400" dirty="0" smtClean="0">
                <a:solidFill>
                  <a:prstClr val="white"/>
                </a:solidFill>
              </a:rPr>
              <a:t> Fig 3.6:  Trends in snow–free days 1980-2010 using satellite data</a:t>
            </a:r>
            <a:endParaRPr lang="en-US" sz="1400" dirty="0">
              <a:solidFill>
                <a:prstClr val="white"/>
              </a:solidFill>
            </a:endParaRPr>
          </a:p>
        </p:txBody>
      </p:sp>
      <p:pic>
        <p:nvPicPr>
          <p:cNvPr id="14" name="Picture 13"/>
          <p:cNvPicPr>
            <a:picLocks noChangeAspect="1"/>
          </p:cNvPicPr>
          <p:nvPr/>
        </p:nvPicPr>
        <p:blipFill rotWithShape="1">
          <a:blip r:embed="rId5"/>
          <a:srcRect l="2449" t="5196"/>
          <a:stretch/>
        </p:blipFill>
        <p:spPr>
          <a:xfrm rot="12830139">
            <a:off x="7367640" y="588682"/>
            <a:ext cx="2599150" cy="2037511"/>
          </a:xfrm>
          <a:prstGeom prst="rect">
            <a:avLst/>
          </a:prstGeom>
        </p:spPr>
      </p:pic>
      <p:sp>
        <p:nvSpPr>
          <p:cNvPr id="15" name="TextBox 14"/>
          <p:cNvSpPr txBox="1"/>
          <p:nvPr/>
        </p:nvSpPr>
        <p:spPr>
          <a:xfrm>
            <a:off x="8360094" y="1913408"/>
            <a:ext cx="1585691" cy="923330"/>
          </a:xfrm>
          <a:prstGeom prst="rect">
            <a:avLst/>
          </a:prstGeom>
          <a:noFill/>
        </p:spPr>
        <p:txBody>
          <a:bodyPr wrap="square" rtlCol="0">
            <a:spAutoFit/>
          </a:bodyPr>
          <a:lstStyle/>
          <a:p>
            <a:r>
              <a:rPr lang="en-US" dirty="0">
                <a:solidFill>
                  <a:schemeClr val="bg1"/>
                </a:solidFill>
              </a:rPr>
              <a:t>+4-6</a:t>
            </a:r>
          </a:p>
          <a:p>
            <a:r>
              <a:rPr lang="en-US" dirty="0">
                <a:solidFill>
                  <a:schemeClr val="bg1"/>
                </a:solidFill>
              </a:rPr>
              <a:t>+2-4</a:t>
            </a:r>
          </a:p>
          <a:p>
            <a:r>
              <a:rPr lang="en-US" dirty="0">
                <a:solidFill>
                  <a:schemeClr val="bg1"/>
                </a:solidFill>
              </a:rPr>
              <a:t>-6-8 /decade</a:t>
            </a:r>
          </a:p>
        </p:txBody>
      </p:sp>
      <p:sp>
        <p:nvSpPr>
          <p:cNvPr id="16" name="Oval 15"/>
          <p:cNvSpPr/>
          <p:nvPr/>
        </p:nvSpPr>
        <p:spPr>
          <a:xfrm>
            <a:off x="8168500" y="1960838"/>
            <a:ext cx="213500" cy="225449"/>
          </a:xfrm>
          <a:prstGeom prst="ellipse">
            <a:avLst/>
          </a:prstGeom>
          <a:solidFill>
            <a:srgbClr val="F09D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168500" y="2241609"/>
            <a:ext cx="213500" cy="225449"/>
          </a:xfrm>
          <a:prstGeom prst="ellipse">
            <a:avLst/>
          </a:prstGeom>
          <a:solidFill>
            <a:srgbClr val="FFFF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168500" y="2532531"/>
            <a:ext cx="213500" cy="225449"/>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14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FFFF99"/>
                </a:solidFill>
                <a:effectLst>
                  <a:outerShdw blurRad="38100" dist="38100" dir="2700000" algn="tl">
                    <a:srgbClr val="000000">
                      <a:alpha val="43137"/>
                    </a:srgbClr>
                  </a:outerShdw>
                </a:effectLst>
                <a:latin typeface="Arial Rounded MT Bold" panose="020F0704030504030204" pitchFamily="34" charset="0"/>
                <a:ea typeface="+mn-ea"/>
                <a:cs typeface="+mn-cs"/>
              </a:rPr>
              <a:t>Future projections: more</a:t>
            </a:r>
            <a:r>
              <a:rPr lang="en-US" sz="4000" dirty="0">
                <a:solidFill>
                  <a:srgbClr val="FFFF66"/>
                </a:solidFill>
                <a:effectLst>
                  <a:outerShdw blurRad="38100" dist="38100" dir="2700000" algn="tl">
                    <a:srgbClr val="000000">
                      <a:alpha val="43137"/>
                    </a:srgbClr>
                  </a:outerShdw>
                </a:effectLst>
                <a:latin typeface="Arial Rounded MT Bold" panose="020F0704030504030204" pitchFamily="34" charset="0"/>
              </a:rPr>
              <a:t> </a:t>
            </a: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warm days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25620" y="1659044"/>
            <a:ext cx="6237581" cy="4970357"/>
          </a:xfrm>
        </p:spPr>
      </p:pic>
      <p:sp>
        <p:nvSpPr>
          <p:cNvPr id="6" name="TextBox 5"/>
          <p:cNvSpPr txBox="1"/>
          <p:nvPr/>
        </p:nvSpPr>
        <p:spPr>
          <a:xfrm>
            <a:off x="609600" y="5562601"/>
            <a:ext cx="3251522" cy="923330"/>
          </a:xfrm>
          <a:prstGeom prst="rect">
            <a:avLst/>
          </a:prstGeom>
          <a:noFill/>
        </p:spPr>
        <p:txBody>
          <a:bodyPr wrap="square" rtlCol="0">
            <a:spAutoFit/>
          </a:bodyPr>
          <a:lstStyle/>
          <a:p>
            <a:r>
              <a:rPr lang="en-US" i="1" dirty="0"/>
              <a:t>Fig. 6. </a:t>
            </a:r>
            <a:r>
              <a:rPr lang="en-US" i="1" dirty="0" err="1"/>
              <a:t>Lader</a:t>
            </a:r>
            <a:r>
              <a:rPr lang="en-US" i="1" dirty="0"/>
              <a:t> et al. 2017, Projections of 21</a:t>
            </a:r>
            <a:r>
              <a:rPr lang="en-US" i="1" baseline="30000" dirty="0"/>
              <a:t>st</a:t>
            </a:r>
            <a:r>
              <a:rPr lang="en-US" i="1" dirty="0"/>
              <a:t> Century Climate Extremes for Alaska </a:t>
            </a:r>
          </a:p>
        </p:txBody>
      </p:sp>
      <p:sp>
        <p:nvSpPr>
          <p:cNvPr id="7" name="TextBox 6"/>
          <p:cNvSpPr txBox="1"/>
          <p:nvPr/>
        </p:nvSpPr>
        <p:spPr>
          <a:xfrm>
            <a:off x="1676400" y="1659043"/>
            <a:ext cx="2209800" cy="3785652"/>
          </a:xfrm>
          <a:prstGeom prst="rect">
            <a:avLst/>
          </a:prstGeom>
          <a:noFill/>
        </p:spPr>
        <p:txBody>
          <a:bodyPr wrap="square" rtlCol="0">
            <a:spAutoFit/>
          </a:bodyPr>
          <a:lstStyle/>
          <a:p>
            <a:r>
              <a:rPr lang="en-US" sz="2400" b="1" i="1" dirty="0"/>
              <a:t>Number of days per year reaching 77°F (25°C) or higher.</a:t>
            </a:r>
          </a:p>
          <a:p>
            <a:endParaRPr lang="en-US" sz="2400" b="1" i="1" dirty="0"/>
          </a:p>
          <a:p>
            <a:r>
              <a:rPr lang="en-US" sz="2400" b="1" i="1" dirty="0">
                <a:solidFill>
                  <a:srgbClr val="C00000"/>
                </a:solidFill>
              </a:rPr>
              <a:t>Most burning occurs on just a few really warm days.</a:t>
            </a:r>
            <a:endParaRPr lang="en-US" sz="2400" dirty="0">
              <a:solidFill>
                <a:srgbClr val="C00000"/>
              </a:solidFill>
            </a:endParaRPr>
          </a:p>
        </p:txBody>
      </p:sp>
      <p:sp>
        <p:nvSpPr>
          <p:cNvPr id="8" name="Rounded Rectangular Callout 7"/>
          <p:cNvSpPr/>
          <p:nvPr/>
        </p:nvSpPr>
        <p:spPr>
          <a:xfrm>
            <a:off x="3630320" y="2819400"/>
            <a:ext cx="1398881" cy="914400"/>
          </a:xfrm>
          <a:prstGeom prst="wedgeRoundRectCallout">
            <a:avLst>
              <a:gd name="adj1" fmla="val 86390"/>
              <a:gd name="adj2" fmla="val -32437"/>
              <a:gd name="adj3" fmla="val 16667"/>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Almost no place with &gt;10 days/</a:t>
            </a:r>
            <a:r>
              <a:rPr lang="en-US" dirty="0" err="1">
                <a:solidFill>
                  <a:schemeClr val="tx1"/>
                </a:solidFill>
              </a:rPr>
              <a:t>yr</a:t>
            </a:r>
            <a:endParaRPr lang="en-US" dirty="0">
              <a:solidFill>
                <a:schemeClr val="tx1"/>
              </a:solidFill>
            </a:endParaRPr>
          </a:p>
        </p:txBody>
      </p:sp>
      <p:sp>
        <p:nvSpPr>
          <p:cNvPr id="10" name="Rounded Rectangular Callout 9"/>
          <p:cNvSpPr/>
          <p:nvPr/>
        </p:nvSpPr>
        <p:spPr>
          <a:xfrm>
            <a:off x="3630319" y="4894157"/>
            <a:ext cx="1398881" cy="1015034"/>
          </a:xfrm>
          <a:prstGeom prst="wedgeRoundRectCallout">
            <a:avLst>
              <a:gd name="adj1" fmla="val 86390"/>
              <a:gd name="adj2" fmla="val -32437"/>
              <a:gd name="adj3" fmla="val 16667"/>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Many places with &gt;30 days/</a:t>
            </a:r>
            <a:r>
              <a:rPr lang="en-US" dirty="0" err="1">
                <a:solidFill>
                  <a:schemeClr val="tx1"/>
                </a:solidFill>
              </a:rPr>
              <a:t>yr</a:t>
            </a:r>
            <a:endParaRPr lang="en-US" dirty="0">
              <a:solidFill>
                <a:schemeClr val="tx1"/>
              </a:solidFill>
            </a:endParaRPr>
          </a:p>
        </p:txBody>
      </p:sp>
      <p:sp>
        <p:nvSpPr>
          <p:cNvPr id="3" name="Isosceles Triangle 2"/>
          <p:cNvSpPr/>
          <p:nvPr/>
        </p:nvSpPr>
        <p:spPr>
          <a:xfrm rot="10432207">
            <a:off x="6096001" y="6248401"/>
            <a:ext cx="45719" cy="1201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432207">
            <a:off x="6934201" y="6248400"/>
            <a:ext cx="45719" cy="1201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EDM 310 Class Blog: April 20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479" y="3877522"/>
            <a:ext cx="549071" cy="694478"/>
          </a:xfrm>
          <a:prstGeom prst="rect">
            <a:avLst/>
          </a:prstGeom>
        </p:spPr>
      </p:pic>
    </p:spTree>
    <p:extLst>
      <p:ext uri="{BB962C8B-B14F-4D97-AF65-F5344CB8AC3E}">
        <p14:creationId xmlns:p14="http://schemas.microsoft.com/office/powerpoint/2010/main" val="2700902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As Alaska warms, </a:t>
            </a:r>
            <a:r>
              <a:rPr lang="en-US" sz="3600" dirty="0">
                <a:solidFill>
                  <a:srgbClr val="FFFF00"/>
                </a:solidFill>
                <a:effectLst>
                  <a:outerShdw blurRad="38100" dist="38100" dir="2700000" algn="tl">
                    <a:srgbClr val="000000">
                      <a:alpha val="43137"/>
                    </a:srgbClr>
                  </a:outerShdw>
                </a:effectLst>
                <a:latin typeface="Arial Rounded MT Bold" panose="020F0704030504030204" pitchFamily="34" charset="0"/>
              </a:rPr>
              <a:t>lightning season </a:t>
            </a: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and geographic range could increase</a:t>
            </a:r>
          </a:p>
        </p:txBody>
      </p:sp>
      <p:sp>
        <p:nvSpPr>
          <p:cNvPr id="3" name="TextBox 2"/>
          <p:cNvSpPr txBox="1"/>
          <p:nvPr/>
        </p:nvSpPr>
        <p:spPr>
          <a:xfrm>
            <a:off x="609600" y="5257800"/>
            <a:ext cx="4191000" cy="1323439"/>
          </a:xfrm>
          <a:prstGeom prst="rect">
            <a:avLst/>
          </a:prstGeom>
          <a:noFill/>
        </p:spPr>
        <p:txBody>
          <a:bodyPr wrap="square" rtlCol="0">
            <a:spAutoFit/>
          </a:bodyPr>
          <a:lstStyle/>
          <a:p>
            <a:r>
              <a:rPr lang="en-US" sz="1600" i="1" dirty="0" err="1"/>
              <a:t>Bieniek</a:t>
            </a:r>
            <a:r>
              <a:rPr lang="en-US" sz="1600" i="1" dirty="0"/>
              <a:t> et al. 2019. </a:t>
            </a:r>
            <a:r>
              <a:rPr lang="en-US" sz="1600" i="1" dirty="0" smtClean="0"/>
              <a:t>(in review) </a:t>
            </a:r>
            <a:r>
              <a:rPr lang="en-US" sz="1600" b="1" dirty="0" smtClean="0"/>
              <a:t>Lightning </a:t>
            </a:r>
            <a:r>
              <a:rPr lang="en-US" sz="1600" b="1" dirty="0"/>
              <a:t>variability in dynamically downscaled simulations of Alaska's present and future summer climate.</a:t>
            </a:r>
            <a:r>
              <a:rPr lang="en-US" sz="1600" dirty="0"/>
              <a:t> </a:t>
            </a:r>
            <a:r>
              <a:rPr lang="en-US" sz="1600" i="1" dirty="0"/>
              <a:t>Journal of Applied Meteorology &amp; Climatology</a:t>
            </a:r>
            <a:endParaRPr lang="en-US" sz="2000" i="1"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4343400" y="1600200"/>
            <a:ext cx="6172200" cy="5029200"/>
          </a:xfrm>
          <a:prstGeom prst="rect">
            <a:avLst/>
          </a:prstGeom>
        </p:spPr>
      </p:pic>
      <p:sp>
        <p:nvSpPr>
          <p:cNvPr id="6" name="Rectangle 5"/>
          <p:cNvSpPr/>
          <p:nvPr/>
        </p:nvSpPr>
        <p:spPr>
          <a:xfrm>
            <a:off x="10439400" y="1828799"/>
            <a:ext cx="1600200" cy="2862322"/>
          </a:xfrm>
          <a:prstGeom prst="rect">
            <a:avLst/>
          </a:prstGeom>
        </p:spPr>
        <p:txBody>
          <a:bodyPr wrap="square">
            <a:spAutoFit/>
          </a:bodyPr>
          <a:lstStyle/>
          <a:p>
            <a:r>
              <a:rPr lang="en-US" dirty="0" smtClean="0"/>
              <a:t>Monthly </a:t>
            </a:r>
            <a:r>
              <a:rPr lang="en-US" dirty="0"/>
              <a:t>average number of lightning strikes in each 20km grid box over 1986-2015 for (a) May, </a:t>
            </a:r>
            <a:r>
              <a:rPr lang="en-US" dirty="0" smtClean="0"/>
              <a:t>June, July and </a:t>
            </a:r>
            <a:r>
              <a:rPr lang="en-US" dirty="0"/>
              <a:t>August.</a:t>
            </a:r>
          </a:p>
        </p:txBody>
      </p:sp>
      <p:sp>
        <p:nvSpPr>
          <p:cNvPr id="4" name="TextBox 3"/>
          <p:cNvSpPr txBox="1"/>
          <p:nvPr/>
        </p:nvSpPr>
        <p:spPr>
          <a:xfrm>
            <a:off x="1600200" y="1600200"/>
            <a:ext cx="3228622" cy="523220"/>
          </a:xfrm>
          <a:prstGeom prst="rect">
            <a:avLst/>
          </a:prstGeom>
          <a:noFill/>
        </p:spPr>
        <p:txBody>
          <a:bodyPr wrap="square" rtlCol="0">
            <a:spAutoFit/>
          </a:bodyPr>
          <a:lstStyle/>
          <a:p>
            <a:r>
              <a:rPr lang="en-US" sz="2800" b="1" dirty="0"/>
              <a:t>The status quo:</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66" y="2213731"/>
            <a:ext cx="3855559" cy="2891669"/>
          </a:xfrm>
          <a:prstGeom prst="rect">
            <a:avLst/>
          </a:prstGeom>
        </p:spPr>
      </p:pic>
    </p:spTree>
    <p:extLst>
      <p:ext uri="{BB962C8B-B14F-4D97-AF65-F5344CB8AC3E}">
        <p14:creationId xmlns:p14="http://schemas.microsoft.com/office/powerpoint/2010/main" val="3086952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Is there </a:t>
            </a:r>
            <a:r>
              <a:rPr lang="en-US" sz="3600" dirty="0">
                <a:solidFill>
                  <a:srgbClr val="FFFF00"/>
                </a:solidFill>
                <a:effectLst>
                  <a:outerShdw blurRad="38100" dist="38100" dir="2700000" algn="tl">
                    <a:srgbClr val="000000">
                      <a:alpha val="43137"/>
                    </a:srgbClr>
                  </a:outerShdw>
                </a:effectLst>
                <a:latin typeface="Arial Rounded MT Bold" panose="020F0704030504030204" pitchFamily="34" charset="0"/>
              </a:rPr>
              <a:t>evidence for increased lightning</a:t>
            </a: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 in AK with the observed warming?</a:t>
            </a:r>
          </a:p>
        </p:txBody>
      </p:sp>
      <p:sp>
        <p:nvSpPr>
          <p:cNvPr id="3" name="TextBox 2"/>
          <p:cNvSpPr txBox="1"/>
          <p:nvPr/>
        </p:nvSpPr>
        <p:spPr>
          <a:xfrm>
            <a:off x="7620000" y="5562600"/>
            <a:ext cx="4419600" cy="1107996"/>
          </a:xfrm>
          <a:prstGeom prst="rect">
            <a:avLst/>
          </a:prstGeom>
          <a:noFill/>
        </p:spPr>
        <p:txBody>
          <a:bodyPr wrap="square" rtlCol="0">
            <a:spAutoFit/>
          </a:bodyPr>
          <a:lstStyle/>
          <a:p>
            <a:r>
              <a:rPr lang="en-US" dirty="0" err="1" smtClean="0"/>
              <a:t>Bieniek</a:t>
            </a:r>
            <a:r>
              <a:rPr lang="en-US" dirty="0" smtClean="0"/>
              <a:t> </a:t>
            </a:r>
            <a:r>
              <a:rPr lang="en-US" dirty="0"/>
              <a:t>et al. 2019.</a:t>
            </a:r>
            <a:r>
              <a:rPr lang="en-US" sz="1600" dirty="0"/>
              <a:t> </a:t>
            </a:r>
            <a:r>
              <a:rPr lang="en-US" sz="1600" i="1" dirty="0" smtClean="0"/>
              <a:t>(In Review)</a:t>
            </a:r>
            <a:r>
              <a:rPr lang="en-US" sz="1600" dirty="0" smtClean="0"/>
              <a:t> Lightning </a:t>
            </a:r>
            <a:r>
              <a:rPr lang="en-US" sz="1600" dirty="0"/>
              <a:t>variability in dynamically downscaled simulations of Alaska's present and future summer climate. </a:t>
            </a:r>
            <a:r>
              <a:rPr lang="en-US" sz="1600" i="1" dirty="0"/>
              <a:t>Journal of Applied Meteorology and Climatology</a:t>
            </a:r>
            <a:endParaRPr lang="en-US" sz="2000" i="1" dirty="0"/>
          </a:p>
        </p:txBody>
      </p:sp>
      <p:pic>
        <p:nvPicPr>
          <p:cNvPr id="4" name="Picture 3"/>
          <p:cNvPicPr>
            <a:picLocks noChangeAspect="1"/>
          </p:cNvPicPr>
          <p:nvPr/>
        </p:nvPicPr>
        <p:blipFill>
          <a:blip r:embed="rId3"/>
          <a:stretch>
            <a:fillRect/>
          </a:stretch>
        </p:blipFill>
        <p:spPr>
          <a:xfrm>
            <a:off x="304800" y="1447800"/>
            <a:ext cx="7086600" cy="5428176"/>
          </a:xfrm>
          <a:prstGeom prst="rect">
            <a:avLst/>
          </a:prstGeom>
        </p:spPr>
      </p:pic>
      <p:sp>
        <p:nvSpPr>
          <p:cNvPr id="5" name="TextBox 4"/>
          <p:cNvSpPr txBox="1"/>
          <p:nvPr/>
        </p:nvSpPr>
        <p:spPr>
          <a:xfrm>
            <a:off x="5867400" y="1600200"/>
            <a:ext cx="6172200" cy="129266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smtClean="0"/>
              <a:t>May-August lightning </a:t>
            </a:r>
            <a:r>
              <a:rPr lang="en-US" sz="2400" dirty="0"/>
              <a:t>strikes </a:t>
            </a:r>
            <a:r>
              <a:rPr lang="en-US" dirty="0" smtClean="0"/>
              <a:t>across </a:t>
            </a:r>
            <a:r>
              <a:rPr lang="en-US" dirty="0"/>
              <a:t>Interior </a:t>
            </a:r>
            <a:r>
              <a:rPr lang="en-US" dirty="0" smtClean="0"/>
              <a:t>Alaska </a:t>
            </a:r>
            <a:r>
              <a:rPr lang="en-US" dirty="0"/>
              <a:t>for the </a:t>
            </a:r>
            <a:r>
              <a:rPr lang="en-US" dirty="0" smtClean="0"/>
              <a:t>historical ALDS network </a:t>
            </a:r>
            <a:r>
              <a:rPr lang="en-US" dirty="0"/>
              <a:t>(1986-2012, </a:t>
            </a:r>
            <a:r>
              <a:rPr lang="en-US" b="1" dirty="0">
                <a:solidFill>
                  <a:schemeClr val="tx2"/>
                </a:solidFill>
              </a:rPr>
              <a:t>blue</a:t>
            </a:r>
            <a:r>
              <a:rPr lang="en-US" dirty="0"/>
              <a:t>), the new upgraded sensor network (2012-2015, </a:t>
            </a:r>
            <a:r>
              <a:rPr lang="en-US" b="1" dirty="0">
                <a:solidFill>
                  <a:srgbClr val="C00000"/>
                </a:solidFill>
              </a:rPr>
              <a:t>orange</a:t>
            </a:r>
            <a:r>
              <a:rPr lang="en-US" dirty="0"/>
              <a:t>) and </a:t>
            </a:r>
            <a:r>
              <a:rPr lang="en-US" dirty="0" err="1" smtClean="0"/>
              <a:t>backcast</a:t>
            </a:r>
            <a:r>
              <a:rPr lang="en-US" dirty="0" smtClean="0"/>
              <a:t> of “corrected” historical strike </a:t>
            </a:r>
            <a:r>
              <a:rPr lang="en-US" dirty="0"/>
              <a:t>counts (</a:t>
            </a:r>
            <a:r>
              <a:rPr lang="en-US" b="1" dirty="0">
                <a:solidFill>
                  <a:schemeClr val="bg2">
                    <a:lumMod val="25000"/>
                  </a:schemeClr>
                </a:solidFill>
              </a:rPr>
              <a:t>grey</a:t>
            </a:r>
            <a:r>
              <a:rPr lang="en-US" dirty="0"/>
              <a:t>).</a:t>
            </a:r>
          </a:p>
        </p:txBody>
      </p:sp>
      <p:sp>
        <p:nvSpPr>
          <p:cNvPr id="7" name="TextBox 6"/>
          <p:cNvSpPr txBox="1"/>
          <p:nvPr/>
        </p:nvSpPr>
        <p:spPr>
          <a:xfrm>
            <a:off x="7391400" y="3084887"/>
            <a:ext cx="1219200"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 change June/July lightning 1986-2015 w/ </a:t>
            </a:r>
            <a:r>
              <a:rPr lang="en-US" dirty="0"/>
              <a:t>Theil-Sen trend </a:t>
            </a:r>
            <a:r>
              <a:rPr lang="en-US" dirty="0" smtClean="0"/>
              <a:t>estimators</a:t>
            </a:r>
            <a:endParaRPr lang="en-US" dirty="0"/>
          </a:p>
        </p:txBody>
      </p:sp>
      <p:pic>
        <p:nvPicPr>
          <p:cNvPr id="6" name="Picture 5"/>
          <p:cNvPicPr>
            <a:picLocks noChangeAspect="1"/>
          </p:cNvPicPr>
          <p:nvPr/>
        </p:nvPicPr>
        <p:blipFill>
          <a:blip r:embed="rId4"/>
          <a:stretch>
            <a:fillRect/>
          </a:stretch>
        </p:blipFill>
        <p:spPr>
          <a:xfrm>
            <a:off x="8610600" y="3053157"/>
            <a:ext cx="3581401" cy="2557067"/>
          </a:xfrm>
          <a:prstGeom prst="rect">
            <a:avLst/>
          </a:prstGeom>
        </p:spPr>
      </p:pic>
      <p:sp>
        <p:nvSpPr>
          <p:cNvPr id="8" name="TextBox 7"/>
          <p:cNvSpPr txBox="1"/>
          <p:nvPr/>
        </p:nvSpPr>
        <p:spPr>
          <a:xfrm>
            <a:off x="11049000" y="3733800"/>
            <a:ext cx="990600" cy="923330"/>
          </a:xfrm>
          <a:prstGeom prst="rect">
            <a:avLst/>
          </a:prstGeom>
          <a:noFill/>
        </p:spPr>
        <p:txBody>
          <a:bodyPr wrap="square" rtlCol="0">
            <a:spAutoFit/>
          </a:bodyPr>
          <a:lstStyle/>
          <a:p>
            <a:r>
              <a:rPr lang="en-US" dirty="0"/>
              <a:t>(</a:t>
            </a:r>
            <a:r>
              <a:rPr lang="en-US" b="1" dirty="0"/>
              <a:t>bold</a:t>
            </a:r>
            <a:r>
              <a:rPr lang="en-US" dirty="0"/>
              <a:t> = p &lt; 0.05)</a:t>
            </a:r>
          </a:p>
          <a:p>
            <a:endParaRPr lang="en-US" dirty="0"/>
          </a:p>
        </p:txBody>
      </p:sp>
    </p:spTree>
    <p:extLst>
      <p:ext uri="{BB962C8B-B14F-4D97-AF65-F5344CB8AC3E}">
        <p14:creationId xmlns:p14="http://schemas.microsoft.com/office/powerpoint/2010/main" val="3329682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Estimated change in </a:t>
            </a:r>
            <a:r>
              <a:rPr lang="en-US" sz="3600" dirty="0">
                <a:solidFill>
                  <a:srgbClr val="FFFF00"/>
                </a:solidFill>
                <a:effectLst>
                  <a:outerShdw blurRad="38100" dist="38100" dir="2700000" algn="tl">
                    <a:srgbClr val="000000">
                      <a:alpha val="43137"/>
                    </a:srgbClr>
                  </a:outerShdw>
                </a:effectLst>
                <a:latin typeface="Arial Rounded MT Bold" panose="020F0704030504030204" pitchFamily="34" charset="0"/>
              </a:rPr>
              <a:t>burn area</a:t>
            </a:r>
          </a:p>
        </p:txBody>
      </p:sp>
      <p:sp>
        <p:nvSpPr>
          <p:cNvPr id="4" name="Lightning Bolt 3"/>
          <p:cNvSpPr/>
          <p:nvPr/>
        </p:nvSpPr>
        <p:spPr>
          <a:xfrm>
            <a:off x="2438400" y="1981200"/>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p:cNvGraphicFramePr>
            <a:graphicFrameLocks/>
          </p:cNvGraphicFramePr>
          <p:nvPr>
            <p:extLst>
              <p:ext uri="{D42A27DB-BD31-4B8C-83A1-F6EECF244321}">
                <p14:modId xmlns:p14="http://schemas.microsoft.com/office/powerpoint/2010/main" val="3159640183"/>
              </p:ext>
            </p:extLst>
          </p:nvPr>
        </p:nvGraphicFramePr>
        <p:xfrm>
          <a:off x="3979762" y="2667000"/>
          <a:ext cx="3657270" cy="3952344"/>
        </p:xfrm>
        <a:graphic>
          <a:graphicData uri="http://schemas.openxmlformats.org/drawingml/2006/chart">
            <c:chart xmlns:c="http://schemas.openxmlformats.org/drawingml/2006/chart" xmlns:r="http://schemas.openxmlformats.org/officeDocument/2006/relationships" r:id="rId4"/>
          </a:graphicData>
        </a:graphic>
      </p:graphicFrame>
      <p:sp>
        <p:nvSpPr>
          <p:cNvPr id="13" name="Lightning Bolt 12"/>
          <p:cNvSpPr/>
          <p:nvPr/>
        </p:nvSpPr>
        <p:spPr>
          <a:xfrm>
            <a:off x="2781300" y="1961388"/>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ghtning Bolt 13"/>
          <p:cNvSpPr/>
          <p:nvPr/>
        </p:nvSpPr>
        <p:spPr>
          <a:xfrm>
            <a:off x="3821758" y="1961388"/>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ightning Bolt 14"/>
          <p:cNvSpPr/>
          <p:nvPr/>
        </p:nvSpPr>
        <p:spPr>
          <a:xfrm>
            <a:off x="3095038" y="1981358"/>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ightning Bolt 15"/>
          <p:cNvSpPr/>
          <p:nvPr/>
        </p:nvSpPr>
        <p:spPr>
          <a:xfrm>
            <a:off x="3429000" y="1993900"/>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708570" y="1647659"/>
            <a:ext cx="2730830" cy="646331"/>
          </a:xfrm>
          <a:prstGeom prst="rect">
            <a:avLst/>
          </a:prstGeom>
          <a:noFill/>
        </p:spPr>
        <p:txBody>
          <a:bodyPr wrap="square" rtlCol="0">
            <a:spAutoFit/>
          </a:bodyPr>
          <a:lstStyle/>
          <a:p>
            <a:pPr>
              <a:defRPr/>
            </a:pPr>
            <a:r>
              <a:rPr lang="fr-FR" b="1" i="1" kern="0" dirty="0" err="1">
                <a:solidFill>
                  <a:schemeClr val="bg1"/>
                </a:solidFill>
              </a:rPr>
              <a:t>Veraverbeke</a:t>
            </a:r>
            <a:r>
              <a:rPr lang="fr-FR" b="1" i="1" kern="0" dirty="0">
                <a:solidFill>
                  <a:schemeClr val="bg1"/>
                </a:solidFill>
              </a:rPr>
              <a:t> et al., 2017 Nature </a:t>
            </a:r>
            <a:r>
              <a:rPr lang="fr-FR" b="1" i="1" kern="0" dirty="0" err="1">
                <a:solidFill>
                  <a:schemeClr val="bg1"/>
                </a:solidFill>
              </a:rPr>
              <a:t>Climate</a:t>
            </a:r>
            <a:r>
              <a:rPr lang="fr-FR" b="1" i="1" kern="0" dirty="0">
                <a:solidFill>
                  <a:schemeClr val="bg1"/>
                </a:solidFill>
              </a:rPr>
              <a:t> Change</a:t>
            </a:r>
            <a:endParaRPr lang="en-US" kern="0" dirty="0">
              <a:solidFill>
                <a:schemeClr val="bg1"/>
              </a:solidFill>
            </a:endParaRPr>
          </a:p>
        </p:txBody>
      </p:sp>
      <p:sp>
        <p:nvSpPr>
          <p:cNvPr id="10" name="TextBox 9"/>
          <p:cNvSpPr txBox="1"/>
          <p:nvPr/>
        </p:nvSpPr>
        <p:spPr>
          <a:xfrm>
            <a:off x="2209800" y="3150243"/>
            <a:ext cx="2730830" cy="1200329"/>
          </a:xfrm>
          <a:prstGeom prst="rect">
            <a:avLst/>
          </a:prstGeom>
          <a:noFill/>
        </p:spPr>
        <p:txBody>
          <a:bodyPr wrap="square" rtlCol="0">
            <a:spAutoFit/>
          </a:bodyPr>
          <a:lstStyle/>
          <a:p>
            <a:pPr>
              <a:defRPr/>
            </a:pPr>
            <a:r>
              <a:rPr lang="fr-FR" b="1" i="1" kern="0" dirty="0">
                <a:solidFill>
                  <a:schemeClr val="bg1"/>
                </a:solidFill>
              </a:rPr>
              <a:t>The </a:t>
            </a:r>
            <a:r>
              <a:rPr lang="fr-FR" b="1" i="1" kern="0" dirty="0" err="1">
                <a:solidFill>
                  <a:schemeClr val="bg1"/>
                </a:solidFill>
              </a:rPr>
              <a:t>present</a:t>
            </a:r>
            <a:r>
              <a:rPr lang="fr-FR" b="1" i="1" kern="0" dirty="0">
                <a:solidFill>
                  <a:schemeClr val="bg1"/>
                </a:solidFill>
              </a:rPr>
              <a:t>:  </a:t>
            </a:r>
          </a:p>
          <a:p>
            <a:pPr>
              <a:defRPr/>
            </a:pPr>
            <a:r>
              <a:rPr lang="fr-FR" b="1" i="1" kern="0" dirty="0" err="1">
                <a:solidFill>
                  <a:schemeClr val="bg1"/>
                </a:solidFill>
              </a:rPr>
              <a:t>Then</a:t>
            </a:r>
            <a:r>
              <a:rPr lang="fr-FR" b="1" i="1" kern="0" dirty="0">
                <a:solidFill>
                  <a:schemeClr val="bg1"/>
                </a:solidFill>
              </a:rPr>
              <a:t> </a:t>
            </a:r>
            <a:r>
              <a:rPr lang="fr-FR" b="1" i="1" kern="0" dirty="0" err="1">
                <a:solidFill>
                  <a:schemeClr val="bg1"/>
                </a:solidFill>
              </a:rPr>
              <a:t>add</a:t>
            </a:r>
            <a:r>
              <a:rPr lang="fr-FR" b="1" i="1" kern="0" dirty="0">
                <a:solidFill>
                  <a:schemeClr val="bg1"/>
                </a:solidFill>
              </a:rPr>
              <a:t> 5° F  </a:t>
            </a:r>
          </a:p>
          <a:p>
            <a:pPr>
              <a:defRPr/>
            </a:pPr>
            <a:r>
              <a:rPr lang="fr-FR" b="1" i="1" kern="0" dirty="0">
                <a:solidFill>
                  <a:schemeClr val="bg1"/>
                </a:solidFill>
              </a:rPr>
              <a:t>&amp; 19 mm </a:t>
            </a:r>
            <a:r>
              <a:rPr lang="fr-FR" b="1" i="1" kern="0" dirty="0" err="1">
                <a:solidFill>
                  <a:schemeClr val="bg1"/>
                </a:solidFill>
              </a:rPr>
              <a:t>rain</a:t>
            </a:r>
            <a:r>
              <a:rPr lang="fr-FR" b="1" i="1" kern="0" dirty="0">
                <a:solidFill>
                  <a:schemeClr val="bg1"/>
                </a:solidFill>
              </a:rPr>
              <a:t> </a:t>
            </a:r>
          </a:p>
          <a:p>
            <a:pPr>
              <a:defRPr/>
            </a:pPr>
            <a:r>
              <a:rPr lang="fr-FR" b="1" i="1" kern="0" dirty="0">
                <a:solidFill>
                  <a:schemeClr val="bg1"/>
                </a:solidFill>
              </a:rPr>
              <a:t>By </a:t>
            </a:r>
            <a:r>
              <a:rPr lang="fr-FR" b="1" i="1" kern="0" dirty="0" err="1">
                <a:solidFill>
                  <a:schemeClr val="bg1"/>
                </a:solidFill>
              </a:rPr>
              <a:t>mid-century</a:t>
            </a:r>
            <a:r>
              <a:rPr lang="fr-FR" b="1" i="1" kern="0" dirty="0">
                <a:solidFill>
                  <a:schemeClr val="bg1"/>
                </a:solidFill>
              </a:rPr>
              <a:t>.</a:t>
            </a:r>
            <a:endParaRPr lang="en-US" kern="0" dirty="0">
              <a:solidFill>
                <a:schemeClr val="bg1"/>
              </a:solidFill>
            </a:endParaRPr>
          </a:p>
        </p:txBody>
      </p:sp>
    </p:spTree>
    <p:extLst>
      <p:ext uri="{BB962C8B-B14F-4D97-AF65-F5344CB8AC3E}">
        <p14:creationId xmlns:p14="http://schemas.microsoft.com/office/powerpoint/2010/main" val="2241980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00309"/>
            <a:ext cx="9144000" cy="1252728"/>
          </a:xfrm>
        </p:spPr>
        <p:txBody>
          <a:bodyPr>
            <a:normAutofit/>
          </a:bodyPr>
          <a:lstStyle/>
          <a:p>
            <a:pPr algn="ctr"/>
            <a:r>
              <a:rPr lang="en-US" sz="36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Annual burn area would increase ~50% by 2050-2074</a:t>
            </a:r>
            <a:endPar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TextBox 5"/>
          <p:cNvSpPr txBox="1"/>
          <p:nvPr/>
        </p:nvSpPr>
        <p:spPr>
          <a:xfrm>
            <a:off x="7708570" y="1647659"/>
            <a:ext cx="2730830" cy="646331"/>
          </a:xfrm>
          <a:prstGeom prst="rect">
            <a:avLst/>
          </a:prstGeom>
          <a:noFill/>
        </p:spPr>
        <p:txBody>
          <a:bodyPr wrap="square" rtlCol="0">
            <a:spAutoFit/>
          </a:bodyPr>
          <a:lstStyle/>
          <a:p>
            <a:pPr>
              <a:defRPr/>
            </a:pPr>
            <a:r>
              <a:rPr lang="fr-FR" b="1" i="1" kern="0" dirty="0" err="1">
                <a:solidFill>
                  <a:schemeClr val="bg1"/>
                </a:solidFill>
              </a:rPr>
              <a:t>Veraverbeke</a:t>
            </a:r>
            <a:r>
              <a:rPr lang="fr-FR" b="1" i="1" kern="0" dirty="0">
                <a:solidFill>
                  <a:schemeClr val="bg1"/>
                </a:solidFill>
              </a:rPr>
              <a:t> et al., 2017 Nature </a:t>
            </a:r>
            <a:r>
              <a:rPr lang="fr-FR" b="1" i="1" kern="0" dirty="0" err="1">
                <a:solidFill>
                  <a:schemeClr val="bg1"/>
                </a:solidFill>
              </a:rPr>
              <a:t>Climate</a:t>
            </a:r>
            <a:r>
              <a:rPr lang="fr-FR" b="1" i="1" kern="0" dirty="0">
                <a:solidFill>
                  <a:schemeClr val="bg1"/>
                </a:solidFill>
              </a:rPr>
              <a:t> Change</a:t>
            </a:r>
            <a:endParaRPr lang="en-US" kern="0" dirty="0">
              <a:solidFill>
                <a:schemeClr val="bg1"/>
              </a:solidFill>
            </a:endParaRPr>
          </a:p>
        </p:txBody>
      </p:sp>
      <p:sp>
        <p:nvSpPr>
          <p:cNvPr id="8" name="Rounded Rectangular Callout 7"/>
          <p:cNvSpPr/>
          <p:nvPr/>
        </p:nvSpPr>
        <p:spPr>
          <a:xfrm>
            <a:off x="5105400" y="1723958"/>
            <a:ext cx="1398881" cy="914400"/>
          </a:xfrm>
          <a:prstGeom prst="wedgeRoundRectCallout">
            <a:avLst>
              <a:gd name="adj1" fmla="val -93182"/>
              <a:gd name="adj2" fmla="val -5464"/>
              <a:gd name="adj3" fmla="val 16667"/>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kern="0" dirty="0">
                <a:solidFill>
                  <a:schemeClr val="tx1"/>
                </a:solidFill>
              </a:rPr>
              <a:t>Lightning up 59%</a:t>
            </a:r>
          </a:p>
        </p:txBody>
      </p:sp>
      <p:sp>
        <p:nvSpPr>
          <p:cNvPr id="10" name="Rounded Rectangular Callout 9"/>
          <p:cNvSpPr/>
          <p:nvPr/>
        </p:nvSpPr>
        <p:spPr>
          <a:xfrm>
            <a:off x="8235053" y="4572000"/>
            <a:ext cx="1775179" cy="1447800"/>
          </a:xfrm>
          <a:prstGeom prst="wedgeRoundRectCallout">
            <a:avLst>
              <a:gd name="adj1" fmla="val -87855"/>
              <a:gd name="adj2" fmla="val -69864"/>
              <a:gd name="adj3" fmla="val 16667"/>
            </a:avLst>
          </a:prstGeom>
          <a:solidFill>
            <a:srgbClr val="FFFFF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kern="0" dirty="0">
                <a:solidFill>
                  <a:schemeClr val="tx1"/>
                </a:solidFill>
              </a:rPr>
              <a:t>Burn Area up by 55% (or 46</a:t>
            </a:r>
            <a:r>
              <a:rPr lang="en-US" kern="0" dirty="0" smtClean="0">
                <a:solidFill>
                  <a:schemeClr val="tx1"/>
                </a:solidFill>
              </a:rPr>
              <a:t>% with Fuels feedback)</a:t>
            </a:r>
            <a:endParaRPr lang="en-US" kern="0" dirty="0">
              <a:solidFill>
                <a:schemeClr val="tx1"/>
              </a:solidFill>
            </a:endParaRPr>
          </a:p>
        </p:txBody>
      </p:sp>
      <p:sp>
        <p:nvSpPr>
          <p:cNvPr id="4" name="Lightning Bolt 3"/>
          <p:cNvSpPr/>
          <p:nvPr/>
        </p:nvSpPr>
        <p:spPr>
          <a:xfrm>
            <a:off x="2438400" y="1981200"/>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3" name="Lightning Bolt 12"/>
          <p:cNvSpPr/>
          <p:nvPr/>
        </p:nvSpPr>
        <p:spPr>
          <a:xfrm>
            <a:off x="2781300" y="1961388"/>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4" name="Lightning Bolt 13"/>
          <p:cNvSpPr/>
          <p:nvPr/>
        </p:nvSpPr>
        <p:spPr>
          <a:xfrm>
            <a:off x="3821758" y="1961388"/>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5" name="Lightning Bolt 14"/>
          <p:cNvSpPr/>
          <p:nvPr/>
        </p:nvSpPr>
        <p:spPr>
          <a:xfrm>
            <a:off x="3095038" y="1981358"/>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6" name="Lightning Bolt 15"/>
          <p:cNvSpPr/>
          <p:nvPr/>
        </p:nvSpPr>
        <p:spPr>
          <a:xfrm>
            <a:off x="3429000" y="1993900"/>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7" name="Lightning Bolt 16"/>
          <p:cNvSpPr/>
          <p:nvPr/>
        </p:nvSpPr>
        <p:spPr>
          <a:xfrm>
            <a:off x="2523538" y="2623579"/>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8" name="Lightning Bolt 17"/>
          <p:cNvSpPr/>
          <p:nvPr/>
        </p:nvSpPr>
        <p:spPr>
          <a:xfrm>
            <a:off x="2984500" y="2636012"/>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9" name="Lightning Bolt 18"/>
          <p:cNvSpPr/>
          <p:nvPr/>
        </p:nvSpPr>
        <p:spPr>
          <a:xfrm>
            <a:off x="3429000" y="2648445"/>
            <a:ext cx="533400" cy="609600"/>
          </a:xfrm>
          <a:prstGeom prst="lightningBol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aphicFrame>
        <p:nvGraphicFramePr>
          <p:cNvPr id="20" name="Chart 19"/>
          <p:cNvGraphicFramePr>
            <a:graphicFrameLocks/>
          </p:cNvGraphicFramePr>
          <p:nvPr>
            <p:extLst>
              <p:ext uri="{D42A27DB-BD31-4B8C-83A1-F6EECF244321}">
                <p14:modId xmlns:p14="http://schemas.microsoft.com/office/powerpoint/2010/main" val="2615815069"/>
              </p:ext>
            </p:extLst>
          </p:nvPr>
        </p:nvGraphicFramePr>
        <p:xfrm>
          <a:off x="3889962" y="2743200"/>
          <a:ext cx="3657270" cy="39523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2941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0" y="4572000"/>
            <a:ext cx="3048000" cy="2286000"/>
          </a:xfrm>
          <a:prstGeom prst="rect">
            <a:avLst/>
          </a:prstGeom>
          <a:ln w="19050">
            <a:solidFill>
              <a:srgbClr val="FFFF00"/>
            </a:solidFill>
          </a:ln>
          <a:effectLst>
            <a:outerShdw blurRad="292100" dist="139700" dir="2700000" algn="tl" rotWithShape="0">
              <a:srgbClr val="333333">
                <a:alpha val="65000"/>
              </a:srgbClr>
            </a:outerShdw>
          </a:effectLst>
        </p:spPr>
      </p:pic>
      <p:sp>
        <p:nvSpPr>
          <p:cNvPr id="4" name="TextBox 3"/>
          <p:cNvSpPr txBox="1"/>
          <p:nvPr/>
        </p:nvSpPr>
        <p:spPr>
          <a:xfrm>
            <a:off x="7315201" y="990600"/>
            <a:ext cx="3031787" cy="3046988"/>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Fire/Fuel feedbacks: </a:t>
            </a:r>
            <a:r>
              <a:rPr lang="en-US" sz="2400" b="1" dirty="0" smtClean="0">
                <a:solidFill>
                  <a:srgbClr val="FFFF66"/>
                </a:solidFill>
                <a:effectLst>
                  <a:outerShdw blurRad="38100" dist="38100" dir="2700000" algn="tl">
                    <a:srgbClr val="000000">
                      <a:alpha val="43137"/>
                    </a:srgbClr>
                  </a:outerShdw>
                </a:effectLst>
              </a:rPr>
              <a:t>tundra fires could induce development of shrub fuels.</a:t>
            </a:r>
            <a:r>
              <a:rPr lang="en-US" sz="2400" b="1" dirty="0" smtClean="0">
                <a:solidFill>
                  <a:schemeClr val="bg1"/>
                </a:solidFill>
                <a:effectLst>
                  <a:outerShdw blurRad="38100" dist="38100" dir="2700000" algn="tl">
                    <a:srgbClr val="000000">
                      <a:alpha val="43137"/>
                    </a:srgbClr>
                  </a:outerShdw>
                </a:effectLst>
              </a:rPr>
              <a:t>  </a:t>
            </a:r>
            <a:r>
              <a:rPr lang="en-US" sz="2400" b="1" dirty="0" smtClean="0">
                <a:solidFill>
                  <a:srgbClr val="CCFFCC"/>
                </a:solidFill>
                <a:effectLst>
                  <a:outerShdw blurRad="38100" dist="38100" dir="2700000" algn="tl">
                    <a:srgbClr val="000000">
                      <a:alpha val="43137"/>
                    </a:srgbClr>
                  </a:outerShdw>
                </a:effectLst>
              </a:rPr>
              <a:t>Boreal fires could transform landscapes to less flammable hardwood stands.</a:t>
            </a:r>
            <a:endParaRPr lang="en-US" sz="2400" b="1" dirty="0">
              <a:solidFill>
                <a:srgbClr val="CC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6591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3400" y="152400"/>
            <a:ext cx="8153400" cy="1173162"/>
          </a:xfrm>
        </p:spPr>
        <p:txBody>
          <a:bodyPr>
            <a:normAutofit fontScale="90000"/>
          </a:bodyPr>
          <a:lstStyle/>
          <a:p>
            <a:r>
              <a:rPr lang="en-US" sz="4000" dirty="0" smtClean="0">
                <a:solidFill>
                  <a:schemeClr val="accent2">
                    <a:lumMod val="60000"/>
                    <a:lumOff val="40000"/>
                  </a:schemeClr>
                </a:solidFill>
                <a:effectLst>
                  <a:outerShdw blurRad="38100" dist="38100" dir="2700000" algn="tl">
                    <a:srgbClr val="000000">
                      <a:alpha val="43137"/>
                    </a:srgbClr>
                  </a:outerShdw>
                </a:effectLst>
                <a:latin typeface="Arial Rounded MT Bold" panose="020F0704030504030204" pitchFamily="34" charset="0"/>
              </a:rPr>
              <a:t>Alaska </a:t>
            </a:r>
            <a:r>
              <a:rPr lang="en-US" sz="4000" dirty="0">
                <a:solidFill>
                  <a:schemeClr val="accent2">
                    <a:lumMod val="60000"/>
                    <a:lumOff val="40000"/>
                  </a:schemeClr>
                </a:solidFill>
                <a:effectLst>
                  <a:outerShdw blurRad="38100" dist="38100" dir="2700000" algn="tl">
                    <a:srgbClr val="000000">
                      <a:alpha val="43137"/>
                    </a:srgbClr>
                  </a:outerShdw>
                </a:effectLst>
                <a:latin typeface="Arial Rounded MT Bold" panose="020F0704030504030204" pitchFamily="34" charset="0"/>
              </a:rPr>
              <a:t>warming twice as fast as the rest of the country:</a:t>
            </a:r>
          </a:p>
        </p:txBody>
      </p:sp>
      <p:sp>
        <p:nvSpPr>
          <p:cNvPr id="2" name="AutoShape 2" descr="data:image/png;base64,iVBORw0KGgoAAAANSUhEUgAAAt8AAAHCCAYAAAA3qqUcAAAgAElEQVR4XuydCbwcVZX/T+/L2/PYZI1BSYgKyCaYiIBIEBGYgMCQAEoYGBGd4T9xdIiAgHGZwT/zR0VhQLYESRRwWCIBDQiJsi8KkgBijGwiSd7W+/b//E6926lXqe6qrqru6s47dybyXr+71e/ervreU+eeG6hUKhWSJAqIAqKAKCAKiAKigCggCogCTVcgIPDddI2lAVFAFBAFRAFRQBQQBUQBUYAVEPiWidBRCqxZs4Zmz55Nq1evplmzZm3Vd6u/u7nYpUuX0n/913/RsmXLaPr06W6qcly2mdfnuFM+FVy3bh2deuqp9Pzzz9ftwXnnnUdXXXUVJRIJn3ra+mYzmQxdeOGFdMYZZ5h+T1rfI3stXnHFFfTGG29MuvHSq7Nx40aaN28erVy50lS0JUuW8N87ObXDvbST9ZO+d74CAt+dP4aT5goUUFx77bV0+eWX08UXXzyp4NvO9U+ayUBEAt+1R1tp88Mf/lDgu8O+FFbwjcvp9AWlwHeHTUrprucKCHx7LqlU2CwFlNUX1s61a9eaWqCbaRn2+4Fh5/qbpX0n1KugBW9EzBZmnXANXvVR4NsrJVtfj5rHeGthtHBvKwtwv++lrR9VaVEUmKiAwLfMiI5RAK+kAaBXX301ffnLX2aLnhGyzOBb/8BSFztnzhzCA2BwcLB6/aqs+sBoXTJ7YKgy+lfBdttrVHir668HXKqs/prx2SWXXFLthtGVB3lvvfVW1viLX/wiu3eo6zSzzplZ44z5kGf//fenO++8cyv9rfpjpZcVfFvVr1weFi9eTIsWLSK8Ydl3332rizz9/DDOH1X261//Op1zzjlVl4FaLgJWfXGjPcrOnz+/KpcaF2hu5jZlnNf12kalVn23Gqd6fzdzO7Ez19TYPPDAA3THHXfw2CEZx6nW4tzpfQPl8N3AGwb0Ha4iuDf95je/oa985StbwbPS1njv0WtSD76RT91f1q9fv9V3yDj2ZvPPeH+q9RbRqi79tVxzzTXVe4m6j+jfTOm/R7gGNeduuukm+vGPf1wdr1rfF6u+mI1DretyMz+lrCjglQIC314pKfU0VQF1I1cPNDOYRAeMD9F6r3D1D2YjeJsBuBFSzMDbbnuNimXn+tVDdZdddpmwKDFCab0+6h9+6np33HFHAtSoByj6XsvXWg/g9dxC9Nrb7Y+VZrXg2279mFN//OMfuZnbb7+92hz6+oUvfIFOPPHECV3QX2utsiig19RuX9xoD8h2C9+AdOO4b7fddjV9kb3yQzbCd705pNe/1vcX+pvlMy403dw3AN9KK7T361//mpYvX85zRb/XoNb30zivreDb7D5ntuBX9eohtNb80+exW5eC76lTp1bhGW3iPnHZZZfRpZdeOmE/hv47b5zfeg2c9EXBt34cau0LsrqPyN9FgVYoIPDdCpWlDdcK2AFfs4eSGSAjHx7ysJCpzZNmMG9mEVSWw3fffZc3fhqtK3bba1QQu9dfzzqvHkbKimT2kNNb01Q+szcAgDv9w83MGqcspEagR1njgxifWfXHSrNa8G33elV/9dert7ip61XtoD/KgqnK6q9LgeNOO+1UzWe3L261N3sLUutVv9k8x3jUGne341RvHI3wrXSwmmvqe6e3sKo5+dhjj2319sIKvu1+j1U+o4XdTGu7rkB24Nu4GFf9MI6Z8T6n8qkxNPve2q1LjU0tI4b63puNg1lZdd1vv/32VuNl97rM3mha3Tfk76KAHwoIfPuhurTZkAJmUFXr1auVz7cepvQPagVPxtej+o6qB6qy6px00kmWvsW12mtEgEau3/hQVgsN6IK+JJNJjoJhtMrhdyMcmIGPWb/1bgjq4Yd88FeFVczM+qcgv5H+WGlWTyc712sEFb0mxrE2wpVZWeNiEO42rdAerlRewLcZ8NrR0WqcGoFvY16zuYbrrQXLtRatVvBtbLfW97hWu2YArSzFasFWSwcn8F3rTaCxrlr59H2xW5fZ/UG1Z/zeG+/Lte4tdt7woa/G66o1Dm7mopQVBZqpgMB3M9WVuj1RQP/gM6tQ/yA1g2+jj6q+DjP/RLO/4zNjP2pZWey014gwjVy/WpQoSEqn0wzByj/eTiQFZbGqZSmt91ra6Jpi5feqIL1WWDX83a5Lgxl8N3K9ZtBhtphRc0HvP10LWPTljznmmLoh5PTX6kZ7hMF0C99G3/BGdGxkbpvBtT7UoJ25huu168ttNx/6Zed7XG+xr58TapGpXMLM9DQuXM02XCq99PNq7ty5vKhTfu5m+itLt5lPvT5/Pb1VPlWX2Ryt9fbJDL6xn8S4ENGXX7hwoe3rsjK6uJmTUlYUaIYCAt/NUFXq9EwBOw+Dej6denA1cycwWsDMHrh6GFWv42EJPfroo7cCw0bbsxKq0es3gqFyjzG6TNiB3VoAqNdI74Kgt/6iH/ALF/jWYpFDBy/g24722xJ8271eu1BtN5/d73E96NP/Df7ymAcq9KNb+NbXrd6oCHzXPv/B6j4rfxcFWq2AwHerFZf2GlLA6nViLZ9GBZu1LD3qoV5vU46yLh1yyCHsOmGMFmHmauCmPTNhGr1+1KG3ir322mtsFVQWJrubvsysu/isVnmjX6fanGfX7cS4SbShSTKeuZ7biZ363Vq+9XsIVP/NIMlOX8wWPna1rwXftUDROI8badvJOBnnqAqnZ3xrg3yw6Br1cuPLXe9Nhn4fg93vcT341o/XtGnTOHKQlcsJrtnK7aTW/go7hxPZdTuxU5dby7dZ5B3j/c7KUm/2PTM7fM3pPJVyokCzFBD4bpayUq9rBeqF1FKVq4ep8sk1PgzNAFlv1QJ8K8uRMXSXEeaMDxsjnOMERTvt2X04OLl+PSDjZ1yTMSSjun6jO4fRD7MehBm1MvOZV5/Z3XBp1R+rCWW14dKqfrfwjbCNZtFezDZcWvXFrfZmkGncbKcWWIBO/V6HWm887M4bq3HSA6bqg95PXX2Xa81/s7lm16Jt9p1VZdEX/aLduJgy3jfwvbJyd1BaIgoHNmjbiT9fD771b8L0c8hsbHE9RpitNwfUtdutyy18Gzde19twabWx3Woc7MxJySMKtFIBge9Wqi1tNaRALSuVvhKjFczoZqF/sJo1bnzg1Mtj9rAxAqvd9oxWPrOjz51cvzr23gwU1LXV8981uubUigutD2Wn10wPcV6EGmzkJD8noQaN4QL1bwlwXY34fAPW9KHOlC76tyt+aK+uUfn/612OMF5wn0IoSRX5pxZ82+17rXEwfrdq+VTr9aq338EsBrvVRspablyAOyye7NwP9JBuBX3670CjexfquYYZvxf13NP0e1Nq5dPXZ7cut/CNNwHGMIXQ1urMBDWPzKKsSHjBhh6xktlHBQS+fRRfmq6vgJkV2ayE3rqDmzksTPUe4HjQnnLKKeyDqY9iYQTnWgdDKEipZcEzAoNZe3bg28n1q1f4ZmHuzBYtej9Ro3WpFoShHiM44YGptK8X1xoP+d7eXvr9738/4RW82QO/0UMy6kGfnfrdWr4xf9QBUACnWpFz7PTFC+3NLMRmB5889dRTEw7fqde2nb7bhW+zeWQGT3bmml3Lt/47q+AWbSI5uW9Ywbe6RjOXpFp3P6vNrfUg3qiV2eLVOIa1FrhWdXkB39dffz1985vftDxkx6ovdsZBnreiQDspIPDdTqMhfZlUCgCEVqxYUQ0/N1ku3o7faadpsS1ek5sxAAzBNcl4PLqbOjuxrJ1Fdidel/RZFBAF3Ckg8O1OPyktCjhWAMB25JFHsk/2tpas4rA3atVud30EvreMEMYepxsuWLCAlBtUu49fs/onFtlmKSv1igKdrYDAd2ePn/ReFGhbBWr569Y7yKhtL8aiYwLfnTpyzem3fu7LqYvN0VhqFQU6WQGB704ePem7KNDmChgBfFsFEYHvNp+ILe6esnhviwvNFkspzYkC26QCAt/b5LDKRYkCooAoIAqIAqKAKCAKtKMCAt/tOCrSJ1FAFBAFRAFRQBQQBUSBbVIBge9tcljlokQBUUAUEAVEAVFAFBAF2lEBge92HBXpkyggCogCooAoIAqIAqLANqmAwPc2OaxyUaKAKCAKiAKigCggCogC7aiAwHc7jor0SRQQBUQBUUAUEAVEAVFgm1RA4HubHFa5KFFAFBAFRAFRQBQQBUSBdlRA4LsdR0X6JAqIAqKAKCAKiAKigCiwTSog8L1NDqtclCggCogCooAoIAqIAqJAOyog8N2OoyJ9EgVEAVFAFBAFRAFRQBTYJhUQ+N4mh1UuShQQBUQBUUAUEAVEAVGgHRUQ+G7HUZE+iQKigCggCogCooAoIApskwoIfG+TwyoXJQqIAqKAKCAKiAKigCjQjgoIfLfjqEzyPm3cuJEuuOAC+sY3vkHTp093pEYmk6ELL7yQrr322gnlzzvvPLrqqqsokUg4qterQujfAw88QCeccIJXVUo9HajAFVdcQUceeSTNmjWLe4/fL7nkEtp3331p2bJlPP/XrFlDs2fP5r+r+Yuf9fPbbF4bvwOrV6/mdpYuXUrz58/n+ubMmcO/I82bN49WrlzJPy9ZsoR/X7duHZ166qn0/PPP8+eqDiW1+vtXvvIVzo+E7y9+PuOMM6qfNWNozHTB91ppaNZffFbv+tXf33333QnXjc8vv/xyuvjii5txKdt8ncZ5rh87NdeUCMb7f728qox+TNU41Zu7+G5ceumltGDBAv6O6eeM/nsxODjITejrV23qv6NuBxD1T506tXofqFef2fxV/VTlzL4DqpzS23jN+uvBMxL3pR/96EcTnqHNen5irFasWMH3tMmSBL4ny0g34Tqfvuxpx7Xuecqe1L93v2l53CTwsH/Pe97jyZcRN+/169c3FQQaFWIy3mwa1Whbzq8HYwW0+nmKv99666306U9/msFg8eLFhAesAuVjjjmGFi1aVP3cTCs9VANokB/w+JOf/ITOP//8an146COp7wjyXnPNNbRw4UK68847q1BgNmfxGSBm9913p8suu4wXtbiO73//+/SZz3ymad85dT1GXXAtZtehFtvQ9corr9zq+ru6urjvgG6k7bbbbtLBQDO+b2bzXD+/oPn//u//0owZMxiCVf7HHnuMF58YBzUXjXlVfzEHb7jhhur8U6CPeaCAVj931eLw7bffri5w9deO+YukFsT6vxn77pVm9eBbv3CpNX/1fdXfR1R/v/jFL9Kjjz5KRx99NN9XsDD+8Y9/TMcee+xWBi517zn55JPphz/8YfW7ohYhr732mueL0Mn4PBT49urbMwnrWT5zOQ29NOToyk/54ymm8K1uLp///Ofpxhtv5C9+MpmcYKXAzWXVqlX8N2Wtg+WtFqwboUZZDNVKH+CAB/Ibb7zBq3xYTqZNm8bWQbXSf+aZZ/ghAWs1FgbKeqC3yiiLi4IPPDwAVkjKcok8gBrVB9SDZHxInHnmmQxLeAiddNJJbIXQ1yEWOEfTzlGhO+64g5588klHZTF2Bx100FZln3vuOYa95cuXVy3f+gew0TKnKlBz+cADD6xrkTY2qL5Xp512Gt1+++08BxUoA1L0c1D/gL/llluqD2gz8MBDE9cwOjpatSLCagaYxT98P/WWOr2V02id23///fl7ju8XvmfKKg8g1sOV2UAoXd555x1uF99bJKOl3ngNqhwWM8pyj/6izclmibvhBqJzznE0zWnBAqLrr9+6rNk8N4KWfpGIn1OpFL366qs8n5D046DPW6un6nv0xBNPmM5dzIm9996brr766uqc1YN8vXE3mz9YaKp7Pb5L6q2Smuvozz333MN59HNSPTvwHAIU4y2oGfDr4bvW/FVzF/Wr75/xO2C0fCOfGXxjfNauXct90i9UUbd+0Ys8Zs8ks++72XNSLYLwtk3//K51v3A2M9u3lMB3+45N2/esGfCtwBpwqYdmddOdO3duFcSN4FJrRW5WD25WemsgbnCwBgAAAMYf+9jHSN8WHsawGOCGlU6nGYz/7d/+jb73ve9tZZUESGNxgGvQ36z0iwj9Q0UPXerBpOAblj0kvZXTzgOo7SdPB3WwGfCtLl//YDVaqo2uV/oHLxaDao4ZrWFm0qo5Bguj3pKovm9YbKoFoB78ASLqAW20NqMdNV932GEHLq/qP+SQQwggjEWCmVUSZVX/leXya1/7Gl100UX8PQSEGF0Vak0ZvS6ABSR898x0MYMX1Q99/UaXBbUQML7e76BpbNnVZsC32Tw3s1Sr+YexwMJQuYSgvHH+IK8eNo3jpuBZD5fGuVtrcVsLSFUb9eZPPQu8ejbpDUfqno7nAp45at7rNYMLmj7dd9999PTTT09YPBvnL7439b4DtepXiwX1JkIZpdRbMpTTL+LNnn34vsNd9Ac/+EH1uaV/TuqfgWbP71NOOcX0fmG2KLGc0G2eQeC7zQeonbvXDLcTox+asjwDeAENeJV92223ER7U+ldi9V5b6eHbzM/t5ptvprvvvtvUyq5uxoBvvesKPof1BP1Q/rAYK1i2YaXW59Wv+pW13Q58K0jasGGD+J+28xfBRd+Mr5T1b2UAsMqtwgx8VbMKJAAkykdT75tphHojfLu1fAN2Dj74YIZpzH2V1Gt/ZR1Tn5v5nKK/3/rWtyZ8p+34wRp10cOTGWDZsRzqFxWTyQfVxTS2LGpcSOmtm9hT8KUvfYnnjx421YLn/vvvr1qTkffcc8/lty14S6mf50b4NcK3ft7bmRtmF1Vv/ujv8/q5jp+NbzaxoNUvKuy6ndiZv1bfAdU3s4WGfsEKUK5l+cabaWhvfPYBns3eHBifgXjm4pqVz716fuM+Uut+YTnJOiyDwHeHDdi23F3jzRPXqr9p42bx1ltv8WY0gIbRatio5VsPL+omY3Rx0cO3leVb1aeHff2iQH/DN8I3fsc16S0j6mGhLO0KxLblOTDZrk0/h/VvfYx+15h7eFjpN4CpOaN8NGE5028kNtv4WMtnFHU59fnGw1a9qdlll114EYtX0qjPaPlW42t82wMQMS6oreAbfzfqYnQxM8KDHZ9ZgW/vv4VG1wn9mzwjBOrvk/D5rpdX9RT1w21Qv5ne7I2iWkyZwbedvUH14Nfs+YX+Wb3ZxHe63lseNz7f9d6KmcE3rg/7PP7pn/7J9M0RrgXPWXzHzfac6DXAteMNBhbkL730Elv39brrLd/q3me0fHs/E9unRoHv9hmLSd8TM3cK/ZcZr9pxI1IQUstnzChkLZ9v5IN1BQ9+tQmtHnzrfb71m+T0K3VY9YybvpRfut63Dw8VWHHgE4wbjoooAT87+J8CZowWSmM7tV69TvqJ1EEC1LJ86/2d9dFGcGmYY3CJMu5dMEYGqhXBQW9J9CLaibJ06V93G129lB8s+m/cBwE/9N12243+5V/+xXQzKL4rRp9vo1uI0kUtypUFVf89Va/n9VbXWu4kk3EDWDO/NvUs30a/fCMY68fLmBd9NrM4I5+6x5pF6jGDb6vFHtqysjzr+6rmeq2Nn/p+K+u/HfcKs/lrfG5ZRfxB38zgW7/Z1BgtCWX0EX+Muut93PV+72o/BXy79c9AuKipZ6N67uGeZqahHV2aOX+bUbfAdzNUlTpbokAtf9lmNG7HKtKMdqVOUUAUEAVEAVFAFNi2FBD43rbGc1Jdjd761ewNUQLfk2pqycWKAqKAKCAKiAJNU0Dgu2nSSsWigCggCogCooAoIAqIAqLARAUEvmVGiAKigCggCogCooAoIAqIAi1SQOC7RUJLM6KAKCAKiAKigCggCogCooDAt8wBUUAUEAVEAVFAFBAFRAFRoEUKCHy3SGhpRhQQBUQBUUAUEAVEAVFAFBD4ljkgCogCooAoIAqIAqKAKCAKtEgBge8WCS3NiAKigCggCogCooAoIAqIAgLfMgdEAVFAFBAFRAFRQBQQBUSBFikg8N0ioaUZUUAUEAVEAVFAFBAFRAFRQOBb5oAoIAqIAqKAKCAKiAKigCjQIgUEvlsktDQjCogCooAoIAqIAqKAKCAKCHzLHBAFRAFRQBQQBUQBUUAUEAVapIDAd4uElmZEAVFAFBAFRAFRQBQQBUQBgW+ZA6KAKCAKiAKigCggCogCokCLFBD4bpHQ0owoIAqIAqKAKCAKiAKigCgg8C1zQBQQBUQBUUAUEAVEAVFAFGiRAgLfLRJamhEFRAFRQBQQBUQBUUAUEAUEvmUOiAKigCggCogCooAoIAqIAi1SQOC7RUJLM6KAKCAKiAKigCggCogCosA2C9+XXXYZj+6ll15qOsojIyPU1dVFoVCo42bB2NgYxWIxikQiHdf3dDrNmqP/nZYymQwFAgGKx+Od1nXK5XJUKpUomUx2XN8LhQL3v7u7u+P6Ds1TqRT19vZ2XN/L5TKNjo5SX19fx/UdHd68eTMNDAx0ZN+Hh4epp6eHgsFgx/Vfnq3+DFknP1uz2SyLZvVsteI6f5R31qrAt8C3s5njsFQn3yAEvh0OustiAt8uBXRYXODboXAeFBP49kBEB1WIYcuBaB4UEfj2QMR2qcJqhSSrc39GSuDbH93F8u2P7mL59kd3sXz7p7s8W/3RvpOfrQLf/syZprQq8N0UWV1X2sk3CLF8ux5+RxWI5duRbK4LieXbtYSOKxDLt2PpXBUUy7cr+RwXFvh2LF37FRT4br8xQY8Evv0ZF7F8+6O7WL790V0s3/7pLpZvf7Tv5GerwLc/c6YprQp8N0VW15V28g1CLN+uh99RBWL5diSb60Ji+XYtoeMKxPLtWDpXBcXy7Uo+x4UFvh1L134FBb7bb0zE8u3fmIjl2x/txfLtj+5i+fZPd7F8+6N9Jxu2BL79mTNNaVXguymyuq60k28QYvl2PfyOKhDLtyPZXBcSy7drCR1XIJZvx9K5KiiWb1fyOS4s8O1YuvYrOJnhu1IhCgTab0zE8u3fmIjl2x/txfLtj+5i+fZPd7F8+6N9Jxu2BL79mTNNaXVbh+9oNEqhUITyhRIV8iUqg7grRJFoiGCxCgUDlExGWdt0Ok/lClEyEaFyuULZbJGKpTLFY2GKxcJVUK9UKnyITDNTJ98gxPLdzJlRu26xfPuju1i+/dEdrYrl2x/txfLtj+4C3/7o3pRWt2X4HhkZpXI5SJFolILBAI2N5alYLFM0FqZIOMiwHQgGaMpAgmF740acKhmg/r445XIlyhdLFAoGCbAdj2tlMpkCFYplikRCDOmhULAp1nOB76ZMd8tKxfJtKVFTMojluymy2qpUTri0JZPnmcTy7bmktirs5GerXfi+6F8vothArObJ5baEapNMcsJlG55wCSguFMoMw9FIiCKRiUcMDw2NUCZboXgiTr09UcqmC5QrlKirK0pUqdBoqkDZfIl6u6IM2JuHstTdFWHIzhfK1N0dZav3xk1pogCNw3eRwbtUrlAiHmbLeTpToHA4yDAejYY8mbKdfIMQy7cnU6DhSsTy3bBknhQQy7cnMjqqRCzfjmRzXUgs364ldFSBXfi+4LgLaPuDthf4dqRyiwp1muUbXiMAYbiQZLJFeJAwSFfKxNbpRCLMysGSPTw8SqVykILBMEWjQYqEgpTOFikGaCaiTK7E4AzYhhtKKpVnoC6XKkTBAA0MJCgUILaIo12ANcon42G2mMPqnc0UKJMrMvzj74BwWM/ZTcXFGAp8uxDPRVGxfLsQz0VRsXy7EM9lUbF8uxTQYXGxfDsUzmWxTn622oXvM/c+k/Y8bU+Bb5dzpanFOw2+4YcNsMa/sXSBgbsrEaGRkRxDeV9fnMKhAFvER0dHqVgKUrkSIPwfLNmFQokBOQxwzhXZxzsPeI6FqFKucD4kWLZVXZs2Z7i9np4Y5fMl/gcrO+pIpQsaiAeISqUKVQJEsViI+nrjVCyUeHEAS3mjIN7JNwixfDf1K1uzcrF8+6O7WL790R2tiuXbH+3F8u2P7nbhe27PXNp34b4C3/4Mk71WOwG+c7ki+2DDVxsmaFifAdCAYPy3vzdGmTQs0CVKJMOUiIUpnS5QNgt3kTCFw2HKIW8oSKEwLOEBioaD7K6C32G9xmewWJfKW9xLsDkTbiUA9GBAi4zCLifFMlvdAeT4DP0CuJdKZSqWKpRMhqm3J0ZjozmG70Q8ovmaj1vG7YyMwLcdlbzPI5Zv7zW1U6NYvu2o1Jw8Yvlujq5WtYrl20qh5vy9k5+tduC7MFagk3pOogO+cYDAt5MptGbNGpo9ezYXvfzyy+niiy8mWBQvvPBCuvbaa/nz1atX06xZsyZUv3TpUpo/fz5/NmfOHMLvg4ODNbvQrvDN7iSahwlvlBwZy1MwGKTuZJihGdDLgUsqsHbHKJctUDZXpmQyQvFYiFLpPBXyWUomExSNRtjKjbxqgyT+q6KWAJrRDizY+AybLBEdBcAPAEd9yA+gB0Sjb4D1fF5zN+ntjXHdo6M5jpACGAesw28clvlApcKwDviGOwpcW1C+XurkG4RYvp18492XEcu3ew2d1CCWbyeqeVNGLN/e6NhoLWL5blQxb/Lbge93Hn+HzjnkHIFvJ5IDXq688ko6//zzKZlM8uplwYIF9NRTT3F18+bNo40bN9KiRYto8eLFVbjWlwNwA7ynTp26FaDr+9Su8I1IJIVihbqSEQ4NuHkky64kymIdDAUpFgkyDJfHIR1giw2TAFt8nsmkKB6PUyQSqTsM7EeuYL8OEyPsIKztsHgDuktlQHuAARsuJiOjeYL/SSwSYjcY9CORiDCQo7/RiOYnDms6EmC8FoQLfDv55rgvI5Zv9xo6qUEs305U86aMWL690bHRWsTy3ahi3uTv5GerHfh++aaXaeHnFwp8u50uAGoF39OnT69WZwRt/AFAfs0119DChQspkUgQrOfr169nWK+VAN+wmAHkzRJgBLGymx3X2tg2gJVD+mEzZCTEvtpIgNdCsaS5cUQ0eIXlGp+HI0EK6uJv54cr1e0AACAASURBVPN5djmBxVz5ieO/sG5vAW79z+rQnQBb1nHNqB//8HO90N7w90bdcF1BXljaFcfjOpSfOf6uAD4YClAkDKv61sSPMUG/Q20YZcZqTheLRc4C7TstAQJhybRasLXjdaHf0B7f105L+E7i+xqLxTqt63w/6dS+Q2w80GGk6MTk1/PJC606ue/6Z6sXWrSyjm392frMxc/Qd7/3XYFvN5NKuZ4otxN9XWZWbTP4XrVqFbus1INvPLDrwTdABCDYygR4LRYr7L4Bn2tsooSFGxFLNMt2if8bDmuh/fRgDAhm/+tigSoVuJfAPUWD43IZP5erLivaNWkArtWxBbLhhgKYVwCutaP5hsNXHBZstSjRYF47fAftALjZDxx+4eMbMlGP+hv8zwHsqAubPfWLBtSEGwTq6kSA7eS+47uAudKJ8I2FA/51Inxj4YB506nwDZDqVICFIQfGmk5MWDhgzrTaOOSFVpgzfjxbveg74BuGoU40DnX688nKsPXQKQ/Rj+75kSl8gxFhjF25ciVPgyVLlmxlnL3iiivokksu4b+fd955dNVVV/l6f/A1zrfRgg3wRjJatJ1avlEXrOtmqdmvxmDBhpUbgAr3DeWSMTSco0y2wK4ZgFgKBPH/7C+NUH/6BL9sWMZzOJGyCOgus+U5FitTJg2rFLBdA2tnaYtfCgNxJMi+27C8A8KjUZyAGeINnUhsXQdA68IhajHBiUZG8lQoVygeDXF/EeIQ1w1wj8cj1evv5Fdj4vPtbJa5LSU+324VdFZefL6d6eZFKfH59kLFxusQn+/GNfOihB23k+UzltOSdUtM4VvPkkZeRP+MnwG8jz32WNJ7XXhxHY3U0VL4NvpzK8GOOeYYBu4zzjjD1JWk03y+2S8b7iUFhO4LUSIZofC4PzR8plOZAnV1Rzl6CQCa4Vt3zDt8wLPZArtx5PLFKnwrl5K+PpxICfjWOXU3Muo28sJ1BAsEHMYDCAdIK0s2WkWklkwGB/MEqVgoU7GMqCdhSo3lGdIRFQWbO2Hi7+vRTuLEEgFjCatCJ1oCBb5tTJwmZBH4boKoNqoU+LYhUpOyCHw3SViLagW+/dHdCr4rpQpdH7ue7indYwrfeo8JM9fldevW0YoVKziwB5KdfYPNVqKl8I2L0Uc7UaZ/bMJUrwOQR0UzWbt2LSn3kk6KdoIoJvlimTdVwrcb1m9lmx4dzVOxUqGe7mgVyHHNAGtEGQG0I0Qg+4YjnrYJX7cCvvUTjw/XwUE/8TDF4hEGcVjDlZ95Nlfia8Sm0aGhLFvNsdhAGEQAvLKYh8LQAZFUYFHvPB9Yge9m347M6xf49kd3gW9/dEerAt/+aC/w7Y/uVvA9tHaIlu+9nO6le23Bt3E/oRl840rr7RtsthIth+9mX5Cq349oJwBm5ZaBuNg9vVH25YYlnDcnRoKEFRzcSWAlhjG8Ct2ZwngMb4T9q2/RbjV8a5pW2HoNdxJEOulKRjV3mnGXFOTAoT5phDGED3qxzPnZJ71CXA7uKpFIiRLxqMB3q74I4+1ItJMWCz7enEQ78Ud3tCrRTvzRvtkunc28KoHvZqpbu24r+F5/13p6YO4DtuFbRdVT4ajF8t3CcW0lfAM2kQDffFBOKMCuGKFokHq6tINyCqUyn0QJ67BKgHIc/Y5/cDOxgm5Vzh/43jJ4cJOJRcMcezzZFWXXFBUGEVIgnCJM/eVihQ/n6e+PUzQS5LjmxRI2cKGMWL5b+HUgge9Wqr2lLYFvf3QX+PZPd4Fvf7Tv5P1UVvD97LeepScXPVkTvsXn2585Z9pqK+GbfbRzRS1cYL7Ih9DgZ7y2VeFK1HHxiDwCWMemS8BoOpXnON+NJL/hW/UVgWL4urpj1NUV5Y2asOTz9QS0w3mQBqdoEQe0TagZiojbSSPD7UlegW9PZGy4EoHvhiXzrIBYvj2TsqGKBL4bksuzzNsyfD905kP0yq2v1ITvWtFOEOHkyCOP5DNhJNqJZ1OtfkWthG9AZTpdZOt2LKodDw8LMGC0XCprrhrjpz9iEyIs3aMjOQZ29lNpMLULfKtuI9Y3rOA9vXF2SVGHXGJxAR92+L3z5s14mOFbNlw2OOAeZBf49kBEB1UIfDsQzaMiAt8eCdlgNQLfDQrmUfZtGb7vOvgu+vuTf68J3x5J2NJqxOfbxWEvcK9AxA9Yt7HhsIjY10R8QiXDdzQ0IXxgJlOg4ZEcW7sB7E5Tu8E3X0dAs4L39sWpOxnlw3cQkxzwjYguCFmIBYiC73BYOyGzVNHCLALQ2z3Jhkt/Rkg2XPqju2y49Ed3tCobLv3RXny+/dHdyu3kxp4bqTBWEPj2Z3gaa7UVlu+xsRxt2pzhg3oSyShvpESkEsTK7u2NccQPQCjcTNLpAg0NZQgAbhbBpJGra0v4Hr+ASDTILii9vXH2BUdS14vNl2NjKT4QiIIRDqEIw39/H/Jqhwq1cxL49md0BL790V3g2x/dBb79013g2x/t68F3+s00LdllCXesVrQTf3rtrlWxfLuwfAOqebNkrsSgiZB8CK+HUHvJRETbeFks01gqTyPDWbb0epHaGb5xffAFx0bMgYEEJeKR6iXj+gGw8IkHfOMtAU7AHBiIVw/h8UKfZtUh8N0sZevXK/Dtj+4C3/7oLvDtn+4C3/5oXw++3/j1G3TfUfcJfPszNI232izLN/t3ZwrVcIFwl8hminwYDiy+bO0NaGdOYuPh6GiWRkayutMoG78WY4l2h2/0FxtLcbgQADyZiPLvfGhQLkOVSpDyBWLXHA5bmAjzGwGcsokyTs/rdK9s/RoEvputsHn9At/+6C7w7Y/uAt/+6S7w7Y/29eD7xR+8SGu+tEbg25+habzVZsE3YlVvHslyCL0Yonuw9RYgWaF4DPGvIwyaOCBneATgneOwg16mToBvvl74gSfCNGUgyRsyYeXGppBgMERjY9iUWmH3HLif5HLaaZjdXVFKJjR3lXZLAt/+jIjAtz+6C3z7o7vAt3+6C3z7o309+F5zwRp68YcvCnz7MzSNt9os+Ibf8shojuEbbiewbsNfORrTToAMBQN8oM7IcIaGh7O2Y3c3coUdA9/jFwUAH5iS4IN5suPHy2eyFbaEwzWnVCZ20ymWynwoD+Kh4wTNdksC3/6MiMC3P7oLfPuju8C3f7oLfPujfT34hssJXE+QxOfbn/FpqFWv4RtRO7BxMJEIUz5bpNFUnmDPhqU2HtU2C6qDZtjiPZxtOH633QvsNPjGdQHABweTfLw8Qg1WKiEaHtUO4+nrjbGG2JSKUIxxnJ4ZEfi2Ox/s5JNQg3ZU8j6PhBr0XlO7NUqoQbtKeZtPQg16q6fd2rbVUINLd1tKqddTLMP9XffTvl/Zl3B8fKcn2XBpY8Ml/LxH03mOXIKTHeFrkk7lOExeX1+co5ogIbQe3EwQ1aTRg3MamUidCN+4vmRXhHp7QhSLRSgSiVbfIMD1BA7g0A6bVbHAgYtKJBJSZxQ1Ik/T8orlu2nS1q1YLN/+6C6Wb390R6sSatAf7cXy7Y/utSzfCC+IMIMqrZ65mvY8ZU+Bb3+GyV6rXlq+sWGyUK5w5A6AeBhW2VKF8sUy+zLjyHhYxXGi46ZNaXanaGbqVPiGL3z/QJgSiRh1dyVYJ7xRKGHnZUXzm1cbVSORIPuDt1P8b4HvZs7q2nULfPuju8C3P7oLfPunu8C3P9rXgu+/P/V3uuugu7hTU/aZwpbv3ebsJvDtzzDZa9VL+MZhOulMkf23EccariYIKYjNlt3JCPt5I8/GjWnt0B2HCSH6cCw93FeQEP0DPtBIgP4STO0Ea3uQMhn4TFc4L0IcAmyRSiXNAm9MxnyItY18xpjjZvnwEObY3K4TNliGKBKNUH9/N+uG6wKA53LakfSVcoUy2QLF4xGaMhBrK99vgW/XE8BRBQLfjmRzXUjg27WEjisQy7dj6VwVFPh2JZ/jwrXg+5Ulr9BDZzzE9U47ZRrdOXwn7XjojgLfjpVuQUEv4JtPaMwUKRAEFwY4XjcSADUYCnJkk1g0RLlckcEbMb/dHKCDEzF7emJ8SM/EVNHihY/luD+9vUHK5QDeEerqijB8qwRIzmYLvBjAYgEJbhwIgwi3GZXQT/QbfVYuMjihEvlgddYnWKhxVLwbiz7aRv2xWIXCkQh1dyeqsb2hcypd5A2X5fEFBjZdttvBOwLfLfjimjQh8O2P7gLf/uiOVgW+/dFe4Nsf3WvB9xMXPUHPffs57tT+F+9PS9YtoYGZAwLf/gyTvVbdwjfgNIXj47NFjsQB9xLAajpVYDcJQKoKiYeNgnA3wX/dJEAyNiUmk1GGeEApIqoAXAH8yq0lHkeklSD193dxnGzkg1UcEA7LeT6vLQaQHyA/ZUqSurtjbEVHXljUkQ9Av3lzmqOy4PcpUxJ8MiUS2lULDZQbGsqyL7uyvtu9zmAoQHHE8k5GtL4WcxQOA8Jj1SpQJ/4hVnoqXWBXEyxqAOPoF6LI6BcOdtv2Op/At9eK2qtP4NueTl7nEvj2WlH79Ql829fKy5wC316qab+uWvD9wNwHaP1d67miI5ceSdc9fB117dIl8G1f2tbndAvf5VKZhkbzBHjs79FAka3EpTIfGoMQeco9RB0fjwN1AOCNAqpSB5bh7bbT4BugD0s34oUD9Lu74wzOGzdi12+BwuEITZnSw0CNfLB0A7SRD5brd99N06ZNKd4QOjjYxRCLfKkU4DfEMI72ANXIh7LIh89g5UZeXB8s0OgPPkPbHI/bZmIXnZ4Y9XRp1ny4xtTakQ0NNw/lGMDVgiIDEI+G+QTMWBtEPxH4tjnwHmcT+PZYUJvVCXzbFKoJ2QS+myCqjSoFvm2I1IQsteB7+czlNPTSELc49+m59N+3/TdFeiIC300YA8+qdA3f5QoNjeTYrxuh8BDRZGg4y1ZvfYQTfYdhcUbEDoBrPt+4k7QevlEHrNe5XIEt11OmdHFTsLCXSjmOFjJlSncVyGGVBqQPDnYzQKMs/vX3xxno4TgDeIalOxrVQBsuLthMinwog8/g+vLuuyluB/CNz3BKZaM+7bF4mPr64+wfr4/ZXQ++AfZwgYHFW1m9o5EgW71hDffb+i3w7dnXs6GKBL4bksuzzALfnknZcEUC3w1L5kkBgW9PZGy4klrwfV3gumpdZ6fPpsX/uZh/l1CDDUvcugJu4RtuHzjyHJbsSgCHL+IwmApDak+Xdly6WYIrByzkcOXIZhvbfGmEb1ivAfRwB6kP32l2CdHgW7Nem8E3gBr/NCu35opiBt8ouwW+k9Tf3xh8x+Ih6h9IMnhjU6U+WcUiTaUK7OrDoB0gKhXLHH4Qbit+Rz4R+G7d91ffksC3P7oLfPujO1oV+PZHe4Fvf3Q3g++hdUO0fMZy7lD37t10+l9OJyuu86f3zlqVON/GON+I4c3RN4oceSNXKLGPNMAvEg1R0ob/sXJDgZW5kegnzYTvQAARUvK8IGA/6kSErdxm8I1FB/5hgZFIRBnm7Vq+4WoC8O7tiW0F3piiVvCNqDJoW6VAMMCWc4R3ZCu4jydfCnw7u8m4LSXw7VZBZ+UFvp3p5kUpgW8vVGy8DoHvxjXzooQZfK//3/X0wIkPcPW7Hr0rHbvyWIFvL8Rudh1WK6Rap3BxBBDAXwXxTYiKZc3yik2X6iRLO32H5RzACguyXQBvJnwHg9oGS/zDxkxYlrGoMINvPHSRD6ZntdnTDnwHwwHq60vQAA4e0kVWsbJ8Y28n/sFIjn/YdAnrN0eVCRC7osD9p6cnSomtIsHYGQ1v8gh8e6Njo7UIfDeqmDf5Bb690dFJLQLfTlRzX0bg272GTmowg+/nvvMcPfEfT3B1H/zyB+mj/++jAt9OxG11GafwDRhFhD5YbuHnDQgdGslSKByiAZzE2EDSXFcA4BlbkVCaCd+wfGNDKHzJseESUU3Qnhl8Iw981wG/OOgGGy4t4TtAvLlycEqSI5XUSmaW73SxQplihZLhACXCASoUy2yhx3+x8TWXL7OVvr/P30N3BL4bmPweZhX49lDMBqoS+G5ALI+zCnx7LKjN6gS+bQrlcTYz+H74cw/Tyze/zC3NvmY2zfzCTIFvj3VvSnVO4VsdqBOLR6grESEcvYiNl4j1PTAehq/RDluC63iFzYTvLRsuM3xsO3zDAda1N1xmxjdcJm1tuMQGS/Yj74rWlccI3zgMdFO2TADwgXiQ+mMB9vPGIUZwOSnmS5QvlCjJGzdxmJDmAuRHEvj2Q3W8+ShQLpej7u5ufzrgotVSqUSpVIp6e3td1OJPUYFvf3RHqwLf/mgv8O2P7mbw/YtDfkHvPP4Od+i4h46jnQ/fWeDbn+FprFWn8I0HDjb9ZXMl9o1GKD9AIOJ8N+J2ou8txwxPaS4o9TZhOoVv1KttuIwxAGNDpbbhMsWbJSdGO8mwFRkbOGvDt9pwGeSyiJhSbwEBC3n/QIIh3bjB0jhqeviGZ8tQrkzDuQrhbJ3uaIC2SwQpOs7W0GqYFz4B9vfGxtdE3Pk4NDaDts4t8O1WQWflBb6d6ea2lMC3WwWdlxf4dq6dm5IC327Uc17WDL5v7LmRCmPa/q/5b82n5E5JgW/nEreupFP4Rg+xYRLghxMd4WsMKMZBL26SFo9bA/BasbIbgW+cbjkwoMXvVhspAdXYSAnrsBZWMMPwDSDXf+Y1fCe6ImxJx2ZUq6TgOxqL0Wi+QpuyFcqPH+gDg/ZgPEh90QCPAfqfyZYokYxoUB8gjmEOtxY/Nl4KfFuNbnP+LvDdHF2tahX4tlKoeX8X+G6etvVqFvj2R3cjfKffStOSnZdwZyLdEfr86Of5Zyuu86f3zlptebSTNWvW0OzZs7m3l19+OV188cXVnq9bt45uuOEGFjiRSEy4oqVLl9L8+fP5szlz5hB+HxwcrHnVVoNUa8OlMxntlQJQws0DUKmOdNeX1GJtJznCCA7DgfUaoQZhUUasbyT4j5fLOHyH+Ih2hAtUh/3g74B8WO5hCccx84BvlEXkEoA/2tbgWws1iFMw0Q5O18RncEnRQhLC7SRIg4MJ3kSp+a5vvXkUhxAhFCLaQThGq6TguxSK0sas5uutTwOxAE2JBylQqXDUE16oALwr2rVxxJlEWODbSmjD3+G2AReIZFKbR52UBL79GS2Bb390R6sC3/5oL/Dtj+5G+H7zoTfp3iPv5c7s8JEd6MTHTuSfrbjOn947a7Wl8A3L4ZVXXknnn38+QwACpS9YsICmT59OCsrPO+88uuqqqybAt74cgBvgPXXqVJo1a1ZT4Vu5iACKvUrqSHdAeMlwWCQihACCYd3FIT2AT5yWGY9rFm0kRE6JxfA3QKuWH9FLVCqXtTyI2oLEVvuE1n98roUaDPBngHDALdrR2o4wyKt8WqjBCLePxQI+16KgbEld3YgtnqS4zSgkgO9KIEQj5QiNFiaCN2rFhsvBeIA3X+LNA6KeIL66gu/weLhHP/y+xfLt1begsXoEvhvTy6vcAt9eKdl4PQLfjWvmRQmBby9UbLwOI3z/8Ud/pNXnr+aK9jprLzr8psMFvhuX1bwEQEbB9+67704PPPAAzZgxw9TyvXHjRrrmmmto4cKFDOUA9fXr19O8efPqwjcG9Ktf/appHlhRkeCOgaR+N8us8nh17aqt8S40XK0yMDst33CDdQpofcFGSHu1Vq+9Xp3j41JvTPRjZ69l97mMc8Z9ja2rQfreOq31LYnu/uiu7ule37tbdTUyb1ql9MR2RPf20P3Zrz5Lr1z3Cndmn0v3oRn/OoN//u53v0vxeFxOuHQ6TMrKbdftxAy+V61aNcFlxdgXvJ7AF6nWMaSjo6PU1dXFrhVIsAAjvjQ298H6Wy6WOOQgTo1MxmqHznOqAazNcPdo9BRMtNfbCz/vChVMLMdO+9N4uQolu8c3eEbs6zM8lqZ0OUSpimbJN0uIeALrN3h+dDTPIQfjsRBlcmWOOgMrODZgdnfVrqPx67EugcUcHuaxWGMhJ61rbn6OfD7PbidGd67mt+y+hWIRb3Jy/H3ttKRt4E5RT09Pp3Wd75+4T3ZipBaIPTQ0RP39/R2nOzoMt0jMmU5cPBifrZ00APiu4v4eDnv3trtV1w+DZigUomi0fsSxVvWnkXZwf0dSz9YVc1bQGw++wZ8dfdfRtMcJe/DP4Dp8J+R4+UbUNclrtGDX8vl2avlGk7UGycznG5bkUkmLMQ0Qh38xIoIAAzOlCh8EA7eIiAeR7rQHW479qOFi0kjq69PgO5/f2m2jkXrc5GVf78EkDfQnGJLtJIQTHEulKVsJUpZq3yDgcjKYCFAiFKDNQ1ne9IrNnOlckX3S8+ORaPp7W3uTEbcTO6PsfR5xO/FeUzs1ituJHZWak0fcTpqjq1Wt4nZipVBz/m50O7lt99to7K9j3Ngpa0+h/unaIlp8vh3qD4hetGgRLV68mDdL2oXvZvt8YyNkvlBmH2PANwffCBBv7MOJiqmCFpUD4fDg/t0V0Q6DCdulzhp68QE+QwgTmCX4attN7QDf7Ou9XZLiUXsWAuybRDxvymeoEKgP3zhBHlFP+qMBPpwonS1SuVQZP2k0zOME+O9ORm27u9jVtl4+gW8vVGy8DoHvxjXzooTAtxcqOqtD4NuZbm5LCXy7VdBZeT18l3IluiF+A1cUCAXonNw5/F+Bb2faVkvpo50YN1caLd/Iq9xLmhntJJsp0shYnoEbZlY8dBDerisZ4agagEbAt+LjaChAPRGinuiWmNROZYGVHdZvhCG0m/yGbxwjj5MsEeHEzvpDH887Wclawjd0mBKH60mQKuUKpXkDaam6eTSbKXAowmoIQrvCucwn8O1SQIfFBb4dCueymMC3SwFdFBf4diGei6IC3y7Ec1FUD9/vPv0u3XngnVxb/4x+OuWlU6o1i+XbhcitKmo1SHq3k3yuSKOpPFu22Z84GuKTGnGiIj7aOA7f+r7D6o1DYfqiQXLrEq7F/05RNmsIf1JDLL/hu6sHEU66bB06hLcII/kKbc5VqFCuUI9N+EbIQcA3ogyiDhwzX8S/Ypky6SKvhOESFG3haZcC36369k5sR+DbH90Fvv3RHa0KfPujvcC3P7rr4fvVpa/SqvmruCNTT5zKPt8qWXGdP7131mpLQw0666KzUlaDZPT5ZqiDr3cqz3Gl+/viDJcAv42ZMm028a/Gm5DuSID6Y+4AHFZcxOWG+4kxlJ/Z1fsJ32z1HuxifexYveGyszFToez4QTp24bsnAr9v7c0C3g7A9aSaKkTFcpmSiQh1J1u36VLg29l30W0pgW+3CjorL/DtTDcvSgl8e6Fi43UIfDeumRcl9PD95NefpGcXP8vV7ve1/ejgbx8s8O2FyK2qwy58I9pJoVhhN4ZQOEjFQolhLxoLs893oUy0KVOmkRqRRWCZ7Y1qAK6ORXdyjfBj1txPcpb+337CdyNWbxygA3edlO4gHbvwHQ9pmy67wgGOWZ7Ll/k0z0g0yK5AY1gkIfJLd+s2XQp8O5nZ7ssIfLvX0EkNAt9OVPOmjMC3Nzo2WovAd6OKeZNfD98Pnvwg/fmOP3PFh998OO115l4C397I3JpaGoFv+BPni2UOMVgqahsvcThNd3eUT2CE5RbRTmoluKD0xTQXFDdeECr8IDYZ1kt+wTcO4kGEkz4bVm940MBXHpZvvXJ24dt41HwuX2IIr5ThGVShXKFMiXiY+jgaTWuSwHdrdDa2IvDtj+4C3/7ojlYFvv3RXuDbH9318P2zD/6MNr+4mTty4uMn0g4H7yDw7c+wOGvVLnwjLias3oC71Fierd7BcJD6+2Ls1gB/Zfh8wwJeL0XhqhIPUG8kwH7KThJCHY6OZi3DD/oF3929Md5oGYvWj+uNyIlD2TJrZ5TNLnzj0J7B8aPmMT5wO8lli+wapOTFAmlgIG7rWHsn42EsI/DthYqN1yHw3bhmXpQQ+PZCRWd1CHw7081tKYFvtwo6K6/gOxaJ0fWx66kybuz8/OjnKdK9xbXUiuucte5PqUnv812pBBi4cZALYm/D+h1PhCkWCXMYu6FcmTaOhxm0GqJYKEDYKIiNmE5DgSPUIXy/4QOOo+XNkh/wHY6MW7176/t6I7LJcL5Mw7kKH1JkTHbhG+VUxBP8DADH+EAbBNkP4S1FucK+56HxMERW4+P27wLfbhV0Vl7g25lubksJfLtV0Hl5gW/n2rkpKfDtRj3nZRV85/6ao2V7LeOKku9J0vw350+oVODbucYtK2k1SGrDJQ64wUEuAF1ANw5xiUSCbN01CzNodQHwVQY0Iha4QwM4u73A/xuH8JgdIe8HfPfA6j3YxSdL1kqlMtFovkJD+QrlxzdYuoFvjniSCPJCBppkMkXK5IpaOEjEXI+HqL83xgumViSB71aovHUbAt/+6C7w7Y/uaFXg2x/tBb790V3B998e/ButPH4ld2LnI3am41YdJ/Dtz5A4b9UufJdKRNlcUbOsjjeHjX1waYiEgxzpZFOusZMkcQAPABwnNTrFQvh9I/xgOq2L8jHev1bDN076HBxMUm9P7WPVGbwLFRrK1QZvdN+25btC/BYB8A0NceIoxikaCfGChGOxJyJ87HyrksB3q5Se2I7Atz+6C3z7o7vAt3+6C3z7o72C73XfX0eP//vj3ImZX5hJs6+ZLfDtz5A4b9UufAcCQfYjxqZLuDUE4HYSD2tQFwhwpJNG4Ru9BngrAHdyFQDMVEo7ft4Y/7ul8I3NpP1xGhxIEjZcmiV4x7DF2wK8G4Xv/liAtoPlO0A0ltLgOx7TxgaRaZwubJyMB8oIfDtVzl05gW93+jktLfDtVDn35cTy7V5DJzUIfDtRzX0ZBd+Pn/84rbtxHVf40as/Sh/80gcFvt3L29oa7MJ3Nldi+A4GNLAsVyoMmUmcbhkOOoZvLwAc1niEHty0OUN5nM8+nrNimQAAIABJREFUnloJ3/FkmN1NuhLm8bTh4z1mw+Kt+t6I5RvwDcs3XLqxOBody/P44M0E/LwR7QQHIrUKwgW+W/sdVq0JfPuju8C3P7qjVYFvf7QX+PZHdwXfK49cSX/73d+4E8c+cCzt+sldBb79GRLnrdqB70QiSaOpIgWDRP29cW4MvsWpTIHgaoFoJ04t36rnbi3g2IA5OprnDZjoG1Kr4DscDdKUKXA3QUSRrccCUU1G82UazVNNH29jqUbhe0oiSAjliASf73yhTKVymdLpPMXjEY5KA9/8ViSB71aovHUbAt/+6C7w7Y/uAt/+6S7w7Y/2Cr5/uv1PqTCmhVo+fcPp1L1bt8C3P0PivFU78J1MJGkkVWRfb8A3IDyTLvCmPvYnjoddwzeuwC2A49RLbL4cHgaAl1sC33gR0NuXoCkDCfZ9N6ZsUdtYmS6YRzWpNXKNwreyfKM+WL5xtDwO2kGC6wkWSGGJdmL5RcnlclQqlSiZTFrmbbcMAt/+jIjAtz+6C3z7p7vAtz/aA76z72Rp+R7LtWd7LEQLsgu26owV1/nTe2etTvpQg7mcdqw8fL1hYIWrByKeJLsiHM7OyYZLs6EAgMONAv91EpwDAA4XFFjAEwlYgSuUNzny3tk0MJQKEHV1RdnqDdcOfYJ/d6ZQoWGAd3HiATp22nYK34jDjk2oiEoDVxP4fpepwmNktjiw05dG84jlu1HFvMkv8O2Njo3WIvDdqGLe5Re3E++0bKQmge9G1PIuL+D7b4/+jVYerUU62W7/7Wju03MFvr2TuHU1Wa2QVKhBoiDhZEkc4gIXD/h5w+oN6EQIO6/gG1eOMIQ4ih5hCOtE7KspEvqHY9XzuQylUjiJs7EoLLbUDxAlkwDvBFuV9Qlu52OFxtxMjG02At/VUIMBbD4tUK5QYuiGpRsQni+UGMSNCwRb1+kgk8C3A9E8KCLw7YGIDqoQ+HYgmkdFBL49ErLBagS+GxTMo+yA75evf5ke+9JjXOP7Tn8fHbn0SIFvj/RtaTV24btQ0E5PrCZsuIyEKIGY36EgH5G+Kbv1SY1OLyYSDBAObOqJBokDqjRYESzzIyOjlMmUKZVCiMQGK6iTHa4mCYD3wETwxqZKWLmxsTJTrFCNs39sdcQ2fNOWUINwMsFBSJmsFpEGqVgoUzAcoJ7uGMXG3VBsdcBFJoFvF+K5KCrw7UI8F0UFvl2I57KowLdLAR0WF/h2KFyNYhvu3UC7H7e7ZaWA7ye/8iS99IOXOO9B3zyIPrzowwLflsq1YQa78J3CJr58iRLxCLuD8OmJYUTT0ELcNXLCpV0ZAJOIBd4TDVAyEqhuKLRbHjeIQCBMY2NFSqXyBJcUtwlW/mR3lAb6E1VLMg6yyZQqlMICpWB/U2W9vtiFbyxKEKpxSlwLKYhrxCmkWGxUyhWGcbgK9fRGKVojBKJbTYzlBb69VtRefQLf9nTyOpfAt9eK2q9P4Nu+Vl7mFPj2Uk3SDswJEB1959EUqLM3C/D9q+N/RW8++CZ34KifHUXTTp4m8O3tcLSmNrvwjfjROCCmKxlhuCsBZAPE7g045RLxqzdmy4TIHl6naBAuKETdkQDFGziQR90gKhSkdCpPo2M5htGKwz7C1aarO0p9fXHNl7pClC1pPt2A7lypcd/uWlrZhW8sfAbjQT5oB9b+dKZAhYLmFoQTSIvjZ9djU6xsuLSembLh0lqjZuTAJtdUKkW9vb3NqL6pdQp8N1XeupULfBONbRij7t0nRrto9ogIfHur8B373UEbn99I0z47jY5aflTNygHfd864k8b+MsZ5PvvCZ2ngAwMC394OR2tqswvfmUyJ3U7CEVi6YWOFW8P4QTvREAMo3E7w32YkWMEB3tiICSu4HVcU/Q0CYArwRug9AGoOEM6uGfYcWgCv3b0x6u6KUigcYrcSRDLJ4uTPonfuNko7u/AN95zBuOYjj2uEXz7CDAZDQT7hslAoUSwWou4uvLGwd61ux08s324VdFZeLN/OdHNbSuDbrYLOywt8E21YsYESOyRo+wO3dy5kgyUFvhsUzCL7zYM3U25TjnPV8uPG31KbU7R0ytJqbedWzjWt2YrrvO19c2ub9NFOCvkypXOA7xAlY2F2b8jmSxRHRI14mApl4k2XI4XmwLcaXryRgSsKNmUiwAj+WysqitkNggE1W2AQB4Djv5o7ihHEK3xyZzQWpmQ8TMmuKEXjEYZtWLjx30K5Qoj9AqZFH7BAQC3FcoVQpRsl7MK3PjwjYBvwjTjfOGQH7cMtCH75iViY+9mKJPDdCpW3bkPg2x/dBb790R2tCnwTvXTdS5R+M00HfOOAlg2EwLd3UiNe9409N06o8P1nvJ+OuOWIrRp584k36d6P3Muf976vl0575TSBb++GorU1Wa2QVLQTuGoU+Vj5IBWyRT7GPIioJD3RqgsGb7rMuUFO+9euLOHxEFEUpziGt46MUu8GAVBFFBDAarFQYqsxDqVhl5SABq34F4uFGV5xQI3aUAnoVn7v6McW+A4QkBf5YA1PFTVAd5LswndfVDvdEgfsYCGRSsOtBm1q8I3FQ1dS63+rksB3q5Se2I7Atz+6C3z7o7vAt6b7U5c8RRvu22Aacq5ZIyPw7Z2ym17YRD//0M+3qvB9897HAI49Wyq9dMtL9OhZj/Kvu396dzrm3mMEvr0bitbWZBe+g8EgZXIlzWea3RmKfHJiX2+s6rgBn++NWWew6fSqMS3hegEreCwUIAT0wH+xt9DuDQLXgwcowvLBFQWbSbGwCAWDDVmLwbyIcIL/5ssVGs45d8OxC9/YbAmfb+gwPJJj4O7t0cYEG2TH0gUOM9gDp/kWJYHvFgltaEbg2x/dBb790V3gW9P9kXMeobU3rKX5b86n5HtacziY3WerfzOjdsvpdJpCoRDFYrG26N5f7/8r/fJTvzTty4xzZtBh/3NY9W+Pf/1xen7x8/z7vl/Zlz7ynx9xDd94Xl966aW0YMECmj59+oT61q1bR6eeeio9/7zW5urVq2nWrFkt1W3Su51gsuL49tFUng/XwQYpAHlvX5yjaGgRT7RNl25C7LkZVdh2YQWHPzjigwfzaQpFoxSNRAnuKspCrfe+UEuFRj0yANhwby+UKuxyAzcPbEjFwfaINAIDOj5vpuUbfYa/NyKd8INoJEfFUoXfRmDDZblUoZGxPIXwhqI76kbahsoKfDckl2eZBb49k7KhigS+G5LL08zidkK0Ys4Kev2B1+lj136M9j53b0/1rVWZwLd3Mv/xx3+k1V9YzRXC3STzdoZef/D1agPTz55OH7/h4/z7ypNW0l/u/Av/fNj1h9GMBTNcwffGjRtp3rx59Pbbb9OyZcu2gu+lS5fS1KlTGbgB4itWrKALL7zQu4u3UZPAdyjEllT8K8GnuQgXjQqFYyH2iY5GtE2IsHw3a9OljXGqZgGO9lKaisEYzlefAN96BwxsQoTLCoDdKgG4AdN5+H2XK1Rgv2/NxxsLDi9t/nYs31hoAL57ItrSIZcrEkJCwnUGCw1Y8eE6k0xGKOrktCIrQWr8XeDboXAuiwl8uxTQYXGBb4fCeVBM4JvoZx/8GW1+cTPt8Zk9aM7dczxQ1boKgW9rjezmeOI/nqDnvvMcZz/wsgNpv//Yj+7/9P2mAP6zD/2MNr+wmfMev/p42mnWTq7g+8EHH6S9996brr76alPL91VXXUXHHnssQzlA/ZprrqGFCxdSAseHtygJfIe20CncNIql8viBLnA/CbNlFZZfWL6HmnGipIOB7qukKROIUp4mHv0OVIUlHO4pyQhRVyTI7iq1Evtw8yZLDbzz49ZuL2Hb2LYd+EaEE7icgKsRXhBHy8N1BjCAMcLbiHgizD75rUwC361Ue0tbAt/+6C7w7Y/uaFXgm+jmKTdTbnOOwskwnZ06uyWDIfDtncyr5q+iV5e+yhUefuPhtNfn9uKfAeCIZKPSzPNn0rqfrKMSoj0Q0VmbzqLYgLnrjJU7sb739dxOjPC9aNEiWrx4MQ0ODnongEVNLYfvNWvW0OzZs7lbl19+OV188cW88sArgpUrV/LnS5Ys4d/1Ca8J5s+fzx/NmTOH8Hs9oawGSW24hNsJUjZX5GgavKUP4fvyJY793d+rTQKvT7p0M8Jm8M1Ayhs0icMWxsIBjlJilhCzXB9SENDdTODW98EOfCuXEywmAN8YGyyAKuPHeWKzKMIMhmqFg3Ejbp2yAt9NEtaiWoFvf3QX+PZHd7Q62eG7mCrST7p/Uh2AY+47hnY/1vqkRLcjJvDtVsEt5e+efTe9veZt/uC4VcfRzkfsXP2jEcDVH+Lbx+nMd86s2YlaXHfFFVfQJZdcMoENG4Hvbd7yDTGuvPJKOv/88ymZTFad4d99911av349A7fZKwB9OQC33l+n1ig5gu9skf2JC8USb0rs7cXR5Rqcj/FhOxV2y/A76eEbGzATCE84HqLQCrrTBc3SDRcaDw7GbFgKK/iGtRtWb1i/VdIO2SnS8HCOcvkidXXhJM54S11O0BeB74aH25MCAt+eyNhwJQLfDUvmWYHJDt/DLw/TsunLqnrO/OeZNPtHmtGumUng2zt1l+66lFJvpLhChA5ECMHqM71Q3soFBX/b6WM70fGPHN8wfJsVqAffk9rnWy/MU089VXV+N4I2RDUCOaznCtbrwXexWKSvf/3rpllwolI0GuXNlXrIg38xfL9j0fH40YEAn6AI5sYx6zhu3e+UoDyVA2EKhkIcii+CKCh1dlaiy9hAmRuP4e3wIExPLjtWKVApEKQimTujw2WmK6JdD6CbffErCIEIZ29tAyj8vaNRdSiSJ92yVQkgECkSaV2EFVsds5EJ3wXAFOZ8pyVsgkb/22UXfyP6QfN8Pk/xeLyRYm2RF3srcJ9spR+klxeO6A8w8nRiwnMQcwYRqjotmT1bG72Gt3/zNq2co70JR+ratYtOfvXkRqtpOD9OAg6Hwxw1pNMS7jPgGfS/HdLN8Zur3Tgre5Zpl3594q/p9fu3bMLca8FedOgPD63Z/W9+85t8fYhiYpWM8I2NlTfccAPBMLthw4bJGe1EuZ4otxP9KsRstWIG36tWrWKXlVoJAgOWLrroItMsmKiAqOrNbTw+NmJkB4MBBjwkgLf6GfCKONd+4DfuwfDnxr9guaiBd0gLxVcrqRCB2EwJK3cbGO0pSiWOmGIG37gWnPapNokq+ObDgoIBiuBoeUSgabG7idIXAIj50ok3ZgAsYKpdbsxWN07937VwmaWOXPRAc9yHOnHR08l9x/wBSHXigg193+r51MgXxue8XvT9tZ++Rr8957cTruTTv/s0Deyz9ZHjXl4uvqu4v+uNcl7W38y62un5NLZ+jH7xgV/w5SZ2TNBJr51keunlQpkemvsQvbXqLf77Ad8+gPb+cu3INt/61rf4OWAHvpuptRd1t9znW99pZcHGZyrsi5eWb9Rba5CMPt8AvZGRHGXzRYpEcHhLgF1OEEtawZ4fUU/YnQQhBsdDDcIynEmN8UOllgUWPt1YJKC/mfEDcfxYMJhN0HpuJ7jWwUSAusbN+Frcdc3nmwE8QBxqMBEPM4S3OonbSasV19oTtxN/dBe3E390R6uT3e0EUTIQLUOfDrziQNr/6/s3dVDE7cQbed/6zVt0z+H3cGU7fGQHOvGxE2tWDAC/71P30Vu/fousfPut3Im96X1ramkpfMOCrd9VquAb4O23zzfM2QWEGWTroLl1FZZjbLxE3O9WuW7AEtwbGT/pMqQd9a6/QQCqOTb3eOxtbJ5kC33J/VHwzZiCteAbVu/+mBbbG9Z9Y1KRaEqlMr+JEPhubHRgBYT1uBNfwwt8NzbWXuUW+PZKycbrmezwveaCNfTiD1+cIJwVxDWu8tYlBL69UJHo5VtepofPepgrm/bZaXTU8qPqVpweTdOv/+HX9PHrPk6907b4hhsLCXy7GB99tJPzzjuPEPIFvnlm0U6QV7mXNDvaid1Lgt83Nl4CbluR1EmXfMBOSHM7oVyaApEoUTBcBW8NvrV43a1aGDi5/lrwHQ1qVm8V29tJ3c0uI5bvZitsXr/Atz+6C3zb1x2w+NeVf6Xs37P0iZ9+gnb71G72C5vknOzw/eBJD9Kf7/zzVsogEgYiYjQrCXx7o+wz33yGnrr4Ka5s33/flz7yXfMTK1Vr2CeAZLU3RuDbm/Fpai1Wg2R0O7HbGYS825xrrfVb9Q3cDd/v3kqacuNxvmH15mUA/qcD9uaYwTe6rWJ7++BNYnfoJdqJbaW8zSjw7a2edmsT+LarFNEdH76DNj63kQscfvPhtNeZWkxjp2myw/cvPvILeueJd1i+2JQY5TblNG118aKdaluvnMC3N6o+cu4jtPZ/1nJls74/iz5wwQfqVizw7Y3ubVGLl/DN7ig44n2cDBGu790WWr+NgtY6ZKcthLfohBl8w48dsb27x0+0hP89kl8bK2tdgli+/ZlhAt/+6C7wbV/32/a4jcY2jHGBQ648hPb5t33sFzbJOdnhe8kuSyj9ZpqVgZa//97v+ef3nvRe+uTPP+lKW4HvpslXrXjF0SuqJ1nO+d85tMfxewh8GxRoqc9384d8SwtewLcWX7pA2Rx8ZSN83DySH77feu22JfhWvt4D8SCHF4RPd65Q5gN0VIz1Vs6bem0JfPszEgLf/ugu8G1f95v6b6L8cJ4L7PfV/ejg7xxsv7DA91YKXBe4rvrZqS+fSsv20mJ+N/u0S7F8u5q21cLLZyynoXVD/PtJz55Eg/vVPzlSLN/e6N4WtbiF70KhxAe74L+RSIjhW7/Jz4/IJ0rYbQm+cUAQfL1xKifS2FieY5In4OQ+Ht0EIRXbIQl8+zMKAt/+6C7wbU93nIj8P6H/qWaesWAGHXb9YfYK18g1mS3fOJgFB7QgJXdK0vy35tPyvZfT0FoN5o5deSztevSurvStVVjg2xtZr49cT+XxU/zqHRevWhP49kb3tqjFFXxXiEbGcmzx7umOcmg7pPz4ZIL7CazfI/kKbc5VeJNjK9O2At/YPDoQC1B/DAfmaIfqbNqU4UOOEOIRMbUTiTD/3g6WcIHvVs7yLW0JfPuju8C3Pd1h8YblWyW8YserdjdpMsP3O4+/Q784RIsRvd3+29Hcp+fSY195jH5/peZ68sEvfZA+evVH3chbs6zAt3tZsen4lh1u4YrCiTCdnT7bslKBb0uJOieDW/jePJxly+tAX5xdITKZIrtDAAaV+wlYfGO2zBDeSvzeVuC7Oxqg7eJBio4bthHTO50uUKFY4oVPLBamWCzEMb67khHf3VAEvv35/gt8+6O7wLc93cf+Mka3Tb2tmnnHQ3ekE357gr3CNXJNZvj+8x1/pgdPfpCVUQuZtx55i+75uBY3Orlzkua/Md+VvrUKC3y7l/XvT/2d7jroLq5o4AMD9NkXPmtZqcC3pUSdk8EVfBNRKp2nTLZIoWCQwRpWWVhjAd6IA65SuqiFHoQbSqvStgDfFIrRFN0my1yuyG4+kWiI9c1milQslKiEm20iQt1dEd+DuQh8t2qGT2xH4Nsf3QW+7em+8fmNdMd+d1Qz972/j+Cn7CZNZvh+4eoX6Lf/op1uOfMLM2n2NbOpUqrQzYM3V/3qP/viZ2lgpvenXQp8u5m1Wln94gkhNz+14lOWlQp8W0rUORncwncZ1u5ckXL5MkfdgOsJNgDCCgs3CAAiXCGA3KP5Cm3KVijfIveTTofvcjBIyXiM+qLj7ialMo2M5alYqlB3d5R1zueKbP3GgTrxeIjawe9b4Nuf77/Atz+6C3zb011vlUWJaH+UPrf5c/YK18g1meH78a8+Ts//5/OszEHfPIg+vOjD/POq01fRqz99lX/GhlZsbPU6CXy7V/QPV/2Bfvd/fqctnv55Js3+0WzLSgW+LSXqnAxu4ZuvtEKUzhU5tnYiFmbwHkvnqVgoUyQapmRCO+Yc7ieI/T3copMvOxm+eytZCoVD1NcV17mblGhkNM9W797uKEs/PJLj00b7euOsfzskgW9/RkHg2x/dBb7t6f6Xu/9CK09YOSHzueVzXZ27MJnhe9W8VfTqbRpkH37T4bTXWVrMdIA3ABxpp9k70fGPHm9vgBrIJfDdgFg1sv72X39LL/y/F7RF0rcPpv2+Zr1IEvh2r3vb1OAVfGfzRXY5gaU7lysR3COCoWDVDUXBYrZEtDlbJpyA2ewTJjsVvjmsYCBLiWiYuhMxnivQFv9GEeWkWKbeHli+w8Q+9xWigX6Bby++VHK8vBcqNl5HqVSiVCpFvb21j0xuvNbWlBD4tqfzK7e+Qg+d+dCEzIjQgUgdTtNkhu97Dr+H3vrNWyzdpx/8NO1y1C78Mza2wvUELijwQcTbhWifZqzxKgl8u1fygbkP0Pq71nNFRy49kt53+vssKxX4tpSoczJ4At/jl5uGtbtU4ZCD8AOPRIK8CROpv3fLUbfZouZ+kio2dwNmp8I3wgn2UoZiEWykjPGbBOiZz5c4sglceGDtVofrxONbNre2w8wTy7c/oyCWb390F/i2p/sL33+BfvtlzUdZpZN/fzJN+dAUexWY5JrM8H37+2+nkVdHWJVT/ngK9e/dX1VID+ZH3HoEvX/++x1rbFZQ4Nu9nHcecCe9+8y7XNHxq4+nnWbtZFmpwLelRJ2TwUv4zqQLlM2XKJGMcDQOQGJXUgs/GI9q/1UJGzAB4Phvs1Inwnc8FOANloFChsIhbKqMUCpdpGKpzPFAsbiJJyIcchALG/axj4d932SpH0OB72bN6Pr1Cnz7o7vAtz3dn7niGXrqkqcmZD7u18fRzkfubK8Cge8JCuhjRH9+5PMU6YlU/45wgwg7iLTnqXvSJ27/hGONBb49la5a2S3b3ULZjVn+/fQNp1P3bt2WDQl8W0rUORm8hG/9SZf4GRZZxP9WrsjYgImkNmDi+HkAeAavx5qQOg2+Ad6I590VDVA2naZQCDG8wzQ8muNoMtANLj3BEFEoHOToJu12uiWGUeC7CZPZRpUC3zZEakIWgW97oj628LHq8eeqxFHLjqJpp0yzV4HAd1WB3KYcu5YgmZ1miYN2cOAOElxOztp4FgVwYIRHSSzf7oQsZor0k+RPuJJgOEjn5M+xtfdB4Nud7m1V2kv4xoXBRQJHzQO0cdplLBLi60VsaoQlxK5AhMNDVA4gNwN4rjkhCDsJvqvgHQmwVTuVSlO5EqBAMEw4GQ5vFcqVCiW7ohQJBSlfKLHFOx7V9G2nJPDtz2gIfPuju8C3Pd0fOecRWnvD2gmZZ/1gFn3gix+wV4HAd1WBTX/YRD/f5+f8e/+MfjrlpVO2Uuen035Ko38e5c+Pe+g42vlw528YjJULfDueslxw6KUhWj5TWxx179FNp68/3VaFAt+2ZOqMTF7DN64aVm+4ScAnGZANX+WxVIEQlhDADWjsTkb47/g9U9BOwEQMcC83YXYCfMMWEQ9rFu8kwJv9uYlGR8eoWCKKJ+IUjQQpky5SJlPgSCd4mwDLN8Rrlwgn+tku8O3Pd1/g2x/dBb7t6Y4DYRDbWJ8OuPQAOuAbB9irQOC7qsBff/lX+uWxv+TfsdESGy6N6XcX/o7+8N9/4I/3+T/70CHfO8SxzgLfnknHFb2+8nVaccwK/vk9h72HPvObz9hqQODblkydkakZ8A14xIZAkGEhX2TwBmQDGkvFMuXG/cL1Vltswtycr2hRUDzyQml3+AZoA7j7YwFKhANV9xy8PRgeHqNAIEixeIzfIsC3G28PEEUmkYhQPNZ+Fm814wW+/fnu+wHfxXSRX3u7TRLtxK2Czstv3ryZBga8P4jF2KMVR6+g1x98fcLHH7jgAzTr+7Mcd36ybrjEGwS8SUDa63N70eE3Hr6Vhm8+9Cbde+S9/HnfXn106jp3BxrpGxDLt+MpywVfuu4levS8R/nn95/xfjriliNsVSjwbUumzsjUDPhWVw4L+PBwlgqlMsehhn8yNmLiUJhEMkzRcZcU+DIj5UpEw3ktDGHBAxN4O8M33O+6GLyDFB/naCxYoA82VZbLeSqViMqVEMN2JBTgRQkO0wmF8EbBO/89r2eqwLfXitqrzw/4/tPtf6I9T9vTXgfr5BL4di2h4wpaBd93HXwX/f3Jv0/oJ/y94fftNE1W+H76sqfp6W88zbJ9+KIP00GLDzKV8Ka+myg/kue/nfan06h3Wv1Qnuk307Thlxto2menUbS3dnhCgW+nM1Yr9+TXn6RnFz+rjd+iD/MhSXaSwLcdlTokTzPhG77KqQxgu0jxWJjD5KXGtENiEIYQR6OHo6GqDzgkA3SnCmUaKRDBGu4mtSt8w78bZ+R0R4LVA3RwnVisbNqc4bCCPd2whAcpmycO3QjUBnh3JSMM3+2cBL79GZ1Wwzd26j/xH0/QYdcd5vqCBb5dS+i4glbB97K9ltHwK8MT+rnzETvTcauOc9z3yQrfj/zTI7T2es1/fvYPZ9PM82eaavirU39Fry1/jf8GtxO4n9RKsKY/9n8eY1gPRoO069G7cqSUqSdOpUj3lkgqKC/w7XjKcsGHzniIXlnyCv/8sWs/Rnufu7etCgW+bcnUGZmaCd8KKOGrnMfxloQNvdqGQviBA63ZihsNceSO8LgFHDkB3iP5Cm/IdMrg7QbfYOZEJEC9kQAhlvf45bKPt6aNdmJlKl2gWKxMkQgWLGFKZ4oUi4U5bCNOCm33JPDtzwi1Gr7feeIdWn3+apr71FzXFyzw7VpCxxW0Cr5v2eEWyv5dC62m0pR9ptDJz5/suO+TFb7v//T9tGHFBtZtzt1zaI/P7GGqIQAPoIeEkI4I7WhMsHb/5pzfEPzIa6U9jt+Dpp08jd570nvZzUzg2/GU5YL6OOzHrjyWFzp2ksC3HZU6JE+z4VvJgFMZAZnw+U6lcBhPmRLJKMUiQd5kiY2D2Jyph8tUsKGwAAAgAElEQVQ8rOD5Mo0VNRhv1A7eLvANqI7B2h0h6ooGKabjZ44OA1eTIqLDhNn6jVjpVMlTpRzgDZc4Zj4YJIp2AHhjvAW+/fnytxq+X136Kq2av4rOrZzr+oIFvl1L6LiCVsH3dYHrtupj8j1Jmv/mfMd9n6zw/fN9f06bfr+JdcPid7sDtjPVEG+nEE9apc8Nf26COwlOHcUCujBWsD0GOIlx5+N3pj3n7kmRyESLuO1KfMyYHg/jiwPs/Eq3Tb2Nxv4yxs0jUg0i1thJAt92VOqQPK2Cb8gB+N68OUPF8Q2EaiMhfL6xKRPh87q7opRIbDk0RlnBYQFPF+EXbh/C2wG+oyFYueFiEiC4m2yxdlc4Zjc0SKc0P/h4IsyxvPOFMsUiiOetHbIDV5NOSgLf/oxWq+EbPqfwPZ379Fzabn/zh79dJQS+7SrlfT4/4RtX42bxNlnh+5btb6Hsu9pbhDP+dgYldkjUnBh3f+xuenv12/z3o5Yfxf7cmb9l2Nq94V7Neq7SjHNm0CH/dQgHTPjzz/9Mr972Kr358JumdcMC/g9P/gMNzGz+Zl0vZ307wLd+IXp2+mwKJ+xtWhf49nIm+FxXq+EbVm9Ydtl3mcPlVdj3G24oCDYPQE8mwhzdQ59wDg9CEQLCMyWivA0I9wu+YenGBslkSItmglCCYYObNizeQ0NZAo3DHx6uOeyGEwyyz3cygdMrYxSLRavHyPs8VWw3L/BtWypPM7YavpXf4mH/cxjhoe0m2YFvRHcYflXzGUaEDDfHkrvpq7GshBq0VjPzToZu3fFWzti1SxdbWvPD2kbAzw19jg+CcZImK3zr4c1q8fL8fz5Pj3/1cZZ3rzP3ol2P2ZXWfHEN5TbnqpJ3795NH7/h4xy20JjSb6XZb/xPy/5Ef/vd3yb8+ehfHE1TT5jqZOh8K+M3fKdeT9HS3Zby9ce3j9OZ75xpWwuBb9tStX/GVsI31CiXtE2YSDiEB+A9Oppj8AZwwwKMzZiAc4A4ftZzK1zHs6UKu6EAwnN1YoO3Gr7hTRINBygRIg4dCEu33lMEG1AB2IFggN1vhoZzlM4Wqb83xr7v2WyRN6MiVcp5isUQUtC/V2NOZ6/At1Pl3JVrNXz/4pBf0DuPv0Mz/3kmzf7RbFedtwPfS96zhNJvp7mden6urjrioLDAt7Vowy8P07Lpyzhj/979VM6XaeRPI/z7aa+cRr3vqx+Fo1YLkxG+R14bodv3vJ0l6ZnaQ//453+sOwCb/7iZfvaBn9XM88Evf5AO/tbBFO6ytr7CVeKR8x7hONVI9TZ7Ws8Kf3L4Dd9vr3mb7p59N1883IUa2TMj8O3PnGlKq62GbwbwMkLpVcZPwyxSMBRgdwvEsQZpaxsyywyivT1R/psxwRIOFxTAdw5AXqwQwFwfobAV8A3gDoeIQRu+3LFwgP27zQKSwLcb/+KI0x0P08hojhcf0agWTrBSLnP/sfDIZTN8vLyffmlOJ5zAt1Pl3JVrNXzfNHAT5YfytP2B2/PrZzfJDnzrrX2Ia4z4xu2QBL6tRwGLNCzWkHY8dEd2a3jnsXf49xN/dyLtcMgO1pWY5JiM8P32o2/T3Ydp8LbjR3ekE9acYKmd3sdYZe55bw8dcesRtNOsnSzL6zM8+61n6clFT/JH+31tPzr42wc3VN7vzH7D96s/fZVWnb6KZXjv3PfSJ+/4pG1JBL5tS9X+Gf2Ab6UKXE0A4YBPhCHEATKwBOPGDH/oWDRMAwNxyucKfDBPPB7R8hpkVdZwuKLwz2WiQqlC3eU0ZQJRypP1it7uSKFtrAXgVhIPElu2+edQgCImgUjgXsIuNaEgFfIlGoaVPxjkzZX4nTeYBgOsA/zdsfEUJ38KfNsdEW/z5XI5Aggmk0lvK25Bba2Eb7yyvnnKzdWrsnr1bXX5VvA9tmGMbtvjtmo18EvdZ2HtsGlW7Xn5d4FvazVff+B1WjFHO9Fvt0/tRoFQoOpv7OYtxmSEbz282Y2T/tt/+S29cPUL1YHa7z/2Y2u3k/TyLS/Tw2c9zEXhxnL4zVsf8OOk3laV8Ru+n/vOcxyiFelD//ohOvSqQ21fusC3bamcZ1yzZg3Nnq29yj3vvPPoqquuokQiQVdccQVdcskltO+++9KyZcto+vTpExpZunQpzZ+v7R6fM2cO4ffBwcGaHfETvvWdAqBmsiVKpfMUDgfHj6YPUG9PjIZGclQolPhQHrihICwhANUsAb5z5QoVcEBNbozKwRgVAmEqVIg3epYN1vF6I8SxtRmwAxRBNBYGY6JQIEA4HwgWbqMvt74+LCZyCNkS0KK8YIFRKlUIkV9wjTj9E/Cd7IpyHhwjj4gvSH7fIJzPXIl24kY7N2VbCd96Syb6PPeZubTdh51vurSCb/2rWrS377/vSx/57kfcyOVZWYFvaynhM4yY00jv+8f3UTAWpJdvepl/P+z6w2jGAmd7BiYjfD//X8/T4/+u+XDbhTe1+IHLzydu+wQN7lebCaxG841fvUH3ffI+zuY2TrtVW834u9/P1kf/+VF66dqX+NIO/b+H0ocu/JDtyxT4ti2Vs4wbN26kRYsW0eLFixmcAdBIU6dOpfXr19O8efM4nNutt95KZ5xxBkM5Ej678sor6fzzz6+WQ5lZs2of39su8A3LNv5VykTwjGbLdyxEsXCQRlIFjoBSLpb5tEy4bABmcegM/MQBsmYJsUij0RhROMLgDa8WRBeB3zWHLawVuzCgxdzW4Fvz247gv+MuMbVGFT7duAZlzR8dy/OplH19Mcpnixy/G31GgqsNflJuJsb43X7fIJzNXK2UuJ24Uc952VbCN6IgrJqnvTpFwmat6WdPNAQ0ciVW8P3az16jX52iwRsSNnhio2c7JIFv61HQH6c98wszKdITIWwERMIiCospJ2kywvfvLvwd/eG//8ByWR2co9f0uW8/R7B4u01D64Zo+YzlXA1C5CFUXiclv5+t9x93P224T4syc/RdR/MhRnaTwLddpTzKBys4oBtJwTQA59JLL6UFCxZUrd+A9muuuYYWLlzIQK7KAdZrJcA3BvRrX/uaaRY8WOAm0cqEjZZwPVEJP8IdgzcrckxwzU0DCZ/jd+0X7e9bylW2/K0FF6DvN/qkrkFZ6fV9Rt5a1nt0VZWtXlsL+u9VE9J3r5RsvB5o34o588J3XqAXv/NitYN7nr0nHfh/D2y8w7oS9e41665ZR89d9Fw19y7H7kKzb3O3ydNVZw2F/bhPetX/VvR97dVr6flLNNje+8K9Kdofpecv1X6ffsF02u+bzqCwFX33SmdjPU77vubMNfT63dqGx0OvP5R2P3n3ZnXRtN7CaIHu3O1O/lsoEaKT33J+SFJLOz7emN/Pp18e8ksaWattNv7kQ5+kKR+eYlsGu33/zne+Q/F4nBmx01OgoqfBFl6NHqjvvFOb8IBpfH7BBRfQN77xjbrwvWrVKrr44otr9hjwjUuDK4tZgvUYII/Nf61KpVKZY13DJxqWYfh55zIFtl739cYoEg5xhJRiqcLWcbhy5PPYuBimnp4owQJdKJaokM/yhkXEylZ87vYauG/5ErcNeMbJk+EQfLSLlMmVKBoLUWTcug23E1xHT3eU3WVGRnJsCe/u1vqIqCcoa5awuILm0aizEFxur9NNeSzmAICduFk0n8+zz7d6m+RGh1aXheUb/e/q6mp60w+f8TDHAFZp+4O2pxMes974Vatj0Bxzvru72zTL4wsfpz9cpVn7kHaavRMd9xvnx5J7KRAgKpVKUU9Pj5fVtqwuWI/7+vqa2h426D3/HQ22D/rWQZTYMUGPLHiEf3//Ge+nj9/0cUftj46O8nxvtYHIUWcNhZw+W++edXd1s+pxDx9HO32ssQ2TXvT9xu4bqYRwY0R05sYzeTHVKcnvZ+tN3TdRMVNkuea9Na9ujHajptiThGT1bL388sv5GSzw7XBWGt1PMGkuvPBCuvbaa9nn+5BDDqm6pqAJp5ZvlK01SCMjI3xzayV8oz+A1HxOm6AA3M2btQMFsAET/t+jYwWKRoMMtiMjeT68p7snSlMGEpT5/+xdB3QVx9m9kgCJ3rvovYPoHQOmmd67MeASJ3bi/E5xHFzjOE6cOLETJ7YBYzoG03sHU0VHgOlV9N5BCOk/d5Z9mve0/e2TBOw9hyOJNzs7O7tv9+4333fv3URcv3EPWaOYW50ZCQ/ChJQfSTzTSJKSk0X+uMjBTkoSqiuUQBTpKMnJyJw5ApGPJP8o/0f5Q4LbU/+Qdu9k81GRESIFhgT61q0EQbRJrJm7zcg2x0nzIKa6MK2E+2H7HNnNTXPSe2nM4SUrNvPSToKZPefbpmXayeyGs0F7eRXhmcMx4t4I8ULpBGZpJyv6rxA6wyoy0nK3l3Zifsbporjvv/tEw2ZfNkP26OxY0nWJ+JsFmB0XdjTvRKPF05h2Qo1oakUT/Y/0R66yzmQaHU34o42mVpqKGweV6G2fPX2Qt9rjY7STns/W+1fu47v8SqE65ZVHPhhp6zR4aSe2pstZY+Z5M6dbLphkGokayQ4k2irpeVxzvo1miUT21m3FkEEh2/fxIDEZOXNlEVHmq9fv4ebNBOTOGYmoqAjcvqPkV+fMnozk5AgkPIDIGSd5ZjT9zt0HyJkzUhBsGv6QFCc+SBKpLJkyh4u2NL4h+RdE+1Eyi5o2QvLOSDYJNfPN2Q+j4czxFvKIObIICcGHTAGgY+X9h4LUc/8k31rSiYHHn543CGdXbMpWHvkOdgadbZ+W5JsPED5IZPTa2Qv5azkr5DIj37JLH/cZVSAKQy9aN6dwNqPWtvLIt/k8sT5AXSlpPbk1cpXJhdmNFelBrpr0iHUmVfnUke9k4OuIr331SiRvJHFpjbnPzMW51YprZqclnRDdLjqth+B4f+n5bL204xJmxigZDLkr5ka/A/1sHYdHvm1Nl/3GBw4cQL9+/bBrl7JMR0ycOBE9e/b0Rb5lJROZlD+uaidms8TUEnJgEtcbNx8R8ZxZROHlrTsPcP/eQ0Fuk5CMpETmvQIREQ+Q9DAcCYlhItpM4kuHTUbKGaFmygrTR0ikExMeIiExSRj/RGWJECklJPmMWufOHSXoN6PviQ+pWqJE5unEyX2KKHkyBPmmOyUJ/MPEZJGCwpcFNRZoJ/UlPW8QZufC7HOPfJvNUGg+TyvynXAjAeNyj0t1EMEUXZqR7yllpuDm8Zsp+wwDXnr4kn+RR2im1bRXj3ybThEWP7cYJxcqRWYdFnRAnkp5MLW8daMYvT08beSbbpMTi00U05GeL6DLBi3DscnHxDhajm2JSi84L7Y2v3rcbZGez9bjc45jafel4oCin41Gp6WdbB2cR75tTVfGbpxR1E7szBKl+ghGnpkWQk1vElwa2JAZZ8oU9kitJAEPkyKQlBwuiDaj2Yx6MxLNNBQS+qismQThphrJ/QfM9VXIN3H9OnO0FfLN1XSSb0azVeTLk1VID6pgPjhTXji+iEzcX4RIQXGC9LxBOBmvvI1HvoOdQWfbpxX5ZroJ004CUfXVqsLxzgkMyXcyMDrLaKF2JOP5y88jMl/6O8B65Nv8jM9pOgfnNyjW5DSFYZrCuDzKC1zmHJnxws0XzDvRaPG0ke+LWy9iVv1ZYia4ysTVpvTA+jfXY+/flYLreh/UQ8yomPQYhqN9puezlVrr1FwnKK9JmU078Mi3ndnK4G0fR/ItTymJLulweFiYIN8k1YmJTDehZAqLMsORJTIS2aIihNENXSVVGUHqhzP9hFKA9+8m4l5Coh/5JpG+fTcR2aIyISoqHFevKQY5YeEi9Rt5ckemMvxx63Sn5w0i2GPwyHewM+hs+7Qi37LJR5bcWZBwXVmJoksh3QqdwIh837t0D+MLjk/VbTC25E7GqLeNR77NZ3NGjRm4sueKaNhnbx/krZoXsmOpU5Omp418y5HTks+VRIf5HcwnPwQtdvxzB7a8obhcVn2lKpr919lLdwiGZtplej5bN725Cbv/vtvxS4tHvk1P7+PT4HEn3/JMMxWExJpa20TC/TtISo5AWLiiBc70EuqHM/2DUfPLV+4KF838+aJEBP1eAgsiI3yRb+Z4M3dcNcWhQQ+j2UL2MJmFoKndNt068+l5gwj2GDzyHewMOts+rcj39g+2Y+u7W8UgK79YGfu/2e8bsFMSZUS+5TxJeWa6begmrMrTGx75Nj8Dk6In4fZppUhwUPwgZC+eHROLT8SdM3fE/w08ORA5Smgr3Rj1/rSR773/2Yv1v1gvpqTKS1XQ/Kvm5pMfghb7p+3H2v6KWk3JziXRYV76vAQ4ObT0fLYu77McR2ccFcNuNa4VKj5f0dYheOTb1nRl7MZPEvkOnGnFZCeLIN8kzlRLVAk6nSTv3lXSVJi7zVxupqHQBEeW/yMBT0hIEjKHkVmUIsu0QHreIII9Po98BzuDzrZPK/K9augqHJpwSAySD/8df9qBW6duib977+qNfDWt69aqR2pEvk/OP4nFXRanmhQ+8PngT2945Nv8DHyb81s8uPVANBx+azgyZc+EGbVm4MpuJRru1CH1aSPfsX+IBc1yiHrv10PMO+mT7nFy7Uksbql8J+mW2WtH+qS/mF95qVuk57N1VoNZuLjlohhU51WdUaxVMVuH4JFvW9OVsRs/6eSbepiZM5tL+2W0s5SeN4hg58Ij38HOoLPt04p8U6XiwiZFZrDzis7Y88UeHJ+tmIC1+rYVKg6zF83hdkbkm1bMtGQOhNN9OZtd/a088m08o/Q0+CbiG9GI6k8vPnxR/L6g7QKcXnFa/O5UMeNpI9/yiy/zhZk3nB64dOQSZpZXVDuiCkZh6IWMoTxkZS7S89k6ocgE3D1/VwzTiUykR76tnOHHpI1HvjPmiUrPG0SwM+KR72Bn0Nn2aUW+xxcaj3sXFd19pgswCk4TFaL6a9XR5PMmtg/AiHwzxYWpLoGwY61te0A2NvDIt/FkydrGMlFbOXAlWD9AUH6w/IDyNmZdafq4ku/EO4m4k3jHtofGgmcX4PTy4F5YbE+yxgZcVZ6cc7LvE6fpZm6MxW4f6flsDbbOwSPfds92Bm7vke+MeXLS8wYR7Ix45DvYGXS2fVqQb1lmMCwiDC8mvohTi05hUadFYtDMwWYutl0Yke81I9bgwNgDoksaitw4qph71H6rNhr8uYHdXbne3iPfxlPK8zW1nCIrmKtcLvQ/3F/8vv619dj7b0Uxo8k/m6D6L6vbPjePK/kmgY6sFIm8xfLaMrD7vvL3uHbgmpin3nG9ka+6/RQv25OsQ77nVJnjM/sZcHQAcpZ5PBxe0+vZev3QdUyrOE3MZrZi2TD49GDbp8Ij37anLONu4JHvjHlu0usG4cZseOTbjVm030dakG/mKzJvkchTJQ/67uuLuxfuYkLhCeL/MmXLJGTj7DpdGpHvhR0WIn5JvOi/dI/SOD5LSXFhsWeLr+1JddmfVfMtPPJtPEeXtl/CzLpKikKBmALoua2n+F0u3K3zdh3U/1N988kOaPG4km8W3d2+cRtVn69qi3yPzT4WjJoTz195HpF500dqk5HvZW2X4eJmJX+5649dUaRZ2tvc275ghCTxHTHnZhbtTvo22oYvXFy5IJwGKTzy7fZZScf+PPKdjpNvsOv0ukG4MRse+XZjFu33kRbkW5YZLNW1FNrPaS8GKqtZOInIGZHv6dWn4+req2I/dd+ri23vbRO/l+lZBs/+8Kz9iXJ5C498G0/omVVnML/1fNGoWOtiok6AoN08becJp8odjyv5/unrnxD/Yzxaj2ttmXxT0lPVRndiTe7mZU/yveH5DTg+U3kRbjO1Dcr1K+fmLkLWV3o9W/eP2Y+1IxWFmHL9y6HNlDa2j9Ej37anLONu4JHvjHlu0usG4cZseOTbjVm030dakG85Wlnz1zXBvGtiSbclODH3hPjdiYSWEfkel3ccEq4pWuLtZrXD0h6KQ1zRFkXRZU0X+xPl8hYe+TaeUK5ULO2pnDOuXLSb2U78fnT6USzvu1z87vRF6nEl3zs/2Sn0ngedHWSZfF/ddxXTq00X85W7Qm70O2jPmtzNy57ke+cfdmLfF/tEtxml/sLKMabXs1WuXan121po+ElDK8P1a+ORb9tTlnE38Mi3+blJvJuITFkzmTd0sUV63SDcOASPfLsxi/b7SAvyvfr51Tg4/qAYXPP/NUeVl6uI32VSXv316mjyL3tFl3rkm0vsXGonIqIi0CO2B2bUnCH+plELDVvSGx75Nj4DB8cdxOoXVotGtCGnHTlxds1ZzGs1T/zu9EXqcSXfsb+PBQl4r7heyF89v6VLOH5ZPBa2WyjaUqKOUnXpBZLvg/8+iK1vKXr/8ot4eo3J6n7T69nK7wC/CwSdgOkIbBce+bY7Yxm4vUe+zU/OyYUnUbJT2uoJp9cNwnw2zFt45Nt8jkLRIi3I95wmc3B+o2IT/tzy51C8TXHxO78ji59TdH+Z+8kcUDvQI99ykRKjfYx0Tyw2UXSdtXBWDDk3xM5uQtLWI9/G07rnX3uw4VeKpXaNN2qg8T8ai9/lSK5aP2D3BKUH+abpU9aCWZE9Orvd4fra//jyj2DqSaPPGqHmr2pa6kd+iakwpAKeGf+Mpe1C0Yjk+/Ts01gzZI3oniknTD15HJBez9b5bebjzMozYoroTEqHUrvwyLfdGcvA7T3ybX5ydny0A5VGVEK2ItnMG7vUIr1uEG4M3yPfbsyi/T7SgnzT5p1278TA4wORo5TiShhs0aUe+ebDig8tomjLouiyqgu+Dv9amZww4KWkl+xPlMtbeOTbeEKZo7/tfSVPnzn7dd+tq1wz5++CusdEVIEoDL1oXys6rcn35Z2XMa/lPHRa1gmFGhRyfCWpToclOpVAxwUdLfWz/U/bsXWUEmmu/bvaaPCX9FP6Ifm+GnsVi9ooKkdFmhZB13X2XrgtHXQIGqXXs5WKP6pSU+/dvZGvhn2lGo98h+CCSK8uPfJtPvN0FctXLR/KD7KvQ2veu3aL9LpBOB2vvJ1Hvt2YRft9hJp8a8kMyqNkRPrOWcUunOkgTAuxCj3yTQ1xGosQ5QeWR+tJrfFtrm/x4Kbiljjs6jBkyZPF6m5C0s4j38bTuvGNjYj7Z5xo5CcpmAz/F6mHL4kXKjtIS/KtEm9+Dzou6ogSHUrYGapfWzUKSqfPYdeGgQWUZqDRFA2nxDx+3kRo6qcXSL4TTidgRmUlBYwv4XwZd4LE24ngnGYrmjbBrXR5tiYDo7OMRlJiknLfujYMWXLbv2+5Tb4nTZqEwYMVycMPPvgAo0aN8juFBw4cQL9+/bBr1y7x/+vWrUPTpk2dnGbH24QlJycnO946A2/okW/zk7Phlxvw8N5DYaWdVkiXG4RLB+eRb5cm0mY3oSbfl7Zdwsx6imScVr41LeBpBU88M+EZVBhcwfIR6JHvnX/Zidi3YkU/arRPjiA5cYmzPCiLDT3ybTxRa4avwYFvFZ32wGLc8QXG495lZSWFkW9GwO0grcj3hc0XhEyc+tIXrLrHzJiZYPoK0WV1F7GqY4YlXZfgxDylqJlFqyxeTS+QfGdKzoTxucb7huDUaIdzGxEZIWzq0wLp8WxlUEJNl8ucI7OQY3UCPfJ96xawbRtAjrxzJzB37vt47TXg3Xff1d0NifWYMWNADpg1a1Z8+OGHaN26tR+5JjkvXbq0+D+2X7hwId544w0nQ3e8jUe+IyIcT156bcgbhBv28jT5OPfjuTStLk+PG4Rb58kj327NpL1+Qk2+j0w7ghX9V4hByTKD6ijl9IIav6qBxp8pub1WoEe+/YxYHkX7ZtWfhYtbFX3h7pu6o1BD58v/VsZm1sYj38YzRKUTVZudajWlu6eQxmmVpuH6weuiA2rGM/fbDtKCfLPGgcSbEVoVTgvm1O2nlJmCm8dvij/r/KEO6n9krnFOrXRqpovrfnP3oNJe7MyxVlv12Tql6JSUl6cLQ4XVvF1Qgo8pnU5yoO3ui+3T49l6YdMFzG48Www3X8186L2rt5Ohg+T7+PEw7N8fKUi2SraPK4qPEt7He+8Zk+/ALWSirX722WefoVOnTqhUqRIuX76ML7/8Em+++aYg62kFj3w/xeSbcliUxRp8dnCa5X2nxw3CrS+TR77dmkl7/YSafG//cDu2vqOvbkCpQUoOEnaLLvXIN2UFj89WnizPzngWZXqVwaKOi3Bq8Snxf04Ll+zNrHFrj3wbzw81vqn1TXRe2RnFninm22Bus7k4t/6c+JvFtFQ9sYNQk+/zG85jYfuFeHBLSXNSUe/Deoj5Y4ydofq1HZd7nEi1IArWK4geW3qY9jW+0Hjcu6isEgyKH4TsxZ0XfJruzKSBSr7n1JuDK7uviNY9t/dEgToFbHfNlWU6ddI0Ky2QHs9WOXBRsnNJdJjXwfRQExKAuLgUgk2izX/XlXdVP5QuDTRsCDRooPxbsuR9ZMpknXzrRbUDyffbb7+Njz76CPnzp80qBQ/SI99PMfmmigPVHCiKT3H8tEB63CDcOi6PfLs1k/b6CTX5lqWyZJlBdZR3ztzBxOKKEondpVU98j274WxciL0g+lSjfcwBZy44QcUHKj+kJzzybTz7cooFI36M/Knwi4o7SKUIJfk+t+4c6K4qR7zVcdd8syYa/U3RuHeCr8MeFQ0/2tiKW6W8jdMUDydj1dpGJd8ruq8Qz0bC6YvwgrYLRNpNzCjnLzN2jis9nq27P92NTb/ZJIZZ7efV0PTf/nnTV68CW7cqKSP8t3evQrS1kCsX0KQJUK8e0Lgx0KgRkC+gdlMvnZipJe+88w7at28PRrpJogPTT+R9epFvO1eWzbZezrf5hM1tMVeknTh1YTPfQ+oW6XGDcDJOrW088u3WTNrrJ9Tk209mcNlzKN5WkRmUQZt5Kp8QfX/qizyVraUR6JFvuYhz0Frhu2AAACAASURBVKlBQt6NsnWUryMygrmHR76Nr1M5R3/A0QHIWSanb4O1L67F/tH7xd9aL3Rm34BQkW9GvEkK6fFA5CqfS6SHMH+dqDS8ElqOUfTK7YI57sx1l9F2WluU7VtWtyumqDBVhchWLBsGn1aK5NILKvne+OpG3/lr9t9mqPqKfe3q7/J9J46d5z8tkB7P1vW/WI+9/9kLFg4WfrMF7ter7Jc2cvas9pGXKQPUqgXUrq38rFLlPkqVSkZUlHF6jxmvU/dGMn769GmQZGulkng53yG8Is1O0o0bN5A9e3bLLlwhHKrtrt3K+VYjN3kq5UHf/X1tj8PJBulxg3AyTq1tPPLt1kza6yfU5Fte9h5wbABylk4hUepI1VUi/t16YmvLCkGa5JtqGBFfQzyxKCv4SA1DTn+p/VZtNPhz+kmu8Tg98m18nX6X/zvcv3JfNHr+8vOIzBfp24BKUjs/3in+dpLKEQryfWb1GSzutNiPeFO3/sLGCylOnd1Ko91sxanTLmTtenXbyiMro8U3LXS7YhR+bvO54nNKHHIVKD2hPlt3/3k3WOtBMA2H59AOVLlJrRoSO/3YaZuWz9bt24GNG4H5fz2F/ScjcRr58ADahn316wPVqytEm/9iYoAcipKrD26qnaxfvx7NmjXz659qJgUKFPAVYp48edJTO7Fzcdlp65Fv89mSi4Jo6kFzj1AjLW8Qbh+LR77dnlFr/YWSfMsygxyN3rK3bKFsx/VOi3zfPn0bk6IniYNnfivzXIl9/9uHdT9bJ36nw2ZaRcz0zoJHvo2vT6N0ibjP4rDx1xtFB9V/WV1IEdqB2+Sbuel8gZQj3l3XdhUyeH6OnNScX93FzlB9bZlGxXQqGTlK5sDAE/pSfUe/P4rl/ZaLTahyQrWT9IRKvo+MP4K1I9eKocjupVbHdnrFabHCULB+QeFemxYI1bOVRY+bNwOxsco/Eu87ivKqHwrkTUKdeuG+aDaJduXKgJXMXjfJd1rMtRv78HK+rVwZbsy0i324FflmHivzWYm237dF2T76y4NuDT9UNwi3xmfUj0e+02KWU+8jlOSbKgtUWyCYSsKUEi3IRZfCFMciQdEi35Qgm91IISlytI/FzyyCJliAyULM9IRHvvVnn/nSY3OMFQ0y58yMF274S6wdmngIq4Y80nEfVF6sltiBm+T79PLToFwmZWWJXOVyCadWVX+ahYUzaim61jRIoVGKE8QviRe55IHod6AfclfMrdml30vKa9WFznd6Qn22nltxThRAE9HtotFpSSdbw1KPi+lkTCtLC7jxbD1xQsnN3r0b2LRJIduXFCEaPxQrphRAZlq8DUXvXUQ0LuEXZ3o61jT3yHdaXCFptA8v8m0+0bKpB3PamNsWarhxgwj1GPX698h3+sx8KMm31Wr9W6duYXLJyWICMmXLhOG3h1uaDC3yfeyHY1jWe5nYnvJ0lKkjUrleWiT4lgbioJFHvvUn7Xb8bUwq8Wj1QoNgUbXGR96ejUanpfbIm1vkO35ZPJZ0WYKH9xXizZQqEm/ZQl6+tuWVGLuXzOEph7Fy4MpUmzX9oimq/aKaZndcHSBRJehsSc379IRKvm/+dNP3QqKl/W82Rp8GvJRWZrZNsJ/bebY+eKAUP6qFkKriCAskA8FCSBZBqooj9KIpVAhiFWVsNuUFlGZKIxNG2jaTUvflke9gz34G2t4j3+YnQ142zVstL/rs6WO+UZAt7NwggtyV65t75Nv1KbXUYSjJ944/78CWt7eIcZilk8i54f0O9kPuCtrRPPmgtMj3ni/2YMPrG0Qzuvmp0b4rcVcwo2bwEUhLk2qhkUe+9Sfp6r6rmF5tumigFS2WV1QKxBRAz209Lcx4SpNLJy8hX3Q+hIebO0QadSzf41kQylQTmXhz28Q7iRibXSFRdKYcfsvai2Xgfvd9uQ/rfq6kTcmQXzADP1sxYAWOTD0i/psur3R7TU+o5DvpVhJYMEnQaZaOs3Ywq8EsXNyiaPYPOT8EWQulX0rntWuK4gij2Tt2KKSbP7XAXGwWQJJs82fdukDNmtptr+y5ghk1lPsVV1P6H+5vZ4r82nrk2/HUWd9QToZ/+eWXfdWoqlRMrVq1MG3aNCF+LkO2C5XlZPT27JFv43PCJcgxWcf4NRrq0EzA+tlPHyMAO+MzauuRb7dm0l4/oSTfssygmarBok6LcGqRosNtVZ5Ti3xv/t1m7PqrorfV8JOGqPXbWuJ32S2OKQGDz6Sv8oNHvvWvU6qGzGk6RzQo0ryIILUy5GiyWd6z1l4OLzqMwtULI2eJ1MW/Vr89t07cwuTSympNZN5I9NrVCzlKBFS6PerMDbk/+UW2VLdSODFHca3USstRj4HFliy6JKw6Ylo9fift5JRORnXVHHmudHHFyyr4MsOXGqLXzl7IXyv0+tG3b9/B8eOZsG9fFp9JDSPbp09rj7pkyZQiSFV5pKyNzNOTC05icefFovPibYrjueXPWZ2eVO088u146qxtSCchWcychJqgzefKlSsxatQoTW1Gkp5PP/0Ur776qtBv1HIsChyBR76Nzwll0yifJiMt8r69yLe174rbre7fvw8SwWzZsrnddcj7CyX5JoEikSKYGhD9bLTu8TBCToJB1Py/mmj0qbkeshb5XjloJQ5PPiz6kfW8kxKSMDpytLJ/LlcnvRTyuTXagUe+9WdHJh50MKQWtAw5mhyeJRwj74+0dS5jP45FyRYlUaRpEVvbyY3lFwSaxNAsRg+ylKZT07VNb27C7r/vFrtgCkncP+J88pxd13XVPBa+HPAlgbC6muR4QixsKJPvqeWn4saRG2IrqoFRFcwKAlVfOizogJKdSlrZ1Fab+HglJ5tRbSqP8HetQkh2qpLrGjUUtRFGtJlOEgzklY6Kz1dEq3GtHHfnkW/HU+dsQ0bBjx8/jnr16mHhwoV44403BPlWf1d7DbT/VLcbNEi/kIHkmw8+EnotkARSUzLYZT1nRx7cVnwZyZw5MzLR6skhbh67iRmVlCUjFZVfqYzGn1u3znaya5JAzjnH/7iBYw8LC0OWLFket6GDBJZkKjIyRQ7tcTmIxMREMf5QWP9OiZ6CexcUd73eB3trygyq83Ri9gms7KvktBZpWQQdl3U0nULOOR8s8kvPoraLcG6tEu3rsLQDirZKcT+ckHeCz/xk8KXByJwr/b4nHDvvNZRkfRxBIpUjUNPMpQM5OvUo1gxVtLHL9i+LluNTa2N/l+M78IWKGHx5sIgAWwUNl0p1KRVUEfzxWcexqp9S9FmiUwm0nd1Wd/czq8/E9YOKxWCP3T0s69jLHa57cR0OfaeYRDX5XxNc3HjR93ftt2ujzrt1/PefDHyX/TskJSpzNOTaEFvRZatzaaed/Gxd1GaR8MEQ39MlHVD0GWsupfJ9gts2/aopKr5Q0c4wUrW9fZvkOgxbtij/+PvZs2Gp2uXLlyzURmrWTEatWsniZ5UqycIV0m1s/cNWxH2q5Otrnl8bO0yg7SVTfEyercyQiIiIwLvvvmuj94zZNN3UTrQINbUZ5VQUdcq02qqRcr1pJfnmCX3rrbc0m/CBzpNIMvW4gS8VJLDBjP3anmtY2Ni/Mj13ldx4Ltb50pGVeeTYOe7H8aWHZIR4XMeenJz8WOrac9yce35f3cSDmw8wvZiStxsWEYYB1wYYdn/75G3MqaakGnAJuu95c218jp3XvPyiPLfmXNw6pkT7uuzogpzlU1IL2D/3Q3SN64ocpbXTBNycB6O+eJ8M5iU/rcaptR++sIXqJf/QN4ew5ddKrUCFFyug/j/qpxrCnKpzcPvUo3O5pytylLJ+LnlvLjuwLCq/5tya/OD/DmLrb7aKcZV7vhwa/ruh7ulY2mYpLsUqshbPLnsWBRsVtH3q1g5Yi/j58WK7ZhObIflBMta/sF78nb9efrRf1d6vT1rKzyyrKA1lyZ0FveOdqazYHqjBBvKzdcOIDTj+/XHRuvFXjVFmYBlLu4r7OA5xf1ZIKVHzjzVR/XfVLW3LRqdPhyEuLgJxceHYvTtc/Dx6NBzJ9AV4BJYClCmThJo1lX81aiShWrUHKFYsOc2eT+uHrceJH5TUoob/aYhyQ527ZFt9tn788ceCoHvk2/Ll5N9QK/3k6NGjvrST9957D//+979FignhNPLNbfVO0tNusiMvScpnJ9AswuEp1t3MSztxe0at9eelnaSeJz+ZQYtGU+PyjEPCdSVKY2WZXCvtZHTm0b5oX2Au6cx6M3Fpm0KCVNt5a2fY/VZe2on+nMr5zXSIrP9RavLt9FwyWs56nGqvV0OTz5xL78lGPzHvxKDe+/pGMbKJVId5HVCys/00iXkt5+HsWsXSsNPyTihUtxDG5R2nTGIYMOzKMFG8qOLSjkug0RuRr3o+9I5Lf/Itp51s/u1m7PqbUptBwysaX1nB8j7LcXTGUV/Tqj+rimZfaiuJUTM7Lk6xXGdB5JYtwA0l08UPDRumpI6wAJKpI1kDajjT+tkqOwObpeyZzZuXdmI2Qy58znztCRMmiLxtlVzPmTMHlStXFkWWgfnd3KWX8+0/8W7ofMcvjcfC9qk1WaktTI3hUCGtbxBuHodXcOnmbFrvK1Q537LBB8kGSYcZFrZbCMq3EVaKLgPJNx0R6YxIaKko8DvJ7ybRcWFHlOhYwmxIIfvcI9/6U6tXNCtvQc1ral8TzAlnbrgVXN55GT/U+QFlepfBs9Oda72vHrYaB787KHZpZnG/cvBKHJ6k1CG0+q4VKg61nyZB5QsqYBDdt3VHoZhCQkOfL7lE4LPlxLwTWNJ1ifgsun00Oi22J8doZS7ttpGfrXv+tQcbfqWoElX7eTU0/XdTS919X/l7XDtwzde2dLfSaDS+nTCnYQEkiTZ/7tsHPMq28LXlQnzFioqsHwk3fzKNxEqWZlo/W2WfECMtdyuT5pFvK7MURBvmc/fr1w+7ePU9wsSJE9GzZ0+R7/3VV1+J/6UVaNOmTcHcbjW9xFM7SZl4N8g38wGX9lya6mxSj5W6rKFCWt8g3DwOj3y7OZvW+woV+d7x0Q5s+aOSOlDjVzXQ+DPzeofYt2Kx8y+KbXjNN2ui0d+Miy4DybdsaKIl76lXjGl9ttxr6ZFv/bn88eUf8dPXP4kGzb9qjiovVUnVmCY7NNshWIzGojQrODjuIKjCU6hRIXTf6NxuXX6Raz+nPWh1rgdKX1ICk6AbJ1057YKurXRvJfod6YfcZXND/r4EurbKjq6VhldCyzGp8+btjiHY9vKzldFrRrEJI7lEeZ9ctfg463ScScqLEyiAUyiAM1kK4lKCttRg8eJAnTpA48aKvB9/5nQocJOWz1bm6Y/OMhp4lAoz8sFIofXtFB75djpzGXA7T+3E+KQcmnAILOohKGtGmTMiX8186L0rdMt/aXmDcPuy9Mi32zNqrb9QkW+fEQZzVL9sBi4Pm+HYzGNY1ksxyLEirxVIvv3MVzSifRt+uQF7Pg+OBJkdg9XPPfKtP1OyPnXbaW1Rtm9qjbZN/7cJu/+hqH9QGYcKOVagGs9kL5Edg046d0ekZjy144keW3qgYD39PO5t72/Dtve2ibZ136uLuu/WtTJUvzZ0/KTzJzH02lBE5Y7CmdVnMP+Z+eL/aPAz4FhKXcXWUVux/U/bxWdmaTG2B+NwA5l8y060Wjbx9+8rqSJyNHvXzmTcup26joyR6ypVlCi2qjxCxZHc5lYBlo8kLZ+tFGyYUnaKGBs1zKllHgw88h3M7GWwbT3ybXxC/KIOL1TCgW8P+DYIZd53Wt4g3L4kPfLt9oxa6y9U5Htus7k4t15RM6B9NG2kzSA/dFgkNuyasflGIPneP3o/1r64VuxGK9q3/YPt2PquUiRX5+06qP+n1LnEZmN063OPfOvPpJxSwnQJpk0EQs4Lp3Mj5fesgGSVpFXITT58ybFr4PgC43HvsqLkMyh+EOheqYe4f8Zh4xsbxcey8ZOV8bINHTTHRD3yjQgDRjwYIQqkGSH9Nse3PodNGrHQkIWQNfb1Vg+s7t+tdjL5lrXaGaCqMGuwkPPbvFkh3czV1kI2JAi79ZK4hOK4guJhV/DRw56Oz6PVY0vLZ+uZVWcwv7XyUsWXOr7cBQOPfAczexlsW498G5+Q3Z/uxqbfbBKNav2mltA6VokI7a65zBYKpOUNwu3xe+Tb7Rm11l+oyPfEYhN9Kz6MyDEyZwXM2WbuNtH/SH/kKqsvmBtIvmVyrRXt2/fffVj3quISaFSoZWWcwbbxyLf+DMrFZnqFsfKLVuURldFidAtLp4TOivevKtfX4NODka2YM21+O8Y5B8cfxOrnV4t9VhhSQejP24HsGxFZIBKDzw32qRPJxZxy7rmcFhMqLWw7x8C2Kvk+diyzINnfDt2LYyiIeBRAIvzTKpifTVMaOZqdtGAHzn+lpLLJGHpxKKIKRNkdjq32aflspU8BU+SIsr3Lou10fRlLKwfhkW8rs/SYtPHIt/GJ4hIjlxoJVsE/THgI5sAS1V+vjib/cl5lb7TntLxBuH2peuTb7Rm11l8oyLccqaPM4IuJL1obDIAFbRfg9ArFNk4v5UDtLJB8M+pNUkZoFcEdmXYEK/qvcO2hZvmgNBp65Ft/9r6v8j2u7VeK6vr+1FdTF/v47ONY2kOpq6Fmd/u5/lJ7Wr3LrpT8nDnfzP22C7mfrIWzYsg547QAufiRhjAkw3Zwdd9VTK+myHZSOpOmNKo0qBxVL92jNNrNbCfasT23I3rt6IX8tUPvAql1TKraCH/Gxj7Etm0RuHkzdctSJZLQqEm4yM1u1EhRHAn0LJNfKOQe0sLlMi2frXGfxYHpUYQbfMEj33a+bRm8rUe+jU9QYD4i7W8XPLtAbMTfebMIBdLyBuH2+D3y7faMWusvFORbVZTgCPJUziMIlFXE/j4WOz9Rii5r/742Gnysn04QSL79JN00nO/OrDyD+W2U5dxizxRD55WdrQ7L9XYe+dafUnnVhMSWBDcQspxr4caF0W1DN9NzdGLuCSzppiiAEE7Vp+R8ZTN3S+7Hb6xNCqPbevOxygfj56bZoIA4VpV8X/vpGr6v+r1oLqdqybKdaREZJqHescM/R3vvXoC524GgynH9+kDu3ftR6MxxlMV5DNzUEYUaGr8IyQog1HVX3Tv1UpNMLwgbDdLy2SrLWNqRYdQ7HI982zjRGb2pR76Nz5Bftf7/motK/G9zfuvTH37h5gvInMO6I5vV6yEtbxBWx2S1nUe+rc6Uu+1CQb6PTj+K5X0VJQMte3CjI5AlCs2KLgPJt1wEpxXtk18K8tXIh967Q1f8bHaWPPKtP0Njs41F4l2luHD4neHIlDW1hSDl5ig7R+Qqnwv9D/U3m3LIaUlsTAUeKvHYhVwYbCWSLUeu7b6Mcmwn55/E4i6LxTCLPlsUnRZ18jPFku3rScwZ4BmbfaxoT5UMqmW4iaNHFUk//tu2TcnPPqH4waRC0aJKESQj2dWq3UNMTCZUrqycz6Xdl+L4HMVox+xFiKlCTBlSQblGpvMQLce2RKUXKrl5iKn6Sstn69qRa7F/jLKC1+LrFqj8onMzKPbhke+QXhpp27lHvo3nW5Y0az2xNcoPKg+5AK3d7HagPqnbSMsbhNtj98i32zNqrb9QkG+5GI6yapRXs4obR25gavmporlZ0WUg+ZbzxYdeGIqogv55oLfjb2NSiUmibxZ5DT4z2OqwXG/nkW/tKU1OSsY3Ed+ID8PCw/DiQ+2UJT9NdwvFuYLs9VwKysCqqPnrmmj0d2M5S61R7v33Xqx/TXGXrDyyMlp8Y5xvTrUrRvMJJ+oVcs54qT6l0HZKWz/yLRdXUk2lXP9yvheTnGVyYsBRY3dZo4ubxjSq6gh/kmzTjl0LJNnVq6cojjCFJG/elJaBMr7rfr4O+77cJxowFZMpFno4u+Ys5rWaJz4u1KAQirYqil1/VWSV631YDzF/jHH9Oyp3mJbPVuqzM1WJcIMreOQ7pJdG2nbukW/j+ebSJpc45S8PNY/VvG+rusd2z2pa3iDsjs2svUe+zWYoNJ+HgnzLMoM0z6CJhh3IS+YkDiQQWpDJt9DGzTxaNNOL9lEneHSk0kaoXSS9ZGdYrrb1yLf2dMrFhYZENRn4OuJrnxayOJepVej8djK13FTcOJpicUgJQ9YV2MWWt7eAL5hEzKgY1PtA392SbQLVSuxed7IhTYUXK6DFf1v4ke8jU4+A8oxEkaZFUPf9uqJ2QvzdvAi6ru1qeohXrwJbt/qnjRw4ACQqCxB+oISfKumn/iTpzpJisKm5v0DyvfPjnWCKBUFhgoZ/bag7zr3/2Yv1v3j0wjOiMrhypZr0VH21Kpr9R9vl0vTALTZIy2fr7EazwdQmgisZTKsKBh75Dmb2Mti2Hvk2PiFy0VjnFZ1RrHUxnF5+2pf3XSCmAHpu6+n6WU3LG4Tbg/fIt9szaq2/UJBvPytsizKD8mjV7w+VKNpMboOiLYtqHoxMvkmqSK4IKqRQKUULsl5yqNK/rMy8R761Z0le+chdITf6HeynO50TikzA3fN3xedcxeBqhh6okc1zL6Owg/xrbi+/XJq5W6r780uluT0cmbKlTqXRG7usE17tt9XQ6M+N/Mj3vUv3ML7geN/mJKKMKhOMgtMtVkZ8vBLBprSf6gx5TlEFTYXSpYEaNRSTGv6k+kgZhybNgeRb9sPg6jBXifXw4ys/4qevFOMlRsl5rtXUNrnQ1Mp3z0mbtHy2yi+JZopPVo7FI99WZukxaeORb+MTNbvxbFzYpLy5qlJZiXcSfXl4/P9h14chSy6TUIHN6yEtbxA2h2ba3CPfplMUkgahIN9+MoMGkWu9A5JXiYzSVmTyfXbtWZD0E0VbFEWXNV00u59cerKvUGvg8YFg4VZ6wE3yHb8sHglXEzTNaEJ1bFevXkVeOafApR3RLp226YSW+Yq8G9lyvXdcb+Srnk93FHLRotqI557XgF0s6rQIpxadEpuZuVuqfU8uORnUtibsShzK5lAxn8Sgzv/V8SPf7HNW/Vm4uPWi6J+R0vMbz4vfK/4yBkld6wmireponzmT+oijopiT7S/tR3fIHC5+PQLJt6xnXaxVMXRepV8APafpHFG4SjCgFR4ZLlI51eO1UnBr9zzL7dPy2cr6sAe3HojduxEg8Mh3MGc+g23rkW/jEzK9+nRc3avIPPXZ0we0uibkvO8O8zqgZOeSrp7ZtLxBuDpwAB75dntGrfXnNvkOjDC+lGw/tYNkcmG7heIAjFxhZfJ9eMphrByoaOOWH1AerSdrR9FI7EjwiJ5be6JA3QLWJsrlVm6Sb+piX9lzRagoGemiu3kIoSLflJlUUyain41Gp6WddIftM8x5RMi4wqgHOW1BbuPk+pxRawau7LbmbqnuSy4Gpssxr2urWDVkFQ5NPCSaN/pfI1QbWS0V+abV/Oa/7MFJFEA88uMECuI4CuEs8qTaTdasAB0gKeknp41YHY/TdoHk+/rB65hWaZrozqxoViakrOdIuJngW+nKUTIHBp6w/xJl5zjS6tn68N5DjMmqGCpFREVgxN0Rdoap2dYj30FPYcbpwCPfxudicqnJuHVSiXLIBiNyrqDTYh+jPafVDSIUV6JHvkMxq+Z9uk2+ZUWR3BVzo98B/bQBvdHxASSrA+m5wsrkm8VXm3+3WXRJq3FajmuBkp9MASM6LuqIEh1KmE9SCFq4Rb5l+URqOffY3APhWfwNS0IwfISKfB+dcRTL+yhKOWYGI2zH9kSbqW1Qrl853UOVFSTkRnaj0NyWKR5M9SAGnRqE7NH67pbqvua2mItzPyq5HYzwMtJrFX5GOlOao2Kfijh9OkJYr6v269s2PsTJsxFIDug0IhyoWg1o0ABo2FD5yfSR8NBfIqkOL5B8y6vBRqosN4/fxJQyit16ZN5IPH/leSQ9SMLoLI9qPDKHY+T9kaY5/1bnW6tdWj1bZQ35HCVyYODJ4F8qPPIdzJnPYNt65Nv4hMg3Z5k4+OV91y0gIm9uIq1uEG6OWe3LI9+hmFXzPt0m38d+OIZlvZeJHXNlhys8TuCnDqTjCiuTb9p303CEoLoK01W0wOg4o+RE60mtUX5geSfDC3obt8i3TOo4KKMXj6AHLXUQKvJ9YOwBrBmxRuyJEmuUWtODrJbBPGcW3ulhVoNZuLhFScuQ0SO2h0hvsQM77pZqv7LSitVUFXXbf9Rajd27w3AaeXGzVgXsO5pV06iG7YviGqJxGSVwCWVwAb9Y2RCln7FvJGRnPqy2DSTf3G5c3nFIuJYguiCpJrkOxMkFJ7G4syK1WLxtcTy37Dnxu+xWOvTSUETlD53L5f4p+1GmZxlERqYen9Xjt9KOqUNMISLcsJZnPx75tjLzj0kbj3wbnyi9m3Ng3vcLN15A5pzu6X175Fs5L/cu3wvpjTjw7N+/fx8kgtkCLdkeg++z2+R75192gkvgRDCqPvIqkZ7Lm0y+5Sho2+/bomyfspqzv+H1DdjzxR7xmZm8WShPnxvkW5Zfk8eaFnbioSLfu/+xGzQpI2q+WRON/qYvBbj13a1Cu5uo+25dUGZPD1zK54qKIDVNCuLiBoWIP/vDs4JUWQXztpm/TVhxt1T7lYs0W45piUrDU+tSX7umFEJSP1uNau/fDzxQ0n/9kCsXULNmStoICyHPjlqKs4tTpBS5AdMxmJaREaBFvmUnTr28fVkVRb6n0FyIJkMENfupgBIKMP+aq9llB5ZF8y+ah2IXvj5PLjwJrnQQVjTkrQzGI99WZukxaeORb+MTZRQZkSN6bi97e+RbOS+MvpbpZf2BGuzXziPfKTMoW7ybRSON5l3O+9ZzhZXJN/Oe1SIzI3ku2Wgl5p0Y1HvfWCYu2GtDb3s3yLesqsTi7YQbSgSR0UPWmlAtJlQIFfne+s5WbP9QIdT1P6qPOn+ou9CF0wAAIABJREFUo3sIst425Swpa6kFP3v2MjlRuHVhHB6jrH7YfQG7EHsBsxvOFttacbdUx0O7cNqGE9QWr/CzmqCGNv9t2KDI/J08qX2o+SPuoPjDiyiBy+jzZVk0bpMTFStGpGosSxKqHzrJaQ/VNaNFvmXLeD2nSnm1SjbUka//Tg5UlawepxxQCEWtljyOg+MOgrrtRMVhFdHq21ZWh6nbziPfQU9hxunAI9/654JLaFxKI7LkyYJhV4f5NZaVHGr9thYafqKvbWr3jHvkW5mxdT9bh2b/Da3uq3xuPPKdMhvBygyqPTHaxLxvFVrLyjL5ltUkjKJ9MmFLC31gve9wsOT73PpzPrUH7qPv/r5Y1GERmB9LGCm+2L2vaLUPFfmWVybMNOJlfWsjze7Dkw+DxmdE6e6lkbNGTsR9qBBhM33pwGM/Pvs4lvZYKv7bamQyKQn44Vf7Mf+LCziGQjhXuCSOXsqGh0og3gfqZFNxRNbQpjPk1Nxf+9r0v94f2bNnT1VwyQbySwb/zlYkGwafTT8jqcC50yLf8opAi9EtUHlEajdHWdVGThOSC1FbjWslnKTdhoh6l5wMOmwSfKb3ietjKc/fyVh2/W0XNv9WqV1xix945NvJmcig23jkW//EyMuS2Ytnx6D4QX6N5YiemZSW3dPvkW9lxign50RCzO58q+098p0yc7LMYP/D/ZGrXC6n0wrZbELLftpHvnPmSjFcCQNGJowURjtakFVRnJqsOD4gacNgybcc9avychVQb5rFrrMazgLNhIhQRvZDRb5XDV0F6j8Tz4x/BhWGVNCdbrmGptgzxdB5pbZU3abfbMLuT3eLfpiekqlIJmz+mUJwWKTJYk2rCDR7IWGUceeOv1ENU0hov87/l1GgQGqjmqpVgYiAgLb8EhoRGYE+F/rokm/2L1vNh8pPwupcBbbTIt9yMIppQzw/Muh4SvMs/iRYWKkWFJOkkqwSZqskTsdMYzyOUQYdNruu76p7j3G6L27HlCumXhE0HeLLYbDwyHewM5iBtvfIt/7JuHbgms/aN0+VPOi7r69f41R53zdfQOYc7uR9e+RbmWqm/TDiw8hPWsAj38osB17bwS55x/4+Fjs/2Sn61tL7Vsl3pjuZMLGoYt9tFu2TCZtcvJUW14m8j2DINz0E6CWgQo70M5+d0WMVXVZ30TUpCuaYQ0W+ZWttsyX+K3FXQAk/wkiSkrKVDHoQLHZMCE/Aqi6rxN9FmhVB1x/NHSDVuZLTYor/qhHCnq3pM6oh0T6sZLP4gaY0lQrdQuTmn1ASl9C0Wy70m62dIhO47Z0zdzCx+KNru1g2dP2pqyH5liPJpbuVFvbkGQVa5JvGOTTQIaq8VAXNv/LPqaaEJiPfRKDpkpxmU/216mjyeRNXD5UvPlNKTxE1RIFgOhQJv9tY/fxqHBx/UHRr9vJpdd8e+bY6U49BO498658kuVqZGsJaiiayYYCbed8e+YYwsuAyIfWBqROcFvDItzLL1D6mBrLWg9LJeTi1+BQWdVwkNtUiVyr5TjiUgJn1Hhmz1CuIHlt66O7u0o5LmBmjtNXLJXcyVrvbBEO+F3ZYiPglCpnUIixLui3BibknxOd8GWEhW1QBd5UgQkW+57WaBxaSEjRKYvqMHu6cvQOutKjHqZdiIatPcUXs2qVrWFhP0ZHPWTqnkIM1Ai3W9+1TItoL/haP3XvCcQr5cBup5zR/fqB+/RRZv8aNAXoR8XzxvBHR7aPB/GYrkL9TNBFqt76dIfmWU3Gq/qwqmn2Zdul3ZsejRb5Pzj+JxV2UAsMSHUug48KOft3IK1WBTpZHvz+K5f0UWUrW+HB1zE3IhZ45y+VExeEVse3tbb5dhOIZI3+33eIGHvl286pI57488q1/As6sPgOaPxC0xWbkKRCxf4gFv9iEW3ld7Msj3xByYpQVo0oC1RKCBaNrZlX0HvlWZlmWGdR6kNo9F4w8jcs9zrfkHKj3rZLvKyuv+PJwS3UtJaKbeqD+PpULCK20MLtjdNreKfmWXx6YWkP76UA1C9adTK8xHbfjb4vhFW9THM8tV+TZ3IIV8s2VEK4EsjDRKmQDGzMzGqbXjI5UtJ4RBryUlNrQSY4c09J9+O3huHLuCmYUVV4Shb50QopG9I0biuIIbdd371aUR/hPC1FZklG3fpjQz2ZuNn+W11GuvLD5gkijIuxIyMnPE0bpWy1oZUi+5Zqj+n+qjzpv6xesWj0nbrXTIt+yo6nWCzaVk1jwSMSMikG9D1IKpGVX20KNCqH7xu5uDVU4TE4qMckng9j4q8Yip3z5c8tBIyiCL7R8sXVzhZWBAX7HCbdMwDzy7dplkf4deeRb/xzIb/IlnyuJDvNT6xzHL40Hq7yJQg0Lofsmd24aHvkGTsw7AS5dVxxaEa2+C75SnMvMzEMMiwjTPeke+VamRlYF0JMHtHv3orIEFSaIQFk4lXyfGn8K619bL9qYRfv8jD2yPDLnsDsoF9o7Jd+ytTmL0wJzjtWhcc7mNp2LpEQl/9utl1G1fyvkmxHsO+fuGJrfBE6lbFDGKDUt4I3AlzNV5UVLJ1qWblOLUK9fv45ZZWbj9NVInEJ+5H2jFfYezixItp7iSHS0Yr2eJfYnFLxwWmhpv7jpGRRuaE1D28/NsVwusB7CCo7POg5qhBOlupRC44mNDck326kELlRFiFbGrdVGi3zfPX8XE4pMEM0j80WCL9gyqO9NnW8iUEL0xuEbmFphqviM14mbdT47/rwDlDsVfZfMgW5x3ZApMhOSbyaLNBhe14RIW1rb1TWDn0nRk3D7tPLS7JZMpEe+nV6xGXA7j3zrnxR52U+vmEd28AsLDxPRGFrJBguPfAP7R+8H5e7syIAZzTtv/g0+bmAY/fbItzKDsosg8y+Zhxks6FpJ90oiMK9TJd/7P97vi45ZifYxWqoWJQ6/NRyZsmcKdpi2t3dCvq1EveWByMoJjPAyHYcumG7ACvlmTi6JMSOWVjEuzzgkXFckE4ddG4YsubMYbjq13FTcOHpDtKGbKl1VZagk6iJyIbFDDG5Wq4j16x9ieyyQkKR9z1X1s/mTEW1ased+1O34QuNx76I9d0uOh9twW0KLZOod5P4x+8X3imDkNebzGFPyrdZK0IyGdQ0ZBVrkm5acdKpUXxJHPvAvlpZfxvr+1Bd5KufxHU7i7USMzTFW/B1Ol0uuYLiAwKg3X3BLDigpFGZosnNu3TnQ3Eq1E2U03s41bjREMRcPlBdmUTieOXgrUo98u3BRZJQuPPKtfybkm2XlkZXR4htthzZZl9gtjVKPfAPqw5YvMyPujgj6K8P88YZ/a2gYvfPItzLNcr6unmav3RPil/ddI58w01Chku9tv9jmU8iwEu3jcrKakmEluiqPmQ98N8i6E/LN3FiurBGVXqgEah6bQY6UM7+Z8+eGsZcV8s3iPxKJZyY8YzZM3+d23SNZeMoCVELVd79+Hdi4Edi8GVj41SXsO5sDtzTys7PjvohgN+2cAy165xISf5T6y2xQ/253fPKBO9mWKi1UayFqvFED1d6rZkq+z6w8g/lt5otifxb9ZxRoku9H6lS0VSdkhaRAuVGtAm555cMtl0u/qPejiHrgs1U2eOK4Gf0u0rxIUFPNl06+fBLU7R923V+m2GnnHvl2OnMZcDuPfOufFLkC28jhT3bwc6ty2iPfwIZfbsCezxUHQ2of56nk/OFDbVdaGJu553nkW/k+yEumzEXOVda5zKD6DQt8AMt53yr5XttjLUg4COY2M8fZCD/U+UHI8hE9t/UEJdms4vCkwyg/KHhLervkW456c6wDjg5AzjI5TYd979I9/FD7B99SdrHWxdB5hbYkn2lnUgMr5JvpD4zcdd9sLa3Oj3xoeCRojW9yuzXYtOyuKIC826g6Dl3IhqNHU7eMQgLq1w9D82czo2bNOwifG4erk5UVFaurNHxh44sbkbVQVgw5P8TOlIn6BTVFxkpUn53LUnz1PqyH8q+XNyXf3G5s9rFifG4padk6UJ3GeuRbNp6Ti2xlLXu9lczvq3yPa/sfuVzG9QaLUoNBoMIJg2cMomk9Wxn9PvfjObE71o/02tkrqMLm64euY1rFaaI/SrRaTU0yO16PfJvN0GP0uUe+9U+WrAsa88cY8IapBVnyrEjTIui6zrrcld7ePfINrOi/AkemHRFTpKUNbedrpkaQyvYui7bT2+pu6pFvIPFuIsZmU5aAiWBlBuXJlvW+281qJ4xSCJV8L2642PcAtvLCteDZBeD3j7CrWEA1AqtKFUbXml3yvbT7Uhyfo1iHM/2AEX6rEMvkzef6mnP+OI/BwAr5ZqRXy2hMb79yMSxfLPiCoYKGND/9lFpD+6LiEu8HRq4Zxa4Xk4R7X69FGVxAYVzDy8lKQSZzvo98cQRbR20Vf1steleLubmNk7S2KWWn4OYxxQSJCitciTDDulfXYd9/94lmdIyNHhxtiXwv77tc5EhnJOiRbyqWULmEaDOlDcr1Lyd+/+nrn/Djy4oMod41zwi/+uJt97usNTdy3YqcR671bGVuNvO/VQMevRovq+eADr1cEScKNymMbuu7Wd3UsJ1Hvl2ZRuNO1q9fj2bNFGmhl19+GZ999hlmzpyJwYNTXK5q1aqFadOmoVKlSr7OJk2a5GvTvn178O/81EzSgUe+9c+DXJ3d4C8NUPt3tTUby/lqbMC8b1bjBwPeIG7su4Ei9YJb/gpmDE63vXv3LsLCwhAVFZwkGpVmqBBAmEWszcZKswOaHuStmhd99vbRbe6Rb0DWXA7U4zWbZ7PP/fS+X68uLMEJlXzPKDYD/D4RL1jQzZdf0FpPbo3yA6xHshlR5HK+WSGg2THZId+M0jNar6L/of7IVd7eqoJ6Lat9BKsBbUa+ZYm8oReGIqqg+fda3eYeMuN6+XLI/VoLIe+3Z49iw66FyExJKJp4SVivN+6SC93fKg7K+xGywggVi9SUJZLvc7POYc0La0S78gPLo/Wk1manTLz88CWIsOpuKXfqZMVlxYAVYB0RwTEW6lzIEvlmulaJDiVMjyktG+iRb9lYRi4MZhE1HWkJvYJhP5fL71qJQnunSBX1/roFKr+oOG7qBbZYDMq6IBWN/t4INX/tTGVLLq4N9vspz4FHvp1eERa3u3z5Mt5++2189NFHgjiTQBODBqU4LB44cAD79+9Ht24pb1QkPZ9++ileffVV33alS5dG06b6JgAe+dY/KfINw8weWdb7dqM45sqJK7i08RIq9nd+A7J4ubnezC3yLS9DBurC2h207LZnFMn1yDcgPzicEBOjc3Nq0Skwd5mQ5chIvq+dvYYfSijElLnML9x4wfQ0r/v5Ouz7UokmNv2iKar9oprpNmygKlZQwYhRrmBgh3wv67UMx2YeE7sLRsVHzmVlX8E84M3IN41CaBhC0MSGqhBaOHUK2LFDkffbvPIetq5LxGVoK5wULQrUqQOwEJJa2nSEvD8vxY675v/VRKNPG/l2Ixu40CmTpiXiPF6/jptbb2JhW0Vxirm6QrHCBIxAMxJNGCnN6HUzv/V8nFllPT2K/QTqPuduktsS+TY7lvT4XI98yy+GcqrmvJbzQDlBQq+GRHa5ZGF87d9rB7usHK8c9c4enR2DTqVwJ6NVZfnlgfthmhVdMO1CjvRr6ffb7U9t75FvpzPncDtGwY8fP+4j3yTnX375Jd58801kzZrV12vg/wdup7V7km8SjrfeektzdHwohoeHi0jm44Zgx07b4qOTlCW0Rv9rhDIDy+hOwe4Pd2Pv35Q3++pvVUeNt2oENV0XNl7A1V1XUemVlFWNoDpMw41JRgheN8Hgh5I/+LRZaYzQeYfz/NZFjRfh2l4ln/C5Lc8hVyXtaKNbYw/muJ1um5ycDI6flfzBYO+ne7H7A8UWudLPKiHmE+sKF2b7ZVR7etHpvma9TvRClrxZwLFf++kaFjdSIk+5K+dGp1hz85K4j+Ow52OlLoDfOX73rODkzJNYP2w9ar1XC1V/XdXKJrptOHbeazJlMl7t4vXH61BF552dkbOsebqC3o55v+F9R0V052g0n+zvKmjlwBITEw3Hvv2t7TjwnwOiq4ZfNkTZwWVx+3YYtmwJx7ZtEdi6NUL8PHcu9TMiHEkokfM2GnWKQo0aSahR4yHq1ElCnjyKxbiMY5OPYdMrSkEi77W856rY+uutODRasaqv8+c6qPwLJYrJsd85dgcL6i4Qf+conQNddqf2YwjcV9xHcdjziXLdVP9dddR42979ev3z63FyllIw22x8M5Tobh6ZXtJqCa5svyK2abeqHfLUzvPEPVvV7xWPsWSPkmj6nRL4k+/l3Q90R9aiKbxFPTe8xnitERVfqYi6f/W3p7dyLYtr4nYi5labi/tX7otN6n9WH+VHpKyImd3jl7RYgis7lfNUsHFBtF1iP+VH/m5W+0011BzlLIIeeMxmY1fbf/zxx0LN5d1337U6benaTs30+OCDDzBq1Ci/sYQl8w4LQI/4hmrkWvtjJFwroq1FvleuXJnqYOSxknzzhAYesNrm9u3bguAHS6RCNT9G/TICmzlzZtOHol4fqwaswrEZSpSq9bTWKN1TyU/VwqHxh/DjCCWnrdzAcmj5nbl6gdHY943Zh1tHbqHBnxukx9QFtU++zPFlLUsWY2kxs52MzZySd8y2z994HhFZnRFLua/WU1ujdC/tc/ngwQNBpIJNmTE7tlB8TiLC8csv5E72s+S5JTi9VMmjbj6mOSoMreCkG91t5jWdh4uxSoJvmxltUKpbKXEPOrbwGNb0UNIHKKvWfpG+wY7a+b7/7MOmXymEreqrVdHoXymEzWjQ2/64Dbs+2YVyA8qh5fjgvqt8NDCalj17dsN5Wtl/JY7/oOR6u3GPYD+7Pt6Fbe+kOPVxhaj19+ZpF/JAb968iZw59V8CFrdfjPUrE3ECBXGtekWcTC6AvXtTE+0cOSjnl4waNZJR9O4F3Bm7EaVwEeUHl0eLb7WVouRxnFp4Csu6LRP/Fd0xGu3mpuSyz28+36eE0nFpRxR9RnHL5PMpMiwS43Mr0n/E8AfDTa/XdS+vw8GxivV3k/80QeWXFDJvFetfWY8DY5QXkqb/bYpKI82DJDOqzAD1rIle+3ohU7FMT9yz9fyG81jQUnkRKtS4EDqv7QyaI00tpWh4R+aNxKALKVFoeb6PfX8MqwatEv9VpncZPDPFurKO3M/uv+7G1reVGgBGvfsd6+d3Whk9ZoCC3EALV/dcxaw6s8RH2YpnQ//j1nTc5b42vbEJ+/6trMg1+mcjVP15cC/4at8JCYp0p9mz9cMPPxSc7XEh33PmzEG7du2wbt06xMTE+KVKa5Jv3nC1ItBWv8Bm7QLTT9g+MLVE7sNp5Jt96J2kGzduPHFLY2bzrn7ut0y4sKOwzNWD7F7mhkPXht9uwN2zd9FmQhurw80w7dxIO1Gt5eWD6hHbAwXrF7R9nIHqEkb540972gk1er/N+S2oX0+4pXQinzR5eVk18OELT9z/4hD7i1jR1Goh4uHJh7Fy0EqxjZ4Wv9YFo8r2UVGBznbBwEraydV9VzG9+nShJ0w/AOpY28311hujvMTONnQGpYkR9cCtQE47OX9eKYTkPxrV8OeBn5KRRNvJR+AiaOnSilENiyHVn/w/FXu+2IMNr28QfwZquuuNycg5UtZzH3Z1mCj+JJh2wheH8fnH+1bJaE1v5lQoyzbKhb9W5ottnKRIUG1JLehj7nxCZMIT92xlESqLUYkcJXJg4MmBkCVGVXMkrXmmkRMlTonCjQsLuUm7CNT11koXNRMz4D2QGt1C+zvskUa3xe+SOt5galGMjvlJTTuxHfkOJflmdHvChAmpCiaZ671w4UK88cYbqc6Rl/PtPyV6eWlWv9Cy/JBRriP7u3n8JqaUUW462Yplw+DTKYWxVvcnt1vSZwkeXHuAzsucp1o42a8b27hBvi9uvYhZ9ZXogwpqIVMT2S4OfncQq4cpOatE2b5l0Xaa9lLi006+5Sr9wFxJu/Ou117O+85fK7+Q9SL5jn0vFnF/ihOb0UqbJjtmkB1mGS1nvYUVyPrgwaq5WCHfKweuxOEph8XQrBYFWjkOtU2qHPAepdFuprEKyt69CsHesuUe9u2LEkT7giKz7Qeqi1BlpDQuoUqZBPx6dyswym0EP6WoACtxve1k4kb1EKqIELKjpEro1D5U8j2zzkywyJOwYuUtF0w6yevd+clOsHiYsKqwEqgN/qQGtgKPUzaIYk0GazO0ILtcBirkWP0uyC+ies9hM/LNfU0sPlFE7Akn7pSycosVyVSrx/ekkm+j4/eLfLPwccmSJanaW1EXsTLJJNj9+vXDLt4ZH2HixIki51srj5v/p6aXeGonKTMcLPlWrX3ZY68dvUwd5ZwYL+hdDzPqzBCmFn339LVyyei2YdSXUlppCTfIt2wlrY6dxhSN//FI/sDGAW18YyPi/qmQOsIo2vm0k++dH+9E7B8eRZ+HVkSr76zL4Fk9JVp635lyZ8Kal9bg8FiFoDb7spmwlzfDpe2XMLPuTNGMjo/8nprh3uV7GF8gJU2Bke9gNIXNyDe1i1k8rCLQ3c9svFY/1yPgt28rhZBqJFtVHbmnmDv6gYWQDRoo/xo2BIpdjcePfZRiRhVWXlZoJkNTGcKqasSDmw/wba5vxTbUtKbaDUHpOkrYEbRlbz83JR1JJd9LuywF7xlEu9ntRAGqEWiDTjt0gsV4fNG0A7mgjioaLb42TquRdc/VYuInlXzLzqFDzg0RqwQs2iWa/685qrxcRXOqg5U4DVQ40SvAtkK+ZzecjQuxjwyf1ncTcoF2QNnCK3uUl0Eq81Chxw08SeSbqTHvvPOOb1q08r35oY98uzGBGakPT+1E/2xMLT8VN448sjs+2A+UXTPC5NKTobp7WdEoNuprTNQY4b5HI5JgsGbEGlzadklIW+WtljeYrixv6wb5lt1F1R3TcIVRBLuQ3RrFlzkiDCPvjxQ/A/G0k++F7RYiflm8mBZaMVMJIhTgqgZXNwhGaEt0LYFFzy3CmSWKgkT7Oe1F+oQZ5BUnq5F6Hh+PUwW/G4xGO4UZ+ZYl5oxWXZzuX95u0e/3Yf4n8YhHPpGjfT5bIZy7k7q4jdsULqykjVSrdg/Nm0cJ6/WSAcIv2z/cjq3vKPmzKqykItFGnd9hcR09Mjexcnxyegm/o+FZwiFLvgb6Lajke90r67D/G2V/pkY7ycDXEV+npBVwPzatv+UXgjK9yggfAiPcOHoDU8spec85SuYQ0dQnlXz7yTBu7Yk1I9f4jLDogUEvDD0w5Y0kmpBNuKxcO35R76LZQMdbXj+BsEK+ZVWiNlPbGLoia41NfgGxkgZl5fjY5kkg3+QHzNxo3ry5n4IfA8dHjx7VL7jkBKiMncnhRjJ+Vic0Pdt55Ft/9icWm4g7Z5WlJytfID9L7qWdEP1stKNTe+/iPfDLS1iJMhntZPFzi30RISOjIEcD1dnIDfItR2DV3UTmi3T0MiK70al96dk1P+3ke2yOsT6dbSca1Favo82/24xdf1VW9qr/sjoa/r0hmDpwNe6q+D+rbpWyxn5EVARG3B1hOoTdf9+NTW8qRZpE7bdqB1XYbES+A6Pe1Jin1nywePBA0cxWo9n8yX9XlenzQ3h4MipXDvPlZzNHu149IN+jYJyR1ODyPstxdIa/zWTHRR1NdadpDHN0urKdHYMs2VlVjUjL+dnMZS/TM0V1SiXfOz/a6XtJoB8DfRn0QEMV7oegZjnzr+3i9IrTWNBWKSy04jQqr9Copj5PKvmmVjY1swm+WK8YuMJXQzL81nARVNLD95W/x7UDiipVnz19bAWMuJrFVS3C6AXMCvmWV0speUnpSztwcxVc3u+TQL71REv06hn90k62b98uDHCWLl3qp7Nt5+RklLYe+dY/E1wC5VIoYXbTYBvmFTO/mLAT7QkcgZx36yTfTO5PTp3h/3N5nakEdmy47V6rbpDvDb/agD3/UqTAZFg1+VC3kZ325H70CMHTTL4vbLqA2Y1ni2lyo27B6LqRi7CY9919W3dMKjoJfPEkaKdN228rGJN1jO/hTvJNEm4EWfOd7QJTGazsU25jRL5XDl4J2tgTdgpCA8dAR8jYWEVDe9MmfaMaipZQO7tEwjlk2nIQ0biClp2i0GFBB93DMiLftMimVbYM08gyNa2lFZTOKzoLgmoFflHT7T1FypwcBAmMuqvk+/D4w1j9glLXUX5QebSeqK/4IteTWE1VChy7Fpk2Oj7VYZdtij1TDJ1Xdn5iI9/rfrYO+/6nKH3wxVq9j8t5/Hpz5UQ/nX3JKwsM0gyKH4RMWbVJvhXyLb+g2013vHfpHsYXVIJnUQWiMPSi/Zc7vfl5Esi3GvkeMmSIX/Ca6dZjxowBOams2OWXduJFvq3cRtO/TbA533bfXre9tw3b3ldkv6wWjGnNkmxq0X1jd1A9xSnkB5fcRyij4G6Qb3mpXh63nQc5tzsx9wSWdEtdn1Hvg3qIGZVav/ppJt/ysq0ZgXF6ParbBeZ9D4wfiMnRk33d2lnxkYsnreTvzqg5Q7h4qrBCCoyOV498M4LHSJ4Kq7nltFnfsEEh2/xHR8jr/vxXdFmqlL/aCCPaZcsqe5NfOqPyR2HoJX0CoEe+A8+RehxGRXNqm1kNZoEW7oTVVQy2lUk7LcYL1C7gWwWU88DV/ajk++yqs75IdNGWRdFltb7Wt3xPoIJVx4UdbV/OfsWhZXJiwFGlOFQPXAXgagBRtk9ZYRf/pEa+5VSl3BVzi4JZcb0G5OtrzRWVi6hgRNBIiYZKViCfU64489rRgxXyLacVqefLyjjYhn4F31dVvvdM9WQE3y08CeSbc8HoN2sYScD5k8T79ddfx+eff+7n2M62Xs53kMYdbl18dvoJhnwn3kkBT7YAAAAgAElEQVQE7acJrZu+1jgOjjtoOfpidBzMseQNjOCyHbV7nUJ+gWAk8e4FpciIyFMlj7jBFaxnX77PaDxukG85ApKnch5w+Z6gHTnl6axi+wfbsfVdJWeVGrOq1Fe5/uXQZkpqGcenmXzL0prBrNxYPTcyQWv0j0bY9GslFcQuGf6h9g+4vOuy2JbKKYykG0H+Tqjt6KbJQjgn0CPfctRbKy+YzhEHD6aW9jurGAH6oUCBlEJIFkM2agTkNclekYsKSQ6pIKEFPfJNzWY69wbCjNywvRwxt5Ijru5DJl/MxWfkcGF7ffdKlXzfOHTD96KTq1wu9D+sr80su2U6cbfkWBNuJIDpbESWXFkw7Poww0tHq0DzSSXfB749gDXDFb1+GVbSu+RC3YafNBRKMlaw/U/bsXWUcp+nJTyLfPVghXzL175d6WBZdrhYq2LovMo9xbInhXxbOadqG498P2XkmyR1QuEJ4vxnLZwVrNo2g/ylY1EJi0ucQJYla/afZsI8xAlYzc8HsHoMVFmg9u6hiYpTnAqzHEm7+3aDfE+vNh3URiaoE0zdYKLyyMoipccqlvZcKuzSiaqvVPUth8rW5nJfTzP5Tqt8b3W+mXfN5V2iQN0CojCYsPvdYe4tc3AJM1kvOV1APu/dHCgaqNtrke/AqPdzsX1wPCGvL0eb+dobN+pfxU2bKnnZ/BkTA5QrZ/WKT2m3tPtSHJ+jXPt80eQLpxb0yPe+L/dh3c8VC3aSCN7fiBylcohiNiPIBWd2UsXkdLMm/2wiFJ9IyNT7AFNeZKjkO+luEnj9qjBaOeHLOF/KCa5+cRXMCeysjLK+gXUOhCpN+KSSb1n+U57X1pNbo/wA48Jm2Z6eKSu8BqyAajiMVhOtvm2FisMq6m5mhXzLPhNWC7nVHfqtchjI2lo5rsA2Hvl2MmsZdBsv51v7xMg5ZGaRFLUHP+WF4tlF3pkTyEoQwaSvXN55GcyhJOTcxpPzT2Lti2tx55xSTEowusybVjApLmpfbpBvuXiG0mEkEkShBoVAXV6roOEDl4iJrmu7gtrtKrQe0E8r+U7LfG91/nkdLu6i2MnLsKsIIj94qd/O7fVwYOwBUAEoEM2/ao4qL2lLoJlda4HkOz4eGD9kN2JX38cp5Mf5HEVw5nY2KB7J/ihYMLVZTZUqgBuxDll60ChvVY98r31pbYqCyL+aYMMvFdMcwiy33g4xlWdEjmAyNe7miZs4NEEJFrQc0xKVhvvr/Kvkm25+gSY2LKbUgnxcViUttfr5Lv93PgtzM2UO2ZRHjeg+qeT76t5HhlIBk2Yl7erI1CNgyiFhJ92DaR5M9yDMdN6tkG/24/Qa3vufvVj/i/ViLFZStMzuL/LnbpNvWZpalbOW9xcoe50eIiNe5NuNp4Gdq8yFtsGkndCwYUatGWIUqhGIlSE5/cLKfctySzSVobmME8hmJiU6lABVClQw/WLjrzb69FfV/zfSYbU6BjfItzyPdLQbl1dZ4s2ULROG3za3j2ZbWVuXf5Nsy2oKWnKQTyv59sv3HlheSFOGGvLSvbwvuwVO615dh33/VQq8tBzt5L7Xv7Yee/+9V/wXXRITril2zdV+Xk1saxeHD7MIMhnr1iVg795IEdm+kpJO7tddpUpA1apK+giLIpmjXcxaHaLdYYn2p5efxoJnFUUO6hQzuq8FPfItpwVxFY+pBGr+bu9dvcHVIz2o318WvQ2/Y+37yr5YqMeCPYJ60OfXn/fpJWuRKpl8y7n8Rnnmfmocs9qhdHdnaX1TK0z12cXTsZT5zXpgsGP/aEUKUX3Re1LJN79T6v1ang8rdRx+q8fNioDmdlYgPy94vekVW7Ivq+RbNtqxUkuijlNOG9WrLbJyTFpt3CTfsuoI5+Ttt9/GRx995GftTnJeunRpURhpZPDo9HisbOeR76eMfMs5X3aWwWWtbydSbXKlNC/MQNJs5WJV28hRPj0ST2MKavKqkop2og16YwmWfMtSYNkfrSBMLjkZXAokrOaQyudQlfdi/iiXRQmtfPqnlXzLhCQt8r3Va2dmvZm+dBP1/6yasmg+7N6vh5h3UhfSqm1l11oSbkapCLMiPbahjB9TRdRCSP68rKSa+yFrpocolngJ0biM2rWAAV9VFTJ/UdqBWDtfaVtt5ZcbIxlGPfItq8jQ8IbpcCfmnRBjMJIPlFP2shXNhsFnrLv9HvvhGJb1Xib2UbJzSXB1RIUWeZPJtyxJSCMeFvhpgaZMTD8inLhbqn3KLydm/cjSiyy25H32SSXfnB85hY1/02SGZjNmkN1Mra44s96DdR8EvTj6HexnuBur5Ht2o9m4sFkx2rEjfCCrvTT7bzOR7ugW3CTf8phIxLXI92effYZOnTqJIkg9iUC3jk2vH498P2XkW85bi24fjU6L9aun5YtG1vqm1TUtr+1AXv7ndnai7oH7kZedjYpdzq07h7nNlXSMIs2LiPSMYBAs+daS8ZL1yq042HH8cs6q+vIh67fSvpxpPTKeVvIty2o6eWl0er3Ied9qH3ZNLfZ8vseXEsFiXBbl6kFeVeIDVZVWZDHu81dSDK2uXVNk/egGSbUREu1jx1L3Wrw4FUeSUb16AurVi0TZ3Dewrb1ipkL0fCSX53R+gt3ObzleZyxa5Jv1Fqy7IFRCI5+r+h/VR50/+H931LHKBIpF3dTUt4qza89iXst5onmW3FnE6hWhR95k8v3jyz+ChY2EUa2MrABlJ6IZeAxygXKnJZ0Q3U7f10EuIFcVm55k8j2t0jTfKgnnjSZWVlbTZIUdq6smrGFaNWSVOD3UgKcWvBGskm++BPJlkGg7vS3K9tZPZ5P3J28XrGBC4HGEgnyrqSdaaSeB5FuLoFv9bjtt55Hvp4x8yxEYK19o9cJa/fxqXyoHLYdpPWwHsswgtwtGJ5R5Z2pkz0glRDYCsRI5MDueYMk3DRoYiSXUFx85Z7KeSXRTHR9zexn9J2hLz3QGWXVAS/HkaSTfjO4wykM4NTIyuyb0PmckdUlXfylIvvzxJdAq5IcvC7pY2KUFutXStZZgygnTmcbkGIuzt7OL3Ow8r7fE3iOZReoI87ZlZM6spIwwgs10Ef6kI2Tu3ICc8y1LZDJy22Gevr621eMLpp18P9LLb9Yi39Qmp1oLQbUlkgg5JaTi0IrCL0ALcgChUMNC6L7Jeo2GXr6wHnmTybesbFT797XR4GMNox3Z3RLAyAT77pbqMa/ovwJHph0Rf5q5pMqKPGr6zJNMvuc/M99XoMv5MXpZC7yG5Kg5X4j5YmwEWSGFq158PhjBKvlmjQNf7Ak7q3Fzm83FufXnxHZ272Vm3/Vgybcqk92+fXuQdOfPn6IMJaeYqOPwIt9mZySIz72CS+3Jo1kOTXMIowdN4NZyJT0jQ7zp2AHlklh0JMPpA0K2yFWXOrXGwvxvFisRVmSzzI4nWPItp8uoc8+iK5qjEIxAMBJhBjmlQY02yVF+rWja00i+ZSWGYIxgzM6H1ueMdFGyLTkppRrRalqR2p9c22Akg/fTlGP4buAuxKMAbkRH43LJ0ti6KQkJSaktqJmTTaWROnUUtRESbT2o5DvsUpiQ2FOPJb2j3hyvvPpT8fmKaDUuNWHWIt9aL7tnVp0BI7iEkfyabKBkZ9WQ/copK/J8N/xrQ9T6TWrZOZl8y/cNPZ16P3fLIA1Q5PSCpl80FcV1ephcarLQXifU6/tJJt+yzCaP2SgNKHDOZJlKK46wizouAq85wkqE2ir53vW3XeD3gLBThyKPnwpjFDNwC8GSb3kcgaY2WuTby/l268xp9OORb+3JlSuWKfXHZUwrkDVOrS61yf1qmcs4dbmc02QO6JZJmL2Bj84yWsh6EU7JvnocwZJv2VqeD1w+eGXlljyV8oDFkkYgAWLOalKCckyMcjLaKS9rhmcJx4g7IxAWEebr6mkk33KurNs5ila+M3IOrrj+HoxEeKbUhFivL5q5MP+WoHMri+3OnFFSRmT79UMHAYnj+7rLj1sojQto2TkK3X9bTEj8ZbVmrin6UMn31le2gmoNRMlOJQ1dJa3MixttZDdHvRQQLfItm920n9MepbqWgkxcqYlObXQtMBrMqDBh+2UuIDKt9k/TFL5YBUIm33KqoF4Ov3yt6MmNWp332D/EgvcqwqywTk7rUu9FTzL5jv19LHZ+oswNMeDYAKHfbwVMO2L6EWElddOsiD5wn1bJt5/yisWAD/c1Ls84X7qUmQqOlfmQ27hJvtmvrHbywQcfYNSoUaKwUnWaPHnyJPr164ddvJEC8NRO7J4xg/Ye+daeHN44eAMhVF1WK9MuR4fsFGqqfWsVoNkp9pDHKMvsmeXxyi6Bdm6UWnMSLPmWtX7V5T6SaJJpkuqw8DAhdUbyrIcre65gRg1FrSZHiRwYeDJFl3hi0Yk+mcVAlYKnjXxzPhl55ksJwfxckrS0xKb/2wTq+xJO0qw2Lb6NrzvG4gzy4XRUYcRHFQFztrVQCDcQjUto0SsX2o0ogFxx+7H3d2tFU7rp0XTKLki+z+4+i4V1F2aoqDePgy/UNAtTX6y1lCC0yDfVKlQlGPnlf0zUGDy8/1BMEW2zeb4CIZvYUL6R6h52IEv4qduphDWwH5l8y86CesV6fk6INmp5tMa/+9PdPg1yw8goXyjCv1a6CANeeviS+Pkkk2/6MtBTgsiUPROG37KueCOn85i5XMqrtiKYcneEeD4YwSr5lldJrRrt8HvGQJbvXCe9ZOfSN23rNvk23WEGaODlfD9lOd9+ckEf1gM1Z60gWK1v+aGn7q+dQzmssdnGIvFuouiG8nyU6dODXLnfI7YHCtZ37noZLPmWTYbkXEq5eKzXjl5Cu1wPtCimWx4RaGtM+TXKsBGBc/u0kW85MmrVTMrK98BOG1nvW1Wl0dr+7l2l+HHHDiWiHRcHbFVM7TTRuDFQo4aSo800kkP9pyEhXrG6VqXyzv14zqf9brRvo+Mh+V42YBlOfK8ogWSUqLc6ZrpUUvmH6LyyM4o9469vGEi+75y5A8qsEYGFqPIqRbcN3VC4ceFUUyOnMVlxNQzs4Psq3/scbfmZkWKKTL7lVS1up6WOItd8UDOc2uFOYUVNin3fu3wP9C0govJHYeiloeL3J5l809iMBmeEkcyl1tzLL+N66Ubqdn7f37oFhMa3GaySb6YJMV2ICAzg6O1D/u6oSl1m47HzuUe+7cxWBm/rRb61T5CsimGn2CIp8dGbL1NYwx6lcFhcQg+UGVRHZqZdrHUEstZq5hyZQakwI8hSc+oys9NLN1jyLRfryMuOslwXc1eZw6oHvyKcP8ag3ocpRTiMyKiOmYGKJ08b+ZbzGt2QmXRyzch53yWfK4kO8zsgKUkh16qs3+bNwL59wEMl6OoHamXnO3MSJXBFRLXfiGuNytXCESYFwOTvgxwhcxI5C9z/tUPXML3ydF/U2+lKlZO5s7KNvJLU4M8NQEIsI5B8U36U6kIEiToJuwo5Kkn/AaoIBUJOx7BTaKf2Q+UlRh1VlOhYAh0XpngUyPuTyTf/n6s4lFgktJw1g63Jkfd9bOYxsK6GYFoO75takN1O5Yj8k0y+5SJuu6sf8j3JzOVSTg+1WptllXwHPsvVFQuj79ylHZcwM2amaBKMUpnePjzybeWO95i08ci39onSMkWwekr9imsO9Ueu8rksbcr8bOZpB8KJy6VdBRNZGcSJSos85mDJtxzhpjYsCyOJ7R9uB1ckiJr/VxONPm2kO69ydDtQk1heFg9Ux3jayLcs4Wgkz2bpAg6i0X+qLsGen8JxtWYVnM0TLUj3vXupO2Qkm1FsVXWE+dl58wJyKpGWfBzt52lDLx6KtfODKycq/HJGHaTdyISUcnOUnctIODzlsNDoJmgow9UeGYHkW665CEynkFcE9RRFZNMjJ9fU0h5LcXz2cd8QjaLngeR7evXpoGIKoVXwKt/XnQQ15HnzM4QxkGiV1V8K1iuIHlt6iG6eZPIt1weYFaMGfldkpR0zt9sfX/kRvJ8Tjf7WCDXfrGn61bNKvtmR2X0lcGfxS+JBCUrCqPjbdJA6DTzy7XTmMuB2HvnWPilMWWDqAtFmShtQls4qnGp9y5Jp8r4qj6iMFqNbWN29aCc/GKwYiGz54xbs+GiH2FZL/9rOzoMl37K1vJxXenzOcZ/NvJn50PiC48GVBCJQPYMyUJSDIgKJ2NNGvuVCMLcr87Wumfv3gd27/Ysh+ffNm6lbM6JNN8iGDZWf/Jcjh/aVKLsbarkvMqecy9lEoOGUXHBqpAqkted7F+9hfCElpYDIaFFvjunmsZtg/QehlcIRSL7ltC/KCTKiqEJO59JTHaIqkWoJbybBpzWnsl43P287rS1IwrQQSL5l5QvKPFLuUQZlLVWjIKfpfGp/sguykYmMHyGT8syfZPLNOVJdJ7us6YKiLYpafoRYfalhh/IqiZnWujoAO+R7dsPZuBD7yGhnU3dQOtMI8jO8wuAKeGaC/RoSo/498m35Msr4DT3yrX2O5Ju01k3c6Mz6aX1/0wKVR1rT+paXRPPVyYcrOxSfaqNlV71xyNEuK4oDfkYlr1VHk8/1jUrMrupgybdsFSznbco6zdmKZcPg09rOeXLenZYqg5xqEOj89zSRb79870JZMeT8ELNTa+vzs2eV1BGa1aiEe7/isJ0K2bMmIfruObTsFIV2w/MJwh2t71mSanstExO5kUwIAzXvN/9uM5inTMSMihHKFVYhf8+Y/8w86IwI+WU0cGUgkHzLOdeBLzJ+aiE6roWLuyz2OVN2WNBB5MDbwZa3t4AGYSqMrNsDyffal9Zi/zfKRaal3OPnbmmBTBmNm467dN4ljPJ75RcW2VvgSSff6oqSXrGs3tz6pemUzwWKBehBNs0afHYwshXJZnqp2SHffnK9Fox25Jf8mr+uKfTB3YRHvt2czXTuyyPf2idAzjtWNaKtnip5aZaFmnK+sVEfcrS9ymtV8NMXynJaYHTWyjjkm4BZ3hz7cyqrpDWWYMi3vFzJGylvqDJGR472yQfqGTDIOat6ijMTikzA3fN3Rde0I6a5EPE0kW9ZrcGqdrrW+WZ+Nkm1KuunSvydV2r8/MA87LJlU9JGVMOaQrnvYUK+CSK3l9rQduHnRqcRKZUj451XdUaxVilFh7KGfOlupUEHVatY/cJqHBx3UDS3YvBhtV+328nRfToA0jhMhUy+/5+974Cu2sq6PvTeTO+mm47pvYdiCBBq6AQImSFTkvkz86UzkzaZJJNMzUyYhN57NZ1QbELvGEwoxtQAppti2r/2FXo+T1aXnt+zo70Wy8bv6urqSE/auvecvR/dfSTUUQA19YiHtx8SVkuAbLmy0Zj7Y9IM1c9kJKYX4TtoBYe+OkQ//O4HsQmKxFEsrgUl+d7zpz205497RHO1dBWeRjAkYQjlr6ixlGJiwLzAU/kSzzc/8q8jFPvrWPEnWI3jpQDI7OQbRfzJ55Jp2AX1SRKtEMPVFHJ94hrMkVVI36rhzpk7NCtcevlRFgbrnT4r5JvXB8lGbXp9c4lFtfoKE5eVbhOPfDuNYAhtb0S+z+0+R0UrFaU8RS0I34bI8d25c4dy5cpFOWBPZxF8uQk5esjVMws8jPFQBrSMLdT64vtsP7c9bRok9WFHhYKbZDT7SzMhl6gHq2kqen05Id+8YEVNfYLHSGs5k6st1NGYxUf+L/KAAW4A8XMi33yG0kpeJgofUQC5d29qQaTa9ZA7N1GdOpLaSO3aklENDGvy5Uvb+vHjx7S48WLqNLMTFalVxOxXzdeOG56ozXjy1ZRRN0YJ63IZSQeSCA6EAOoz9GbalAPj+eK9Y3sLZYdQhJ77IyffWGLHdwzQUn/hL65qHgT8RceMSYoyXjzn12g1QUm+1Qy6eP9aq2p2z5mZ/mCaBvM0gE/GZHbyjVljvMx1X6VeLKsXc7wAYltg1M1RwvxNCb3CYL2+rZBvPkFhVGeEffLaKa2CZLvXGrbzyLeT6IXYtkbke3X/1VSxW0WqObZmiI3ceDhOyDdferX6ALmw8QKt6CQ5wZVqXYp6be1lPFhFpX6/U/1oYWWJEABqsll6nXKHMSNlEPTDNXILVS9EWOq1Cyfkm99Q1YrX+M0NqTEg10qsH7SeTs07Jf7cViPtBzNRmJECuCLDz4V8K/W9+x/qT2F1pMJWjsuXibZtk0g2CDek/W7dSntllCqVdja7Rg2irCa9ckC+Y34TQy0+biHMkKyCpyooDU+u7r1KSDcAMNOJGU8OriGPv0OTGNrERrged53m154vmmGGFiTBijmQUf9ufs5dQDHrj9l/GZx8+1nIj6pO7SendcQ0yrPlLyRqxa9Gx8UdMvlMsdp2SvLN86uVx8nT0bjkn9F49D6fXnK6cOUEMMOLnHol/JSzWFFgZiffuMdidUSvMF4rtnOqziGkGQJa3gP7P91PO9+SvDjgLooJBDOwQr55WplR8Sf27acatqyrkLl1Ex75djOaQe5Lj3zLihl2co6DfFhi907IN1csgUELdD7Nghc45a+QnzA7ZIQH1x4QzCUASAMO+mkQLa4hLdsBQ88NFXmFZsHVPrTc4XhffhbzhXMKR0i7cEK+/VYNRlQnFHxxHPrbIcLDDNCSsOIvTtB9LdaoWJpD4SSDW1H/XMg3X2GQjW1OnZJSR/APs9r4d15aHPBDzZqp2tmYzca/sLS83dLlA/J9auUpqtarmqXt5Mb8ulCmWfHZUDW1D/QBEg0yDfTZ0YdKNNUvrEI7XidRtkdZ6rGih62xp8dG/P6SPU92gtmODE6++QqCMjdebm+kGMKLeM2+yPAY8GsTBj34nmtBSb75CxFSyZBSJuPqnqsEEzNAr0DSyvkwM0nDU5OgKw59cSCzk28Y1eFlhBfsmo3tsrbLCBregFbaJ59gsqLQZYV88+J8M3rlVgs0zcZDbueRb6sRC+H2euSb5yBr5dcG4tCQN9X006aOu3ZCvqeGTSUQUsBqwQi2MbMcyQ+QL/cix7t7bHda3X41Xd11VTSzanzDJbe0ZjWVAbY6Zq0T5IR8GzmLcsk4tSVpnrOK8WmtGHD3MtmSHO1/DuQ7JYVo8VsnKPrL83SWitLVYmUp8WERuin5z/hQsKAk6yfnZeMnpP5y5XL81UzTAch3cnIyFcRObYDnbStVBnjeZqM/NqJGExql2YOffjUjSHpD4bNcDT9vSI3fMF+oaeMQHW8yp9ocunVCmk3kq3mcfC9psYQgjQfYTetyeh/hhYx9DIoileTbLyc9dzbheCgjcWWimJkEUFcQtdq5JCSkYSERC/TSyG9f22ctQakJ4AormZ18Q/mjSO0iIn3JKvj3seOMjoQJEiUW1F9AUJwBrKgMWSHfPK9cbdVMOabZlWYTjPaAwacGU4FKBaweum57j3y7Gk71zmJjY6l1a6kw45VXXqGvvvqK8uTJQx9++CG9//774u8xMTHUqpX/UsvMmTNp2DCpwKFr166E/xctqu0EqEW+ecUx+sLyY/VR2qYmboUEhX8otrFapKG2fyfk2+kDBIUg+OKKL+HpwVQgXP9LqNQ2bTm5JW0ZsoUSlyZK53JpV2HkYBZ+cn1XRwhnNSOgch8PPsDqbD/v2wn5xrlHwRWgZm6EJV4s9QLIA8RSPwd/idGb3dJSPMls5Pv6dSlVRC6GxE8URz6S0il9yJlTShvhsn7Vq5OfUY3R9ePkc6fkm6dVKGUo+Sya1vcIMpuQ2wTqvlaXWnzVwvBwJuWfRI+SpUBG7Ymicg2tF4oa7sTFBn6paOx+zsm3X66tIjdeHgqX/FSSWD7DLq+oWD2Ex/cf03d5vhObYYYeM/VaUJJvtONGOyOTRlKuMOltESooUEMBlHKTVscot+cvYFqqWPz64y80mZ18X9x8kSBzawd+zwEN/W7+jIaJHFaMzcAK+UZ/VrgA//7YWfUxGr9Hvo0i5PDzpKQkeuedd+jjjz8WxBkEGggPD6eEhAQaOnQooc3XX39Nb7zxhiDlAEjPF198QePHj/dth22UBJ0PT4t88xs12qdX6sm8iHkE4g8ZOcjJOUEwyffydsvp4paLYvhqls7K40KFPir1gci3I6n2O7Vp1+u7KH5ivPibWhGZXmys3DDkfrAki6VZwGqRKR+LE/LtZy2vMePBZdOULzZ+BjpDqxJmTbTAC8dkLfCMTL4PHXpE+HfwYG4h7Qcb9kupRoF+YSiT9SaVf3KFwukyjZ5Rh7oMtTfj7OT7ybd1Sr75Sxc3MsE+uByZlsIFJ5RlOpYRS916wHcb33EAqWU9DvagQoUkxZxQBVxdsQoA1HylJrX5bxvxu0y++YQLJgvw3VIDrw/BzB5m+GTcOnWL5lSZI/6r/MxKXEBiEFdoz+tBjXzzFKJ++/sJp0GAK6HYMS5TG8f3w78nzPACSk10uf2Cugvo2mFphpZLN2Z28o2XKKjA2AEvdFQaPYlrltVb6F2ravu2Sr5nlJlBdy/eFV3p8RK+6qpM7bITA7VtPPLtViRN9oNZcJDuy5cvU758+cRMOKCc+VYScnk7kHUtgHyvW7fON8tuckg/i2Z5TucRUkewWLYK3GxR4ANg6c0oX/vaoWu+Lzja5y6Vm+4k3KHbJ6UlrIKVC5p2ynx075EvXw43P7MGByhMk41pikYWpTzF7SncPIH2HGSizFbbseBCexqzZwBytdVm7Hkb5ThvxN2gO+ek2XvkfOot+/n106Ao5SmRhzD2p0+fUrZs9h4aVq8TO+1TUrLT2bNF6ezZMEpMDKNz54rSuXNFCH9XInv2x1S27HUqX/4alS+fJH6WLnKRbu6TkrntXt92xq23DWKO2NuNOx58siU5Hnyl2kjydvy7kDVbVirTSf27zLc3E5ObJ27S7VPSdxPf7YIRBW2P3e1YavWXciPFZxgC/XukbYkYPXpE2bNnp7uX7vqW8WUV2ukAACAASURBVPFdQPqbGnCuzq9LLQYo27ksZcmaRTSFtbuctpKzQE4q0cI4d15tH8j3hSJNWD39YgK8tOE+kwUals+ACYT7SZLBFlIecheXVv1A2OQamsIRhQW5dwq8iMirhYVrFFaVLsQM8OMHj8WucC+WCana2J2OJ722x9gRczv3eDNjxLNTfmGB5KzyOgAZxjMTwPnVS2358Ufp5ejnBHDD5557jiZMmJDhDzvLU9xxggBOqDGrDbz33ntpZrnxdzXyvXHjRtFeCx75DsJJ9XbpRcBkBFJSctGFCxXowoXydPlyGfrpp9J044Y6KcqV6x6VLn2eSpY8T8WLX6ISJS5Q8eIqYtsm9+018yLgRcCLgBeBjBcBj3w7PGfK9BPkfUdFRVGNGjUE+cZbzZgxY8T/tci3nKaiR76xn1/96leiCd44N4/e7GtetmdZOr9CmuUo3qS4acMYq4eO2YH9f97v2yysfhhBn9oJsEQDjW+rs2l3Eu/Q1nFbxa7zVchHqKS2irNrztLhrw6LzTDbVv/3+jrb6/pKmqhAx1kdifIRXdt7jfb/SYqJldj/tO0ngq4vUKJ5CUKRmRnET46nU3MliT7ok1cZXMXMZmnapKCiDznZSCS2iPUD19PDWw/FVp3mdFKVnYMU2eG/SbEt3b40NXizgW8va3qvoScPpJl3mInoScYlrkj0yQ0i1QBa6A8fPhQzsNCHT288epSFjh7NJdJGDhxA6khuSkjIScrXfiwohIenUETEA6pZ84HvZ1jYAzH+3BDY1gFSnOTZyZq/qElQAAk2EHN8X/PmtZ9qBmtxejZF0m1FN8qSPYuwOUc9BVCxd0Wq9ctamoe67bfb6Ga8VHXa5JMmhEJcNSDPG6Y+Yl9ZiDrN60QPsz4Uq5KhDqSd3DwuHWPzL5sLTXWk5+XPn592v7ubsBoEwDBIT7Mc0o5yilrke5E+Ix1+78H26McOMJaKfSoa+iugSBfXDJ/5RhrIiRnSOYejpFyrBOm7Wz9KBafI6S9cs7Cdofltk7A4gZDqJq6vXhWp1nj/6+txymNa22uttE0W8tO8RvoDvquBmj12fHA6Hdh9tpodU/LZZIKqDoD0U2hmc8AN+soO6Vqt/2Z9P9Mso30gtRAxN+v/EfefODqz9IzoVu9+eXnHZdozQUodtfK8Nhov/9zss/Vf//qXSD32Zr6tRPdZW+R5T58+3a9gkqeRKPO7sZkbOd/chhkuaJFfRtKiSovEgyZLtixC+QNLlq7iKZFQ53gm9YW+sXT80p2XfMuZdvZnN+fbL3+0SXGhNGIVXJUDS+C9tmhrffMiJdk1Djfmm4dv0vJmUl6pFZdL3CxixsdIN4txNQlyXWbgJ9fmwGLeds73U6KJWSdKQ81CNO7xOPFTCdzkljSXjECQojPg8ADxO0jF3Bpzxe9q7pjKfvDCt7y9FF9Z8SQ9c76Rkw03SORny1rayjGCz0FxpEkTolq1JOURFEWqAcQb4weR0oJS37vfvn6a6QVmrhm32jjN+cY4eA6/nJuJl7Ezy6QHJ5d5Uxv3lrFb6Nh3kjW5WrGvvM2pBado/YD14r94yPbe3ptu374d8jnfGG/sr2LpyL8lfXv5GOWcb+7+aFQkzhVkuJMfXuDlyRuQXjWdcDPXDJ5DmHxR083m26vlfB/79piPuEHmTpYr5bm7Tt0t5TEcn3qcNo2SzNC4ZKn8OdcWRyrP8J+G+4af2XO+zZxnrTZIkZpSRNvlkquKmFXz8p2Tu3fFhJzZCRZu2qZntIN7B+4hgJNrXy9uXs63k6vKxLbx8fE0aNAgOgBpgmeYMWOGKLRUUzsBKZfTS5yonUCGCuQFD2iQHpCabOWy0ZY+W+jC9xfESAKhenJy7kmCtJAS2D/IlV3YJd/cJAf53iiYtAoYBMAoAIBGONRDtMDJJIqDUCQE8p2SlELzKswTm1lxufSzt3+/ITX+kzkJNKuGAlrHY5d8+z2oSuah4ZdSH1R8X5h5hNIEgFxTyInBChvGOjDYAZSKF2pj5S892H7sg7EBkRq8cYNozx5/xZGjR4keShP8PpQvn2pUA+UREO0qVcwrjpgh30n7k2hhpGTeBHUAqMXI+bpWr3E327tBvnmhnVzYxvX6++7pqzmbjWM5/PfDtO01qSBR7+G59ZWtdHSiNNuJ4uhGHzbKMOSbSzJWGVRFrC6BfOfLks9Hdows3XHcIPAg8spY6emtW7leUBypJgmp7EONfHOTHl/xLF7ss030rYzAshy5/U5xZvkZWtNrjXTP6V6eukf7uzleP3JdTCwByDPnBaQe+daP/rc5v6UnD6VVTO5yqbz/j3041tI9zGrB5YlZJwiyy4D8nVEbOVbud74tmf5gFdXpyr3aPjzy7fQbG0Lbc7UTvMHjTR6QzShwgzg78yzFjpdutBV6VCAs6boJXg3O+3VK9O2Sb35DxVIi5MnswKziCP9yVx5QmTrP6yzIN97Op+aWjHcAsy6XkNOCrBZgZFLBj8sti3m75JsTQ/klRCvu3AGt/8H+wjQDNz45danBWw0IM3JG4LOlmO3LWTongQjaTX84fjx1NhuEG7PaF6T3Vj+ULk3UtGmqtF/jxkROxTLMkG9OjsJ7h1OXJV2MQpQun7tBvrGKgdUMAA6OKMKaUliaPTPz/cEEw4qOkjMtZrS1Vrz4rBuk40q2LplhyPfNH2/S3OrS6hCKuKHyA/KdvCuZortGi7+bmXDwW9lrVUpoXAPcxh4v/XbTTmC0Y0YfWo18cyUMFEEOPDaQ7v10T6yMACjQG3F5hCvXNdJslrZaKvpS8x3w+7xlSeod29u3X498658CrksPx2U4LwNImYMePYBCTLxoW4FV8s09IfQcq7f/v+108MuDYigtvmxBUGlxGx75djuiQexPJt+vD32dcLHL6Lu3r7j54QaR7V42mllKkjsE7JjOaB3iqfmnCHm+AKrAobEL21iAy2HZCZFd8s1ngKsOqUodZ2rL1emNi8+66S3j8geWTBrlG8SCqgssu1yufn41IZ8ZsKIPziXElLM0VuJvl3zzGSs1a3k+Bm5cgfOD88SPu/PczgQ7YCOAbMmrOnipLNm5pCnyff++RLK5fjaIdrJkSOqHAgWIQK5BtmXCXbas0cisf26GfPO4Ie8V37dQgBvke12/dXR60WlxOJ3ndxZqPXJakRlHQ679riUVxqX0UE8ALV/kq2eUtBPEhhuIjbgygu5lu0eJ/0ukHf+3Q8TOjM456mJwfwM4meX6zC3/1pLgNhpIqJFvKK5A6xuQZ/G5a6aZa8HsmP2IvmJmG30g5QmpT0CFnhUIWuAyPPKtH2U/ffRNz/s0w7leu1qqj9G5s0q+YZqDF25Az2iHyzN3mNaBqg2359arN36PfBud3Qz0uUy+251ulzrrzWbE5BvEqi6rCOkYQPsp7UVBnhvgs97Ipwp/IZyWtV4muubOg3b2ZZd88y+3lZxp5RiVM3Fl2qvLnHGtWBSWwABCvkGsarvKJw+mZZWu3O/ipovpyi6pGMWKMyZPw8hVJBfB1dQO7JLv49OO06aRUv4kz9VUGwNPrZFfWLhJEJ8p0TsGFGEd+ZeUA9vss2YU8ZuINOQbFutybvauXURHjhBhhlsNsFlHuggs1+vUSbVhtxNHq9uYId8zy8/0vcyFSr43jtMN8s3TQaBhDXk3FFECeBDigWgEnhf84o8vppH35DryMpnKaOQ7uls0nVtzToQCaRL5m+enfa/uI0w6iPv71PamLMFhhAMtZ0CekEG+N/K+rfRjdE70Plcj32jPLe5xH4ML5eoe7rpbYj98Rl2Z043P+T1NeQ165Fv/zCOFEKmEAEQIqg6WXC55vQFSO5DiYQVWyTf6NrOKzb9XUWuiCBNIbsMj325HNIj9gXyDdFX6VyUp15uI5Flv/C7fIOK/iaeYV6UivgpRFajbSuepJ3zWGzNNyIvGbNLk/JPFWJCLiqJLPYczvdDZJd9YOsISEmBmFkhrDGqkWq3tkmZLfARbdkCTbxCbBm7yFYyZncWeUXaGT2N8yJkh5vVsXcqLtEu+ubV8vTfqUfPPm2ueXl4ngOsRs9++Ap2cWUUeuJlc5riv43zXNQh//l+3FLPZR4/mFCkjINvI2VZDtWqpOdoNG0rW6+Xcv9+avjsYkm/l+X04lrJmd573anqAOg3dIN887ajJR00IKRZyGh2uJVxTRlj53Eo6v15Sd4JaDorOOdb2XUtQuADkmd2MRr53v7eb9n4kqSEhLaTKa1VoXat1hJUv5f1fL1584kS29177wlpKWPLMSn1RFzGZEkhoke95teb5jgc1NFd2XvG5W2LiCBNIbgAveN/lltw4RZH4k3F+3cKtF6sBQB1FEbtHvvXPAF6cD/9DUrXi318+qYXVSqTCWoEd8u1XzH1hmGoh8MIGCynpQJL0HTKoL7EyXt7WI992IxeC24F8n158mloeaClGp8zplm8Qj24+oqnFprqneqJQOOEuVigIQ/4vgFzCUq0kwwyrsEu+eRpIw3cb2pZXVD7ktAofpxad6jOWGfbsiy3fIHb+dqdPysqUy6VDAu1H3BOHiGJRq7BLvs1YCstj4cu9MMuAkgWIE1CiWQnqs72P4bAvXyZaMfEazX8vkRKoBCVmK0F3H6c1qoHiCIi1XAQp/3xmLGu4n/RqYES+k88n08xyUvqYXevvQB2LG+Tb76X59bpipU5+GPZY14NgBmMEfg1CotOv6O8p0aQCqZbyA44MEFJ9GY18IyUNKVoA7OGbTW1Gi8os8k14yAXMRrGC3OLphVKajzxbztO44BKKgsdAQot8R3eJpnPrpNl9EDRIKEJiEzBbD2J23HwF4KVbL/mpgfEVOlxLXPbVI9/6EfabjPldPaHOA/C0KUuTS892Z4d8c/fnPjv6UImmac2j+KrZ0LNDKV8596VHPfJt9luZAdqBfOOm1JMkRQ9lagO/QazosIJQlMdvtnYPkct1IdcbXyIs2wFbf7HVRzid5KXaJd/IfYS8EGBnWUuOiZ/slsZsC5dUknNIsb18gzjylyMETVMAs1RGyiX3r9ynaSWmifZwhxxx1Vph0aJGiwhOl4Bdi3m75NsvZ256B6o2TD9nji8FNnyvIe39UJrNq/WLWoQXFY5bt4h27ybauVP6t2OHeiFkkSLIy35MkZHZhLxf7dpEz2T07V7q6badEflGKhJSkgDUc2CFK1TgBvnmS/zI95eXrHGMSD1AKpURjk85TpteklKfKvevLHLHZfBCL7haDj0nOQdnNPIN98dpxaR7RK6wXNRmQRta31Gqu7EiaQqt732f7BPbyXbtixouIuRXA4Ga/ePnUIt8bx6zmeInSekvSEHCZE7cf+PE/1v9sxXV/lVto0vB9Od4ocWLLYDVWz5hwdPaWv69JdX5TWoOvEe+9UMMvXasHgNIOUHqCZwtQXIBOKCOujHK9HmSG9oh33zFq8viLqreCGZSUywPVrGBR76dRjCEtufkW03JhN8guH60snjE6iEpc72bf5GaYsBJK0wSOs3uZLV70d4u+eZauK2/bq1rzKE3MDPqIZwQ8QeffIM4PeO0TzvUTP75tYPXaEH9BWJYdgqLVkWtorOrzortkVqElA6rsEu+V3ZeSVBRAMzMVPIVkoJVChLkHYHwjzrR7YgqfsWQiVL9qR/g54J0kfx74qj8vYtUiS7TuONdKE/ZPLbVTqzGys32RuQb6QBICwAqPl+Rui6zp+Lj5pjlvtwg34nRib68Xsw6yVbiRlKf/HhgHINZLkBWypA/x8sdZjIB1GXIxh8ZjXxj/HOqzCEUjwI1f1eTjn4pSSfy4zI6z34vO89UmrhCBZRUoKgSSGiRb0woQa4QwIs57osJS6V0GLV0IidjXFBvgc/qXJa4lPvjqYcdFBMKHvnWj7qf5G/7MkLBCKsZWNUA9JRH9Hq2Q755CozayxufRMtZOKeogQgEPPIdiKgGqU9OvtWWU/gNgheXYLh468Tbp1XwWW/kcw9OGOyb9UZfXBtVlsOyug+0t0u+ueSik6rl26dv0+zK+lXSftrazx5gGLt8g/hpQ2qhkBnCdG7tOZ9kWLnnylHU2ihLoeMFU0amJFod2yXffg+xZ/KBeoPHg23NjJt0norSRSpCCVSczlEYPSB1E6jIyFSTGqiO4P8AX9HpvLQzlepcKlOSb67NrLY6YOlCcbmxG+Sb6+Xz4Zn53sjtH917RJPyShryAFIwsDIHcPUFTAhgYgDIiOR7w+ANdHLOSTH+3CVy0/3L98XvVhRK+EqALA2KVTesvgEjk0aKmfVAQot8c6MdvFBcO3zNV4Qu56e7NS4/VY7Nz1PptqV9XetNZnjkW/8MqElG8tQyuNVicswq7JDvA58foB1/kNSA1DS8uYQnJBFR8B8IeOQ7EFENUp8y+f5Fl18QKnSVUN4glrdbThe3SFq6tlRPlLner9UVVr8cKLZE0SUehAA0WSFnZRV2yTdfYnpuwXNUqZ9/0ZXZcTx59IRgFCDbUAtjB0WBG2ZnfLmIbzagpn+WtKnlG8TtI7cJqSCAGfUXvmxuVuGBHw9PuWnycRNhImIVdsn3tOLT6P5V6cENgx0YC8m4dClV1k+W+IuPf0pPnqS1wCxSmKh+A4lo4x9ytJE+kkPDmBVuoFjVARp90ohq/rZmpiTfO9/cScijBBp/0FjMCIYK3CDf/AHIjwvXMK5ls+Czt3IaHow9oBmO7zTA5VYzIvnmJIbHxUqeNldHQh/wIUiPpXc+Xi3yzWVLkesPIgcTL8DIvdPsdSK34y6qyll1OPHipRBQ1i955Fs/0n7Sn89kPfnEWKt/taLar1pPH7JDvv2MdlRW4y9tvSRezgHUqMm691avJaP2Hvk2ilAG+lwm39/+8C2VaJ62iEB5g4AsG/LYADuGOyjQQaEOAFdB2ECj+EsJPhsJbVSkuViFXfLNi3WiVkeJoiS74PmAajd9vizZ9tu2FDEmQuxKvkE8vv6YYPsMmLFM93PZ+n19IZ9nBfyhjPxE5ClahS3yzQpFk7PkompLR9Ku3UTbt0uKI9evq4+iGN2i8pRE5SiJKtJViqj0iF49Zc2RlM8IVxlWhVp80yJTkm8/9Z3v2lGN0TWsntqAtXeDfPOHNR8oTKtgXmUW/OVbNvries3KvOiMSL4vxV7ySbryuFj1cOCSfnBvnFdTcuSFe+pLt18yG3Lb7bTIN2a6kdoIIH3oRnyqZJFZszKzg+KEkN/DsT0co28evym6Ghg3kArXLOzr1iPfxhHmLpcoZoXSiVyTJCuDGffi38IO+caEIyYeAbV0F85rZINCq+My094j32ailEHagHzDcnjGCYngKaG8Qdy7fI+ml5ScwgCrqSc8tQAGDFjmVMPOt3b6zHbMFBqq9WGXfMOxDM5kABzJSrYsaftsQrMcDzoAOWtKre+lLZcKDVqg15ZeVKqNpOzCbxBWZpN4bpqdYlWeBqNnpasXECvkG2Y1cILcuj6FFv7xrFAduUoF0nQPZRFZN1ueza5W/A4tqSEZfciQHUKtnDCem1+sSTHqtqlbpiTfXIkiUDq0VuLO27pBvtEf/67I/b944kVCTYBZ8NUoeA+gHoVrCzf4vwbU9NNU99SMSL6hzw2VDg4rufHydnAaRPoJAMUTWacfOfdQfAg0tMh3ys0UP3dTeRx2itCNjsFPpemL5oRrRgZPw1Gu5nnk2yiyJNI2kb4JwKkUcn4+bXmbaa92yDdPIS0QXkCsnnCgmDfml5IUs1NzQL2oeOTb+JrJMC1AvuFW9vl3n6uOWe0GwVNPrORE84Iv7EyW1VPbMW9bvlt56r6qu+WY2iXfXK9Tti63vPNnG3AFD3kWjffFUy2GXRwmZrcBfoPgs+e8jdqYuDFBpzmdCATaCvyKXDqUoZ4brc0iY19a5Pv2baK9e1PTR6CjDeKtROHsD6hZp1yiGBISf0gZqach0YxUADxoZdhJleEKMTkK5KBBlwZlSvLNZ+FkmTwr10Yg27pFvjExgAkCGbLDoZWxwyUTbpmA7LSKGd0bx6TZU2VqRkYk3zgOLp+G/1vJjZfjCWUYpLoBUBCRDavsFHtbOUdyWy3yjc8nF5hMD+889Os2EOPa9/E+2vXuLrEfpYyh3sSJR76Nz/iyNssI9u5A2/+1pS0vbxG/23lRlPdmh3xjW71zyYux7U4WGkeDyCPfZqKUQdrIDpcTJkxQHbHaDeLwPw+LmSCrN2yocKDqHNCb9cbnyM+D5jSAoh0U71iFXfLNlQAGnxpMBSqlnYk1OxbclHFzBpS6wXx2RrlMy28Qi5ssFjq1gJF8l5Ylr9nx8mJXaBiDpFkFyPeZM1np2LFcfhbsCZLYgA/ZskkyfpjJDs9zk5K/i6WKdIVqdCmuWn+gNg6+soDP7Sq0cK31vvF9qVj1YlYPO+jtjdROJuVP1ai2umIV6INzi3zPrz1f5PfKKNmiJPXe1tvS8JEmgBcVIG/pvIRCdLinylCmLWRU8s1rHXBsqAFALYAVQGoQkoMAtI8v75Rmwe0qUVjZN9rqkW/+wiT3K79MWd2PXnutQmYQf7wAAFxGVu7LI9/GZ2H9wPUEMz4A0p8QawDKdy8v3FntwC75Rvrn3UtS3YByFYMrpLktZcmP0SPfds54iG5jh3xzrU0c1qiboyhnQX3VEyuz3nKojKyejUJql3xzN6vhPw33U2Ix2qfyc151j3xu5ATK4LJmyjxSfoPgBT1Gjl5zq88Vzn6AWYt1vy/31fuE2XjAzBJtSgrRoUOps9lwh9y//yndupW2ELJSJWhoS/+aNZMs2HM/S/fXs2HWi7mSQKCGIG8ZafXACrhrWsclHalqb8nKOCNBj3zzFz01IhDs43SLfPOXTxyTXUUEbpyCtJPtb0iOt2qrcBmVfPPibBybHQk+nuvKryE79UB2rkE98s1rd+S+q4+qTliBdBNaxXhYUZ5VUXppU5up9ci38VnY9to2Ovx3yeUSOv2o6wDUFEeMe5Na2CXffpNgu/tSsUapEzQbXtxAcF0GOs/tTPAZCAQ88h2IqAapTzvkG0Ply0FK/VLloWA2ZNOITb6iF6NZb3l7LP1iCRiAfXjVIdYIkV3yzWcIRyePJixd2wWsqmXnxbKdylKP9T18XUHqC5JfgNLQg98gkEsmG0S0ndiWIl6WijLVwMeudFszewxay2soeoRRzb59Etk+ckT6qYaCBYlatiRhVNO8ufQvLEx7BAe/OEjbfy8RHCNred4Lt4d34toY82oMoS+g0Z8bUaM3G5kNV8i00yPfarJdITNwInKLfPNiSRxfm2/aEPTxrYI/aOGgCiIFwGWv3u/8c6AyKvlGGo1cIIljs6PLfe3QNUIdjxKyKYrVuFttr0e+udGO3K/b7pbo99yacxTdTdKe5vKuRp4LHvk2Ptvc5ZK3NuIcej3bJd9+RjtLulB473DfbrhAhFptl/GRmmvhkW9zccoQreyS78P/OEwo7gO0cgVRGIElSShocOjlevN2/ItnR3nDLvm2UuBodJJvnbhFkC4DlJrlPE+sAZMZRFt+g+B292ksr9kAHt5+SFAfAKCfPvruaKPhqX4+vexMOn0hB52jolTw1bYUdyqHSB+5KClMpgFmtLn1ekTEfQoPx6y2eXlIzCwe/Kt0nTT/vLkg4GbAJZ7s6JrL++AqPlVGVKFOU+0ZO5kZc6Da6JFvThBg+Y285VCCW+R7y7gtdOx/x3yHpmUFbXTsPJeZt1WrAcmo5BvHJedFY+USK5hWoVa4iT7srjhY3b8e+YYzMO6dHIFICcDk0pJmS8RuijcuLpyBASOTNY98G59tviLKW/fb34+gLW8Hdsk3L7pWXkfz68wX/iTAgMMDqEjtInaGZriNR74NQ5RxGtgl3zwnG0erTD2Bggcq3+UUCLSBIQ+sfmVzCqMoXfj+AkGhASjRrAT12d7HaBO/z+2Qb05g3ZLL0iLziA9uLoBSoorfII5OPEpbX9kq2ulVUnOdY6g7QOXBDFAE+cMPLHVkz2NKeSIZiyiBmWwUQcpkWzhE5vdvZUXtRN7Sz1p+WgeCRrkZ8HSK+jakFeV9+CmeNC1GfXeEjvW6mTigjR755q6xdvTfzY7Bbju3yDdXScJY8AKKF1GrwIugnGoib6sl9ZmRybfsKguVJagt2QFSK+SVAXn7QMwwq41Nj3zjJQwvYxx2UmuMYsJrBApWLUgv/ijdd3nhbvgL4dRlURe/rjzybRRZIr5yzFs7kYu0S74PfHaA4IMBKBWPuKqNXV8S42h4BZdmYpRh2tgl3zhALsknq57Is92H/naIYJYjAwUSyLXjxilGQeJuc1lzZCWkgOCnWdgh3zyf3YyutpmxcLWSIQlDKH9Fia1yma7nNz1PpdulOqPxG8SZ5WdoTa81YhvonUP3XA0XN18UOqiAltA/ih537CDauVP6B+J9V6oh8UMBuie0s9v2K0htXigoiiIjIohQJGkEO+SbW8tb1VZHYS5eBp0sRXL31uz5s9Po2/ZWDYxiE8jP9cg3Xz1RrrIEckxm+3aLfHMnusIRhQna03bAnWLl7asNqyauMSUyMvne+fZOgjcAlEowm2cH/Lsrbw8pRhCUQEOPfCdGJ9LqHqv9huBUOlbteLhaErcWV7pstpvUzm9zj3wbXx1cr11u7eR7jT7sku8TM08QJokApMAiFVaAeVRQFqJxj8cRfgYC3sx3IKIapD6dkG8UQqAgAqjYq6K42X4/8ntCqoUMKJXAqAUPLjuAUQK+gACW87CsZxZ2yDdPEylUrRANOu7cJpYrcvTa2ksoAQD8bVmZisNvEDAVkF0uizcpTi/slJY1lTg17xRBahCA3nW1zzuLdBFI+sGsBmT76tW025UpIxVAohASM9p3J/9ASfMPiYZq8ohG8bdDvv2s5Q/0p7B6OgniigHIFs5O5fOmFZtG95Mkh01oFEOrqzgEgQAAIABJREFUOCNBj3zzugG7znCBjIVb5JsXETrJO4aqgWxuJR+3lqxqRibfsnlQOwemS1zpQY6V3Vx7q9eYHvlWI2588sPqvvTaq61uGtWxeOTb+AyoGWfZ9Z+Q92aXfPMUR0yUYcIM4C9fmFyEEkqg4JHvQEU2CP06Id/K1BPl8Cv1rUSt/9PakVoIL5pp/e/WVGt8LdNRskO+r+67SosaSnbuSgUS0ztWNFRLqUi5lUJTCk0RLdXUJ/gNghMBKHlA0YPj4UOiw4eJor84T9/Puk5nKYwu5ipBtx+kXW5HIWTjxqmKIyiKLKEwNuUW87C7x0ypFdgh31yfWSnjZLRvFGriQedkKRL74EoZVmffjcaYHp/rke/Vz6+mxBWJYhhdFnchuLCFEtwi33yVyOnsK38ZQ6y0NPYzMvmW7y1GEqZ61wqfhJHb2fEYsHM96pFvNeLm9B6hNUbu9Cm7hMqrCthGzX/AI9/mzrjSOKvxh42p4bsNzW2s0sou+eZGOzytk7/khdUJo/6H+tsem9GGHvk2ilAG+twJ+cZh8tQT+bChOgHSDQUPpzj6zVHa+gsp37n6iOrCRc0s7JBv/nbrllYt1/qGji70dPlsNgpHUEDCobxByDegu5ST6qwbJWazoToC0o3ZbTUUKCCZ04BsY0Yb0n5aZjV8+0NfHSK4tgF1X6tLcMq0Ajvk20mRKxxaUQAsFzpZGStvy2eHW3zZguq+XtduV0HZTo98L4xcSEn7k8S4sHKCFZRQglvkG7UmcI0FnL5AcQUDPXOWjEy+EacZFWbQsET/F3or1wYv5pW3cxp7s/vXI9/oY1K+SfTo7iPRnRnpVLP7VbabFT6L7pyRFHFk1Rh+P1GbOPLIt7loc5dLbNFFoTRirpfUVnbJN3pQe075GdMFuJjdI99Wz3YIt3dKvpHb/cPrElEDsNSLZW2km7gBEAYQB8Bqrpcd8n129Vla1X2V2J8TIX9+7Gpa39AEhTYooJQZxN+Sk+/S6dPZ6ejRnIJcR//1PCU8KEw3SD0VomJForJPrlLY2USRq93/s6rU6feVbJ0CrltrZ+neKvnm+dZ2lu1wjRz5+ghBhtEJuHkU5OmwdJ6RoEe+9VKcQuEY3SLfvOjYqUY/1JzwUgfoyV9mdPId+1YstfqzvXxvxObWqVsEYzIOuyozVq9FI/LNjXYC4W4pjxerpVg1BeRVBO42rKb97JFvc2dbOcFnRxKT78kJ+eYeIHJhJX+WQ0yi0+zAKWV55NvcNZMhWjkl38nnkmlm+ZnCCQ7kBwWBbmNS3kmE4kvAijOfHfINB631A1LzpjvP6+z4cNS0vpWWxGXGNxU52dDRhvIIflcrhMRg6tR4RI2aZxeqI1AbwYw20kmiu0YTCsWA7qu6C0MQOzi/4TyhiAqwI0tnlXwb6eGaOYa4/8QJeTMnSFicQNByBdLLJMTJeJXb6pFvJysLbo5Rqy+3yPeDaw8IbqV2XuKUY+MvzVFrooTVvBoyOvm+cOQClaldxtFpVqYG2DH4sjMAI/INjwXcf4FAuFvKY4YqF9S5gB7relDZzmWJm/yoXT8e+TZ3xvE8lp0t4bkB4QUncEK+FzVeRDDHA/ru7UvFIosRn7SxI4ls5Vg88m0lWiHe1in5xuHt/3Q/1fpFLUKldyDAc3HlG5uZ/dgh37xgq8ZLNUhZoW5mv8o2flrfVQpSz/0v0v/6HaCtax9QApWg84XL0eUbafOzixZ9Sg0aZBEpI9m+P0R59sVTabpOUSu7UoWotC85TooW+Zh5Dhv0SqFbagVWyTdXlrCr1Y3cVajTOAHX68VNFTfXjAQt8n074TbNrjRbHIqa014oHKNb5BvHAiLoxqrV5R2XaUlzSb9ZT7Iwo5Pv69evU5EiznSJ59eeTzBykqGVH+/2tWZEvjeP3kyQ2QSqj6xO7aeYT1u0MlZOEOVZ7sVNF9OVXVdEN2orAR75Nhdhrq9tR3JYuRcn5HvtC2sJbt1A16VdhdDE7vd2096PJD15p/noRhHxyLdRhDLQ526Q70AfLjdgafJRE4p8J9LULu2Q7yP/PkKo3gfq/LoOtfxHS1P70mp07pyUk/3t87voLBUVxjVXshSip6kqjJQ1K1HVqv5GNTVq3KPy5bNSrlxS+g50vqH3DSg1weV989QCJ0vu9y1azCuP3Sr5/nHGj/T98O9FN1pybo5OgsmNk88nE2QhgTwl8hBimJGgRb4vxV4iKO4AJZqXoD4/WNPLT48YuEm+8T2IGBtBTT9p6mjoD+88FCY0mMXES78WPPJNYsUIK0cynDoDmz1xRuR79/u7CWZmQCC1x7m5k6z0glQcpOQAaqkSHvk2d5YxuQf9fgDf67b/c5Ze6IR8x/46lmDIBsh5/H7PZgMHanNHrN3KI99OI2hi+9jYWGrdurVo+corr9BXX30lfn/99dfpm2++8ft7njx5fD3OnDmThg2Time6du1K+H/RotpOUBmBfPOcKi03TbWQ2iHf0LxFlbq4Wf9fA4JigllAM/vQIYls4+euXUS3UlUXfd00iXxC+Y6eoDL3L1M5ukZ/ONmZilb2n7VV3iC4W1vjPzWmhu/7V3s/efiEvs35rbQPp1qjXLeUiMamjLWkr26VfHNtZlh3w8I7GHjy6FkM8WKU5dlxZzevKx+MMfN9apHvk3NO0obBUn0BFIhgNBJqcJN8z4uYRw0nNBT1J06BFQMYW+kp/njkm2jHH3YQvsfi9pM1C738+GWnoTe1vRH55gX7kLxFWkAgwI9fVjaZUmQKpdxIEbsbcXWEKPjk8Mi3uTPBV6NR/A8RACdwQr75i4DMD9b2WUsJS6UXTxgpwVApUPDId6Ai+6zfpKQkeuedd+jjjz8WxBkEGujWrZvf35XDAOn54osvaPz48b7twsPDqVUr7WKajEC++bJ57uK5CYUOZmCHfO96Zxft+2Sf6F5rCQmEGkQbJBv/DhwgiosjSpHusz5kyUJUvbok65c39hCFnTpB5SmJeqzs4mf+oCZ/pbxBxP03jlA9D6i5XN45e4dmVZglPkf+PXTDnYAXlgw9N5TylTWveW2VfPOVjWZ/aUb1/1DfydAdbcslDwOlCexogDoba5Fv7tboxmpOIMbvJvlGgVa7b9tR4ZqFHQ8V5laN/tiIijUsptmXR76JeH481K5GXDF3j3Z6gozId+LKRFrdUzLaQf0O/A8CAT5pI4pzP2tOE7NO9O1q3JO0xise+TZ3JriaTo/1Pahsp7LmNtRo5YR8+xntDK1KHWd0FOpKUFkCuI+Ho0FqbOyR70BEVadPzIInJCRQ48aNadCgQXQAbI+IYmJi/Ig1SPvXX39Nb7zxBmE2XN5u6NChmr2DfKekpNDbb7+t2gYP9OzZs1MWMMkgYmGlhULMHuhztA/lK29MBh89ekRZs2YV/8xiz//toWP/PiaaN/68MeXoWpPi4rLQ/v3Z6MCBrHToUFY6d049FmXKPKX69Z9Q06aPqWHDJ9Ss2RPKn1/KL4kdE0sJc6W344hfRdCxf0n7KFK3CEX9EJVmeBg7Yp7tmaXk+ejztGngJtGuXM9y1G6Ov1ta0t4kWt1WesiERYZR963dzR6yarvoFtF0/ZCUwxm1LYqK1DOfEwoiBchjNxrItpe30enZp0WzFhNbUOUhgXlAGo0Dn0e3iqbrB6Tj7vp9VyrWRJt0mekvPduABOIfvq8ce9/aS0f/KaUsRX4USbVec1aYGohjevr0KeGaz5Ejh+PuY0bFUOsp0qqhU+BeEPFqhG43bo7d6XjtbI/7f86czup1rvxwhdY+JxUrF6hSgHodsGdVb3X8Rs+nG0du0MpmUvF4lw1dqHizwEhsnph0gnb8RrIer/pSVYr8IJLml58v/o9aqAHn0tbNGI3daizSs72dZ6vd8d2Iu0Erm0rnsH9if8dKaspnq5VxXY69TOu6rhOblGxTkjqv6kzL6i2j26dui7/1OtiLClQuYKVLS23NPls/+eQT8Z2eMGGCpf5DsXGWp7jDBgGcUO/du5c2btxI7733HilnuTE0NfItt9caOsg3Tui7776r2gT7Qd6xFQIbiDBt6LuBzq48K7puP7s9hfc1XtrBWyIe5mZI4IMHSBXJQov+cIr2xD4WRjWXcpeg5PtpiTv4QUQEiLb0r169pxQZ+YQKFdI+8r0T9tLBTw+KBkXqFKHrhyWCh+PA8SiBByJiLhMpkOvlLSTreBDCnjE9/TZBbBAjoFz3ctR5iTOVlnU919H5dZJKwHPLn6OyXczPNmDseHEwS6TWRq2lCxskpYAuK7tQmc7OlBecXH/rX1hP56IlxZgOcztQxT4VnXSXrtvie4wHeu7c/svbm4ZuooQF0otf22ltqfKg4L3caAUELw0PHjwQkwZOcfzb41R9bHWn3YjtH95+SDkK6L8Q4NGA+2TevM4Kfl0ZsI1OkpOTKV8+48kMva4xMTKnnCQ3WKxxMeoZ639/sjEsU5tgFhPXjNbkUMr1FJpVSloR7H+8P+WvmN9Uv1Yb4fuF7xlQ8YWK1PjPjWlhhCSRmz88P/WPT2u8EirPVqvHivZWnq12+ufbQMFodunZQsFoUKJzx2nls9XK+O4k3KEFNRaITWC00zeuL80qMYtSbkrL3kMuD6GchZy9yOqNB/d3wOjZ+tFHHwne45FvK2eXtVWmn/Bu8MVFYMeMGUM1atQQH9md+ca2WicpVJbGUE2MqmJAT3OXx0gv7WTHDknODz9hWIMcbTVABABqI5D0g7Qf/kHazyr4sizfFrmkcJFUQrk0xt1E1RQrUIyJwg8g4uUIx5rXm0ZtouNTj4v+rFrMW007WdhgISUdkAxgYDYE06FgYfO4zRT/P0kdAcW2SNPIKNBKO0GxJYougec3P0+l25YOuUNyM+3k1slb4sGYXvDSTqRITyk8RZAQu4pFds6XUdoJ+pyUfxI9Sn7k2AFXb3x+RisdylDzL5rTokaSUzJSlqD9rUSoPFvtxN1OSqed/cjbQMHIrevKSdoJxsNlNcfcG0Pf5fnOd2iBclCVd+ClnTi5ikxuizzv6dOn+xVMyrnfSCMBwcHnw4cP980WZdacb4SMy9GValOKem0xXtbEDSJnzlx0+nQOQbRlso2sHbX87MqViUon/0RFL50VRjXDJteh5qPMz/jqnVo+ft4Olduo4FYizQ2CF0GqFFTu+eMe2vOnPaIbqMFAFcYJZMt29GHVYt4q+eZ51shVR856sLDzvZ20/yPJMtRqwW2wxizvV4t8z6o4i+4kPnPf+/FFKlg1/Yip2Zi4Sb7N7tOtdh75liK5uMliurL7ClXqV4meW5A+Rb1myPfc6nMJCk4jr41065Sn6Qfaz9CABoo2KEqoXYHvAoAcZeQqK+GRb/OnA/cwFItbdVtW24NT8s2fV/329fOZAOYrl4+GntVO8TV/tNotPfLtRhR1+oiPj/fL7UbTGTNmUN++fX1qJ/Xr16e5c+eKWW/kdsvpJZlR7QTH/+D6A5oaNlVETU9oX1Ybge36zp2PaffubHRH4h1+qFRJKoSE9Xrz5tLMNlaNl7dbThe3XBRtn9/0PJVu584s4c3jN2lujblpxqG1D7UbBC+CVEoJbv3FVkJlP6BmZWz1kj34xUECAQdgsw67dbO4efEm5SqSK036g9b2oWQAc/i/h2nbL7eJoVYbXo06TOtg9rCD3k6LfPP46ulVB/MAPPIdvOi7ofON0W8ctpFQkBYxJkLIoaYHzJDvFZ1WEFx0rfoVWBk/d/nMXyE/NfusWaqD8YDKothTCY98m4/wkhZLCK7D8N5wCqfkGysaV/dKRjuYPNvy8hbxe3p4QwSKfIM3njp1SqQ0cyi5qLLO0Om5MLN90HK+zQzOSZuMoHYiHx/IK0gs0DW2P515FOZTG4HqyJEjRMjdVgJKi02aEDVrJhHuFi2ItDwl+BfrhV0vUPHG7hTo+MnYsQFqKYmo3SAWRi4kWKkDeOPGDIuMNb3X0JllZ8R/ISWHWQIn+HH6j/T9CEl726rF/PZ3tlPdN+pSviLGeaQwx5lReobYT3qqJGjF5uTSk7Shj5Q7b8fd00nMnW6rRr5BOvDSBuCFKJCzf07G75FvJ9Fztq1b5Bsrb1iBS0+5UDPke9PITZR8IVlXq91ZBElICkJaEECNAGa+Y8ZL6lRaaYAe+TYfdejIR74VScWbOH8eOyXfXFqw1vhaFPd1nDiQcl3LUdTqtOIJ5o/SuGUgyLcsa/3BBx+kId8g5bJiHoh4dHS0mABOT3jk+5nqRnoGXd7XqVOSnN/SPybQvoNZ6TyFURKpF86ULk3UoAFRZCRR7dr3qWHD7BQRkdY9Uus4OMEfeHQgFY5wLlcm72tGmRl09+Jd366z5cpGY+6PUR2K2g1idY/VlBidKNp3W9nNz+WSu6n1ju1NJVuWdHSqeJqMVRK6tN1SqjGuBkUM1VeJwACR642cb8COm6ajg1TZ+OLOi7S8mVTYinOPayCjQI188+XwsLph1P9g2sKvUDg+j3wH7yy4Rb5lPXk1H4JAHZ0Z8g35WEixBnoVi68wQesb+wW06no88m3+qoh5NYZaftWSsuY0r1ym1btT8g0TPpjxATAtu7z9svg9PVZK3Sbfcl1h9+7d6eDBg2nIN/xloqKiRIaFsqbQ/Nlz1tIj3+lEvvfsIdq3TyLbKITE/5OT1U8eSHbt2qnOkEgh4TPadopCZpafScnnpB1a1bc2usR44RvahtULo/4H1MmQ2g2Cu6i1+64d1RidugQHjW88YIDBpwdTgXBnckfXDl0j2NWLcdYJo/6HzJO2SQUmiVmALgu6GIWEzq8/Tyufk2SktHIjDTtxscGtC7doTllJtSFnwZw06uYoF3sPbFdq5PvM8jMErWrADcv1QB2BR74DFVnjft0i31f3XaVFDRdRIM1slEdjhnwjHe/2mduOHU+NIom0SKRHAtVHVSeYwwBa3gUe+TaKaOrnp+adosoD3VFpckq+9/9lP+18UzLiQwrso7uPxO/1/l89UWgbSLhJvrlox9WrV32py3z8SvLN/WcCeZy8b498B4B8Y0abF0KCdN+7l/aUFi5MVK8eUY0y9+jBnJ3CqKZOXaIXD6atIOdb2yHf3JVs1I1RrsoGyTmR8hj1CpPUbhDc5RIFlSislOF23vS9y/cIhSWAFWOj60eu0/w68yl7vuw08upIypY7m+53lFvLV31mWpBeX2q1/UDubmpuqbYASA+bbBSDIeXGKdTIN3f4c0MFx+kYtbb3yHegImvcr1vkG4oiUBZpP7U9VR/hjtSj0ejNkG+sFt46cStg7pbyGFHYefNHKS0SikJy7ZBWUb1Hvo3OburnkBvMFZbL/AY6LZ2Sb260w3eDPP/6vw+sQZxT8v3hhx/S+++/L9zPkXIM93TZNwbHgtpC7gvjzXy7csmpd5JeOd+XLklukNu3E+3eTRQbS3TjRtoxhYdLaSOQ94OkX506RCiOBGChPinfJPETFsYv3XmJsufRTimxQ77/l+1/9PSJJOkOi2Tsxy3Ath5OaDLg5IhZETWo3SDi/hPnyyOs9cta1PpryUgE5G1a8Wnid2iM4qXBMQzUVbT6P/bdMdoyVipA6Ty/M1Xurz9b4aSw0/ExqnQA8r2g2gJKPiutfgyKH0SFqusIuDscBGZNtv+/7dT6P85NYdTI9653d9G+jyXH1kYTGgm3xlCER76Dd1bcIt84AqTW4VoO723sw+DGEZsh36iTASkOlLulfBw89Q+KTXKKIZRfMNGihEe+3bgCrPfhlHxf2HSBVnRYkWbH7Sa1c6UgVO+InJJvrb65aAdv4+V8W7++TG/hNvl+8oTo2DEpbUS2XsfPnyT3VR/gA4KUEZloy3na+Q08EJY0X0KXd0g5VkaaxXbItzyDjBlbaHi6CaXWNxQBoAygBrUbBAoqUVgJhL8QTl0WSWkd8mwzfoel9sA4d/KUubrKsIvDKG8pYwlArrpS5cUq1Gl2J90Q7vjDDjrwueTYGmxreYwB5Du6fTRd2X5FusZcVLxRC0TC4gTaPHYzjUxyLoOmRr43j95M8ZMl3XK9683N69xOXx75thM1d7Zxk3yv6LhCvOCll5a8GfKNWdMbx244roMxinZ0l2g6t04y6OLouaGnKN5WwiPfRhENzOdOyTdXtuEjVNZhBWL06UG+UVj53XffiZnxxMREXVf1QByjsk8v7UQl7QS52Hv3phJtkGzkaCsB0zrMYkPSTybbmNG2g22/3UaH/3FYbNr88+bCcEcLVsn3/aT7NK2YNIMcCOUNnt+Mfei9PKjdIK7sukKYXQFKNCtBfbb3Eb/zfq0WR+qdAz/zG4W6itZ2yPlE7ieQI38OGnFlhG7qCZQIjk97ZuaTjsvVWuMH+f5+8PeUuFgqbO04syNVHVLVzqVqahuZHEetjRImEk6gRr45Iei+qjuV71beyS4Ctq1HvgMWWsOO3STfePmuPb62qGdJD5gh3xgHZqED7R+wcchGOjH7RJrD1jIO88h3elwhaffhlHyjR57mKe/BTXU0rcgEinwH50yY2+vPnnyfO5ctzWz26dNET6UMDR/A0WvVSpX1g7QfXCGzOi9SFvvgOcJGZg5WyffthNs0u9JssR/YEA9JGGLu6jDZSqn1rVfQqXaDQEElCisBLugP8goSC1iVBdQbOgohQewBM8Tt0b1HNDn/ZF/aDrbD7Dxm6bXgRw6ju4uiwGAC5Hv769sp/j/SbHFAZ+OfEk0rMU2kDbmhjaxGvufVmkc3jkr5XSjuTS9SZPUceuTbasTca+8m+T7414MixcJpwbfZozNLvs3256RdzC9jKO6/kuwch1YBvEe+nUTb/rZukG+keeK+beY82x9p2i098u1mNIPcl1raSXy8NIONAsgdOx7R/v3Z6fZt9YHWrCnlZ0PaDzra0NOGWU2ggMKZOdUkNYq8ZfLSsPPDNHdllXzz9A2rCh9mj1d+Y0auOgxPtKB1g1ArrDzw2QHa8X87RFduVlxD5xt634CZIipYmEPRhcOoiNLO7LrZWNtpB/KNPPR970p50lYNhqzsE+lTSKMCUEzkNPVEjXzLlt/YB/p3q2jJynGaaeuRbzNRCkwbN8l34spEggMxlILSA6FEvpU1PfLxQzFJLR4e+U6PKyTtPtwg39wPRN4D0lSNBAacHrFHvp1GMIS2B/mGOU358hNECgmKIdUcIUGokToC1RGQbfwE2Q4GkBqCFBFAT1bPKvmGXiectACe1uHmMcJQBsYyRprLWjcIMVN6RTr2EZdHCCWSba9to8N/N5eKY+VYUAh48MuDYpOmnzYVdut6wKzX9jckV0wZeMlAAaiWPqtfXvn5YeKFKpgA+cbqyraxksslirTU3OncGCN0gPd9IpF8IGpNFJXrYj/1REm+UcyJAmUga/asNPbhWDeGHZA+PPIdkLCa6tRN8o3cahQou1morncQoUS+UbuCGhY/ZCEa92Sc6iF45NvU5el6IzfIN+RbIePqe87ly06j72hPprl1EB75diuSIdAPyPcf/4iBTPCNpkwZaSYb+dk1a96jJk1yUvXq+pJx6Xkoa19YSwlLEsQuO87qKFIt1GCVfJ/fcJ5Wdn6mOd25bEAc0WStb6OUGa0bBHe5lNMIeK6hmznKXInEzIz6hhc30Mm5J9Ociq5Lu1LFXhVVz5HbEolOr0OQ7/Mbz9P6qPWiq1KtS1Gvrb2cdqu6/YL6C+jawWu+z2Cf3OabNrb3pSTfN+Jv0LyIeaK/glUL0os/vmi770Bv6JHvQEdYu383yXd6H0Uoke/4SfG0ecxmvxDoybR65Du9rxZpf26Qb260I+6vlQvSiycDf3/1yHdwrpmA7BXke/58ohEjJvgId3Hm4BqKNwieZgF719b/Vpdps0q+QehB7AGQRZBGt7Fh8AaCE5yezKDeDWJV91V0dvVZMSw5D3t5u+U+Tdke63sIsxo34JdLPqSqKD7UA/LlkTcPlO9Zns6ukMZZbVg16jC9Q5pNufV57qK5acTVEW4M21EfIN/Xj16nZZFS+gxyV7G64jbuXrhLM8rO8OsWKSFYzciSzZ68pZJ885dJqE+gwDdU4ZHv4J0Zj3y7E/vTi07Tun7r/DorVK0QDTo+SHUHofhsNRsJq89Ws/2mRzs3yDckg5FmJKNE0xLUZ4ckgBBIeOQ7kNFN577dlhpMj+Hz3OKi9YsSqsnVYPUG4Wf4YoJs2jnWnW/tpP2f7qe2E9sSTE+0oHWDwMwKZlgA2eWSmzsMODKAitQqYmdoabY5t+YcRXeLFn83cp9EKgxSYoBsebJR943daUULSQs1R4Ec9NKtl9L0j1lfzP4CGDPGHmyAfN+/cZ/mlporhhKodI0j/zpCsb+OTXO4TlJPlOT7+NTjtGmU+4W4gThHHvkORFTN9emRb3NxMmp14fsLBKlFDj1S5pFvo4gG5nM3yDdqoVATJaNCzwrUbXm3wAyY9eqR74CHOP12kBHJN6LD0xVeuv2SkLVTwir5PjrxKG19ZavoptYvarlifKIck6z1baQfrXWD2P3+btr74V7RbZOPm1Dk25E0pdAUSrmVIv426vooylnYnWInTo6NctRRaLW652oxhpJtSlLXtV1pSZ0ldOvkLfE33Jhwg+IINWt5jA3kG0Rwbsm59PDOQzHcQBQq8hUMFGPJ589J6omSfPPZGaOVlvS746jvySPfwTsDHvl2J/b8fin3CPWm7tHdVXfgkW934m61FzfI98XNF2l5++W+XbuhVmXmODzybSZKGaRNRiXfS1stpZ+2Sc49WrOFVsm3X47z7+pR8782d/0syrPJQ88OFXKBWtC6QRz59xFCvhmAlJuWf2tJ3+b8Vvw/a46sNDbFvaI6aOPCsQ4w0j3f/d5u2vuR9FJQ67Va1PjPjengnw6KWX6g2vBq1GGaf+qJ30rD4Koifz/YkMn38sjlBGlIwG0fi5pKAAAgAElEQVSJPl4Iif47zuhIG4dtFPtyonqiJN8xr8ZQ3NeS9Bmukzq/tSmunw4nxSPf6RBkjV145Nud2N9JvEOzKkpSsDL0pF898u1O3K324gb55qpr2H+DNxtQ0z83tToUy+098m05ZKG7QUYl39wZUcs22yr53vPHPbTnT5JLUMP3G1LjPzV2/cShCG5h/YU05r6+e6bWDQKOiGv7Snnp0M9u/llzn/Si69rkFizmo7tG07m1krtb25ltKbxvON2Ju0OQZAKQejLy6kg/1ROujlL3tbrU4qsWrsfbaocy+d7YYyPBRhgwo3FuZT/8HBaOkBxJp5eeTsiBB+ymnijJN9xQ4YoKdJ7fmSr3r2xlmOna1iPf6Rpuv5155Nud2D+8/ZAmF5zs15leTZJHvt2Ju9Ve3CDfTx49oW9zSJNeQIsvWwhZ2kDDI9+BjnA69p9RyTcvjiyroUxilXxDJg+EEGj2WTOq//v6rp8JfGkXRS6i/of66/atdYPg2tAlmpcQLp/L2kjFgYGQR+TShsMuDNN0ieOpL33j+1L+Cvkpd+7cYiYIM0JAtxXdqEKP1NST7b/fLjS1AcwaYPYg2JDJ9/aXt9OJWZJbndu27Jte2kTHp0iunnBoxTnkcpERYyOo7f/aWg6FknwvaryIru6R3Eb7/NCHcL2EKjzyHbwz45Fv92I/MetEImY81/DdhtT4Q/VJHI98uxd3Kz25Qb6xP260g9VLeFoEGh75DnSE07H/jEq+4S6Fix9AvjfyvpWwSr5jxsdQ3H+kZfo2/21DNV+pGZAzgXQALYUWeYdaNwjucomZ7uZfNKf1AyRZPMyEw1HSTSyot4CuHZLk8LTSL/yMj0rlpX6n+lGWLFkE+ZYLTLF9jZdqULtJ7XzDQzEgigKB9pPbU/VR1d0cuq2+ZPJ96E+HCKo6QJOPmlDkO5G2+lPbiGub99rSS5iS/PTDT7S05VLR3G7qiZJ8I2UIqUOAnpuqawfmoCOPfDsInsNNPfLtMIBs8+klp9O9y9IKFqA3I+qRb/fibqUnt8g3N9rpsa4HYRIw0PDId6AjnI79Z1TyjRBxlY9++/pR0QZF/SJnlXwj7/bETGm2E/nJyFMOBCBJValvJd2u9W4QvNi05T9a0rbfSIYwekucdo8DuueQrAOiVkdRua5pTWB45TckGtvOaesj35h5xQwsgNQTFITKUno8VaXbym5UIcq/INPumJ1sJ5PvkxNP0g+v/yC6wksYXsbcADdyQqHlyGsjpXg8Jf/Uk7VRVO45a4Y7nHyLZVHUAmAWDkYfj8eJn6EKj3wH78x45Nu92M+tMddXK4JeMdmASQc1eOTbvbhb6ckt8m1ln2619ci3W5EMgX4yMvnePHozxU+WZPcwkwzyyWGVfCOXGvm4QJfFXSi8T3hAzlDKzRTKWUhfkUTvBsFTQaDKEvdfabYey5tY5nQTZl5IQP4P/1Ny2ET6SI3f1vCRb/xtduXZdPu0pP/NCfyihovo6j4pLaLv3r5ULLKYm0O31ZdMvi+tvETrB0orCm5qvvPCVCxTYrlSxg+/+4EOfXVI/NeO6gkn33yFBK6hw84PsxWP9NrII9/pFem0+/HIt3uxx+oVVrFk6BmMeeTbvbhb6ckj31aiFfy2WZ4+fcoyuYI/ILdGkJHJtyzbh1ioVZVbJd9+s7w2Zh7dOifoR+8GwZ0RizcuTld2XxG7Rp4w8oXdBCeEzf7STJgDKbG46WK6sksaA5bfwlqF+ZFvXhxbY3QNoU8OzCg9g+5eCq20CJl839p3i+BGChRrVIz67u7rSlh5Go/SnRXqPVDxAewY7nDyzdNYcI28sOsFV8YfqE488h2oyBr365Fv4xiZbbEqahWdXSWZiwEwtoLBlRo88m02qu6288i3u/EMdG8e+c4WOvby8sm+cewGzasp2WerORFaJd981iLYBWp6NwiuEc0v/ECkbhz4/ACBPANaFvM8DWbUzVH0OMdjP/LNU094PnOoWcvjGGXy/eTKE5oVLsmGuTVzzGej0e+oG6PSrIDMqjCL0A6wmkfIyffphadpXX/JbS8QtQBu33A98u12RM3355Fv87EyagnjFaThydAzPfPIt1E0A/O5R74DE9dA9eqR7xAk3zjZkHaCxBOApXUQJRlWyfeCugvo2uFnxYUH+xOMZYIFvRsEV8vg48PsJmY53YSfS6IiTQL7ubzzMi1ptkTsUsjmHR1I9+7d8yPf+IyrniD1pGhkUUJxEmC3wNDN45T7ksl37py5U6WkXMqZ5hrtpduVJhgtKYE880N/k1JP4IAKJ1Sz4OQbfcg564GoBTA7JrPtPPJtNlLut/PIt3sxhWst3Gtl6BU6e+Tbvbhb6ckj31aiFfy2HvkOUfINV0W4KwKd53amygNTtYytku/ZlWbT7QQpN3nwqcFUoFKBoF15ejeIXe/son2f7EsztkAoWpxdfZYw0w6oSToi11su+Kw+sjq1n9JelXxzWUGkxtT5TR1CCoYg7TUlretQgEy+8+bNS9OKTaP7SffFsNyIbXS3aILJEgCVGqwkKKFUPRlxeYSvQNUoPpx8+8k4ftKUGrwVfBlHvfF75Nvo7Abuc498uxdb7kCMXkcnj6bsebOr7sAj3+7F3UpPHvm2Eq3gt/XId4iSb26hDULX8u8tfVeLVfLNdTtBenIXzx20K0/vBoGZFcyw+MGl2VnlAaMgEoWRgJrF/PfDvyc4VQJy0avazDdywpEbDmCmu9PsTgS1E6BMxzLUc0PPoMWa75iTb56f3WdHHyrR1L5ONlwtpxSZQk9SnojdDTw2kArXKKx6zFyKMMpC7QEn3xuHbKQTsyXlnvZT21P1EcGXcfTId0hc4mkG4ZFv984LCqZRJyOAe/KTcZqde+Tbvbhb6ckj31aiFfy26U6+Y2NjqXXr1uLIX3nlFfrqq68oT5484v8gN6+//joNHz6cWrVq5RedmTNn0rBhkrJB165dCf8vWtRfgo9vkJELLnEcF7dcpOXtlotDUhbGWSXf3+X5jh7ffyz6Gn13NGXPoz5jkR6Xo94NgufzymPBiwJeGNzG3Qt3aUbZZxbzKvvgco8oSsQ5UCPfGBdPPYH8lqxUo2fB7PbxGPXHyTefqXaqfgN5yXX9pBxsrKhgZUULvMjVSuoJJ9/L2i6jS1sviV30WN+DynYKvAatUWz1Pvdmvp1Ez9m2Hvl2Fj++NU/Ty1sqLw27qK0y5JFv9+JupSePfFuJVvDbpiv5TkpKonfeeYc+/vhjQZxBoIGhQ4eKnx9++CG9//77FBMT40e+QXq++OILGj9+vG+78PDwNASdhxPkG0Iu6E8NILAg/dlCdOYbZHlyvlRL31G3R/mW+ZKTkylXrlyUPbs5Ev1ttlS72LGPxwb1qsO5RMxz5kwrSQit6GWtJCUOGWH1w4RcXyCgFZeUGyk0rahkdJQtdzZ6KVkyOoIWKUx2EHuOnX/Y6XMQxYvNo3uPxMd1XqtDzf/aPBBDt9xnSkoKgQjimt86bivFfydJWbb6dyuq+Qv7pktbxm6h45MlQ6G6v6tLzT5vpjk2fn5zF8tNw34yJxP46NEjUTCaL18+mldjHsH8CBhwdAAVql7IcizScwPEHNd8/vz503O3ruzryZMnhHtNgQLBS1NzciA3b96kQoVC+/rQOr7bt2+L6z1r1qxOQuDatokrEmlt77WivyK1i1C/g/00+w71Z6teUKw+W10LsAsd6T1bXeg+oF3g/g4on63KnX7wwQfiGTxhwoSAjic9Ok9X8q08IMyCJyQkCPKN3zdu3CiadOzY0Y9Yg7R//fXX9MYbbwjywLfTChLIN8jSm2++qdoED5ZQubFpHcP6zuspaXeS+LjDig5UorWUHiCrQ+IiNAKKNheVf2YGUzAH9U0MDJE1Gof8ud7Y7567S8vrSLP9Mkp3Lk1tF5gvzjM7DrRbUmUJPUiSvvS9j/em3CWkdJxLGy/R5r6bxe/FmhWjTms66cb92p5rtK6TNPvLUW9CPar5un1ia+VYjNryuB/+5DAd+Uwqnqr1+1pU9526Rptrfr6k6hJ6cFWKIb9GtTZYXns53T0vyTC2X9KeSrYvabhvPva5hef62ve/1F+8HIU6MsK9RiuG3tiDc3WFWtyTzybT6ZmnRTDyls1LlYen1iApIxRqY7dyBq08W630mx5tfw5j//TTT4XDtEe+HVxRnFAnJibSd999RyDMmOE2Q75B1N977z3NEWT0tBMcGF+m50YzVtJOks8n08xy0gpD3tJ5adgFc7ONDk6t7qZ6S2NPHj5zL2Q9yMWOgRjP/Nrz6XrcddF1v/39qGh9KY1p74d7CQVGQJ3f1qGWf5Py7bXSTvAZ1/aWxwrdb+h/hwJ42kncf+IoZnyMGFb1UdWp/eT2toao6Wqp05ud1BM57ST7/eyE+gUALpqQfwx1eGknwTtDXtpJcGLvpZ0EJ+5e2klw4m53r0GZ+VZLP5HzuXEg9evXp7lz51KNGhJxsTvzjW213pAywg2C50CX716eukd3F/GwQr5vxN+geRGSZnihaoVo0PFBdq8VV7YzukFMLTqVHlyTZlKBBm82EO6SgcCKTivowsYLouuoNVFUrotke776+dWEZVaAG8bokW9OKuWxdlvRjSr0CL61PMbDyfeZZWdoTe81Ypg4Zhy7HXB1miqDqlCnOdIKgR44YTdruCOT7wcnH9DCBgtF90VqFSFoDYc6PPIdvDPkke/gxD4jPFu1ImPl2Rqc6Grv1ejZGmrj5ePx7OXT4ewgz3v69OmaBZPI+1bOfNvN+cbhZGTyDTk4yMIBOQrkoJduSbnHVm4Q3AgGNueByp82e+kY3SC4Jjn6hMoL1F4CAa6c0WFaB6o2vJrYDbe5f/HEi1SwSkHxdz3yzaX05LHKhZqBGLvVPjn5hnPo4iaSQgvyNwcctkdi/VwtZ3Qk2MqbAVc9MWO4I5Pva1uu0eoeq8Uuyj1XjqCYEurwyHfwzpBHvoMTe498ByfuRs/W4IzK3F498m0uTrZbxcfH06BBg+jAgQO+PmbMmOEruMQfOfmW88CRXvJzUzuRAzSnyhy6dUoqMOt/qD+F1QmzRL4vbr5Iy9tLedSl2pSiXlt62T5/bmxodIOI7hJN59ZJmtGAUuPcjTHIfXDjl2afNaP6v68v9NChiw4oUxv0yDfaK1NPhp4dSvnK5XNzyLb74uSbK73kKpKLRl4bablf3gekx4SrZcG0RbRqHW//f9vp4JcHxUdmVE9k8n1u9jnaMm6L2M5Juozlg3WwgUe+HQTP4aYe+XYYQJube+TbZuAcbmb0bHXYfUA398h3QMObvp1nhpxvRIzb+rb5bxuq+UpNS+QbRj0w7AF46kr6no3UvRndIDaN2kSQtZKBlwW8NAQC+z/dTzvf2im6li3mT849SRte3KAaLyPyzck8OhibMpay5ggNtQJOvukp0cRsEwk/xTgfjqWs2a2Nk7taWn2ps5p6IpPvY58fo70f7BVjbvhuQ0IdRKjDI9/BO0Me+Q5O7D3yHZy4Gz1bgzMqc3v1yLe5OGWIVpmFfB+deJS2vrJVxFye7bOSdnJq/ilaP3C92N5sXm4gT7DRDWLn2zsJBkMyXjz5IhWsLKV9uI3jU44TLO0BpJwg9WT7G9t9soGN/9SYGr7f0LdbI/LNU09yF81NI666r09uNwZ+5JuIZpafScnnkkV3dmK8KmoVnV11Vmzf/PPmVO+NtK6WemPl2uhGet0y+d77u7107H/HRLdtvmlDNceFhpKM3nF65NvuFet8O498O4+hnR488m0nas63MXq2Ot9D4HrwyHfgYpvuPWcW8n3t0DWfXTlyj5GDbIV8H/vuGEGLGYABTLtJ7dL9XPAdGt0guK07tht9ZzRlz2dOz9zqgSVGJ6bJIV7WehldipVMXFDgitUCGUbkGzPJM8rMoLuX7lLhiMI08GhoWMtj/EryjZxv5H4DVlcX0rhaxg2kwjXVXS21zglPPQGJBpnWgky+tw7YSmdXS4S/67KuVPH5ilZPebq398h3uofct0OPfAcn9h75Dk7cjZ6twRmVub165NtcnDJEq8xCvhHsyQUnE/S6AcymPsr1SIjR58iRw/BcHP77Ydr22jbRrs6v61DLf6Ta1BtuHIAGRjeIUwtO0foB0kx9jvw56KXbUpFpIHB171Va1OiZxXy9MOq3rx9Nzj/ZZ5IDKTuex2xIvolErBHzMu3LUM/vQ8NaHrFTku+1fdZSwtIEEdZOsztRlRermA5xwuIEWttXMtwwcrXU6vTyjsu0pPkS8bGR6olMvle3WE3XDl8T26BwGAXEoQ6PfAfvDHnkOzix98h3cOJu9GwNzqjM7dUj3+bilCFaZSbyzZf4uyzqQsWeK2aafCOFA6kcQOQ7kdTkoyZBPX9GNwieulG4RmEaeCxws8e8aBCWyd1Xd/dJ2anJMpoh3z9t+4mWtloqyCxIbahASb5jXo2huK/jxPBafNmC6r5u3mhn85jNFD9JcsjEdtjeDmaFz6I7Z+4I59aeG3pSieaSiZQSMvleWHGhT4ZyxOURlLu4ZIoUyvDId/DOjke+gxN7j3wHJ+5Gz9bgjMrcXj3ybS5OGaJVZiLf+z7eR7ve3SXijtzaOhPqmCbfPIe66SdNqcFbDYJ6/kLtBjExy0RfPFr/pzXF/FIyn4FsXscZHf1iZYZ8YwOYGlXqX8lnzhPUgD/buZJ87/tkH0GnW76mkLdtFlyK0ShfW69PXNO4toHwF8IJL5ZqAPm+e+MuzS2R6m457uk4s8MNajuPfAcv/B75Dk7sPfIdnLiH2rPVShQ88m0lWiHeNjOR7wvfX6AVHVeIiGN2sPO6zqbJd+yvY+nIvyQr8UBqZpu9HELtBgEddeipA8ghPrP8jBSrf7QUaTocZsn3tt9sozyl8lDk25FmwxLwdkryHT85njaP3iz2a2WWniuVYMYa2vNZsmWxNf57P90TOfJPnzylLFmz0JAzQ1SlGUG+r8ZdpeUNJMnMAuEFaPDpwbb2md4beeQ7vSOeuj+PfAcn9h75Dk7cQ+3ZaiUKHvm2Eq0Qb5uZyDcK3Cblm+SL+KArgyhvobymcr5BsEC0ABRbougymAi1GwS3mAeZRKyBPtv7UIlm/mkQZsn3pZhLdPPHm0GPNT/PSvJ9bu05iu4aLZqUbleant/0vKnLYveE3T65v8oDKwsddidAfj/y/AHorENvXQmQ77MbztL67lItQKnWpajX1uDq1Zs9Zo98m42U++088u1+TM306JFvM1Fyv02oPVutHKFHvq1EK8TbZibyjVAvbrqYruyS1CmeW/cclWtXzhT5Xj9oPZ2aJ5GbzvM6U+UBlYN65kLtBsEt5nlg1NIazJJv9INizmINQ6cgUEm+rx+5TvPrzBeHrJbfrnWRYAUGKzFAx5kdqeoQc66WWv1d2nqJlrVdJj5G4eXQc0Mpex5/dRuQ7/jp8bRtjFQ4bGWmPqgXOxF55Dt4Z8Aj38GJvUe+gxP3UHu2WomCR76tRCvE22Y28r3tt9vo8D8Oi6g3+KABRb4ZaYp882LNbiu7UYWoCkE9c6F2g4ChDox1OIo3Lk4v7HohTZyskO+gBlll50ry/eDaA5padKpoCYMdGO0YAekhWIF5fP+xaDrs/DDKWyav0WaGn/PVBzX9bpDvfX/ZR/vfk/Tf6/2uHjX/q/kcdcMBBLCBR74DGFyDrj3yHZzYe+Q7OHEPtWerlSh45NtKtEK8bWYj35i9xiw2ULZ7WeqytIsp8o1ZRcwuAs9vfp5Kty0d1DMXajcIWRqQB6X2q7Wp1b9aZWryjYP7Nse39OTRE3Gco66PopyF9e3hoQsOfXAgf4X8IkfbDcA4R7aNh174wDh/hRuQ79jfxNLx/0rOpyDeIOAZAR75Dt5Z8sh3cGLvke/gxD3Unq1WouCRbyvRCvG2mY18c1k8LM8PuTTEFPle1HARXd13VZytvnv6Bj0VItRuEFyKUb6k209tT9VHVM/05HtOlTl069QtcZwDjgygIrWK6H6ruWZ81cFVqeMsfzUYu7eExw8e0/QS0ynlVorooufGnlSmQxlfdyDf6/uvp7PLJIOdTnM6CbfWjACPfAfvLHnkOzix98h3cOIeas9WK1HwyLeVaIV428xGvhFuWRdZEOnDfalYbeOc4rnV54riP2BQ/CAqVL1QUM9cqN0goFcN3WoOaItDY1yJzJR2gmNb1mYZoTgUiFobReWeK6d7bfD6AawMYIXALWz//XY6+MVB0V14n3DqsjhVdhDke1nLZZS0O0l8jmJLFF1mBHjkO3hnySPfwYm9R76DE/dQe7ZaiYJHvq1EK8TbZkbyvXHIRjox+4SIfOuJranWy7UMz4KwO794V7RzK0fXcKc6DULtBpG4MpFW91ztGzEcLeFsqYbMRr45mW4/pT1VH5l2tp/HYUbZGYQVGMBth8k7Z+/Q7PDZqrKDIN9zw+f69g2ZQcgNZgR45Dt4Z8kj38GJvUe+gxP3UHu2WomCR76tRCvE22ZG8n3k30co9lexIvLVRlWjDpM7GJ4Fbk0/6sYoyllIP6/XsEOHDULtBsHzmHFomP3FLPDPgXz/8Lsf6NBXh8ShNvm4ia4u+Z3EOzSr4izRNlvubDQ6ebTQ5nYTa3qvoTPLJJ11Ljv4MOUhTc49megpEWUhGpsyVhSJZgR45Dt4Z8kj38GJvUe+gxP3UHu2WomCR76tRCvE22ZG8p20P4kWRi4UkUf6CNJIjMAdHF9+/LLrhMlo/8rPQ+0GgRnXWRUkUglEvhNJTT5q8rMg30jzQLoHoFVkKgcCKy5YeQHKdi5LPdb1sHrqDdufX3+eVj63UrTDCsTwy8MpW65sdDPxJs2tKLlbwlIe1vIZBR75Dt6Z8sh3cGLvke/gxD3Unq1WouCRbyvRCvG2mZF8K6XeRlwdQbmL5tY8E9ycB7OVY+6NCfpZC7UbxJOHT+jbnN/64tJ1WVfhdKmGzJZ2cmLWCdo4VCLUevbu+BwrLlh5ARq+35Aa/6lxQK6lOVXn0K2TUhFo24ltKeLlCLr4w0Va3lJytywWWUykvGQUeOQ7eGfKI9/Bib1HvoMT91B7tlqJgke+rUQrxNtmRvKNkMOVEO6EQLfl3ahCT23d7vtX7tO0EtNE2zwl8tDwn4YH/ayF4g2CW8xjVhWzqz8H8n1xy0Va3k4itSWal6A+P/TRvD4WNVokjIMAM8WZdi+0uP/EUcz4GLF5WN0w6n+wP51cdJI29Nsg/oYXI7wgZRR45Dt4Z8oj38GJvUe+gxP3UHy2mo2ER77NRioDtMus5HvnWztp/6eS2YjRDCRk5CAnB6BADYVqwUYo3iDm1ZxHN47doPwV89OQBG3t6sw28w0VHKjhAPnK5aOhZ4eqXh4w1YG5DlZekOeN2oEcBXIE5FLCas2M0jP8ZAevHrxK21+T0mNqvlKT2vy3TUD2HYhOPfIdiKia69Mj3+bi5HYrj3y7HVFz/YXis9XcyIk88m02UhmgXWYl36cWnKL1AySznQo9KlC3Fd00z8a1g9doQf0F4vOwOmHU/1D/oJ+5ULxBLG+/nC5uvkiVB1SmzvM6a8Yos5FvnpaEQsZxj8eJgkYlzm84Tys7S7nYYfXCqP+BwF5HP7z+Ax36m1QIWqlvJSpQtQAd/EySIWz8YWNq+G7DoF/HZgfgkW+zkXK/nUe+3Y+pmR498m0mSu63CcVnq9mj9Mi32UhlgHaZlXzfTrhNsyvNFmcgT8k8NPySdirJ5e2XaUmLJaJtyZYlqXds76CfuVC8QcgW80bOiZmNfONimFJkCqXckMxtkJaE9CQl9n64l3a/v1v8udb4WtT6360Deh3dOnGL5lSTVmyAUu1K0aXNkh65GUnEgA7OYuce+bYYMBebe+TbxWBa6Moj3xaC5WLTUHy2mj08j3ybjVQGaJdZyTdCP7nQZHp466E4C3ra3cgNR444ECiFCquXQijeILb9Zhsd/udh6rWlF5Vqo23ekhnJ97xa8+jG0RviNGo5oEZ3i6Zza6Q6gw7TO1C1YdWsnnbL7VdFraKzqyRHS46oNVFUrou+GZDlnQVwA498BzC4Bl175Ds4sffId3DiHorPVrOR8Mi32UhlgHaZmXwv67CMLm2SZgL11DlOLzpN6/qtE+2UroHBOoWheIPY98k+2v3ebnrpzkuUPU92zdBkRvKNdBKklQBqBbzI855SeAo9vC297A0+NZgKVAq8wQ2INwi4EgOODKAitYoE6/K1vF+PfFsOmWsbeOTbtVBa6sgj35bC5VrjUHy2mj04j3ybjVQGaJeZyXfM6zEU97c4cRb0ii6PTztOm0ZuEu0wW4lZy2AjFG8Qx747Rkf+eYT67e+nG57MSL5xfeA6AVDIiIJGDl43AFlLyFumC56SSD2RZQflfYaCUZSV4/fIt5VoudvWI9/uxtNsbx75Nhspd9uF4rPV7BG6Tb5nzpxJw4YNE7uvX78+zZ07l2rUqOEbTnx8PA0aNIgOHDgg/hYTE0OtWrUyO1xX2mV5+vQpfOPSDbGxsdS6tZQz+sorr9BXX30lfn/99dfpm2++UQ0UPufB7Nq1q/h/0aJFNcedmcl33LQ4ihkpybHpFV3GfR1HMa9K7Wr9oha1/k9gc3XNXESheINIXJFIZ5afoTbf6KtoZEbybaSeE/ffOIr5pXQNVepXiZ5b8JyZ0+xKm8N/P0zbXtvm6yt73uzCWTMjwSPfwTtbHvkOTuw98h2cuIfis9VsJNwm3x9++CF17NhRk1CDP4aHh4vPQcSjo6MFB01PpCv5TkpKonfeeYc+/vhjQZwRAABBSEhIoKFDhxLI+caNG+m9997zxQGk54svvqDx48f7tpMDpxWszEy+Lx26RMvqLROHrqfffeCzA7Tj/3aIdvXeqEfNP2+enteW6r5C8QZxZdcVSjqYRBFjInTjk4PEsMYAAB68SURBVBnJN3LdkfMO4PjbftvWLwbfD/+efpzxo/hbiy9bUN3X66bbNZRyK0XIDkKVBShcozANPDYw3fbvxo488u1GFO314ZFve3FzupVHvp1G0N72ofhsNXskbpJvPKflyVzs/4MPPvDjk/gbJn2joqLEbDh46ddff01vvPEG5cmTVnDA7DFYbZeu5Fs5OBBtmXTLn6mRb2Vw1LZT9g3y/fDhQ3r77bdVY5KSkkI5cuSgLFlUtNWsRjGd2+O4Focv9qlU9DvVTyifKHHw44N08BNJoq3+/2/v3MNtKvc9/hNpWW6FrU1iRRfKtsTacqwVobJS6FnpoSxO2G3PUW0pnU7Jpeuj/WjbteU5KjwsOlFkUZ3ktA7lltIhXSgkO5fkfkkSzvMbs3d65zDWnOMdc4zxm3PN7/jHMud7+c3Pe/u+v/Eb73gsl/7wSHjCqTwkv/76q8W8cuXKIVMrv7qftv9knSt9fovz49qUira7hcgikG9yVakSG9P+zwX/pKV3LLWKuajbRdR5XmxoUmmrUjq8+bD1/U0f3ER125Z/t8mtLSbpPn7gY9o4eaOVpUHnBtT1ra4m2cXTMnMer1WrVhW3xdSAdLadf+vx48fpvPPOM/3ZKZE+ndendLadxyqvTeecc05K9AMTI9J9feLfmkgXPPPMM5ZuGzNmTLlonJy8dmetXXzrTmET5smkFRPfdkGtdiurVq06Kz7HSXzbveN2CCy+uTM+9thjjnx4p8ULYjoOMl5UlvRaEn3osuubXanRTWefAPHxwx/Tl89HYsPzxuXRVfdflUxf8SUvT8zM3C4CfSk84EJ4YuaLB3+6XTwWTp06dZYI3PPxHnr72t/O8M6tQz0+6hH9acd2H6M5jedY/69crTIV74/E0IV5Hdx4kObnRo7LbNavGRVMkQ+dMvn9zJz7fFaW81tTTcoKOy2Lb54nw/QG+fkb2ROYnZ3tZ5GhlcXrIfeZdHQOpfvaymtTIhEYWkcwqCgT1tannnrK0g528c1hJqNHjyankGQVYcGRFerKWM+3fWei9y97iAl/59XzzXnL2yGl+62x9WPX0/rnIi8iaTumLbUd2/asYfrhkA/pq5e+sj53epjOYFz7ljSdb41VxLCTI9uO0KtNXrXaN6teFg348cwDlfppOQ06NqAeS88Ic986hIuCFnZdSDvLdlLrR1pTu2fauciROkkQdiLXFgg7kWGf7msr3y1JRwdLOq+tfoadcAz3lClTiB2w7DgoLS2l5s2bxzxwmXEx3zwV8I8uKSmJeWBS35k4iW/EfMdOokeOHKEdC3bQkn6Rk0wa39LYOibOfpX1K6NNr26yPu4yswtd2u9SmdlYqzWdJ4iKKL5P/XqKXqn6CtFvj13/6cSf6JwqkVuuqx5cRZ/9LRK2JCl8N8/bTO/f9j7lT8ynq+6Rv3tjMoggvk1o+ZsW4ttfnm5Lg/h2S8rfdOm8tvopvpXOVKedzJw503qeUBfl27Zty6zTTuzHuzAkBlNUVBQTIK+OfdHjv3HayZmByuL7+PfHaW6LudaH2Q2yqXjH2SEBi3otou8WfGeluXH+jZTTK8ff0e6htHSeICqi+OYmLLmwhDjEhK87t95JNZrUsP6e334+7f5ot/W30xngHprfU5Zfjv9Ccy6dQwX/KLDOq0+nC+JbrrUgvmXYQ3zLcE/ntdVv8S3TAma1isV8m5lpnroin3bC4ptvjZWcXxI9CcLp1eBvdX2LdpTtsODd/D8300VdLzIH6XOOdJ4gKqr4ntdmHu35vz1WS/da3osu7HAhsUd8arWp1r98DTw0kM6tKRPrzrH2a/+6lnK65dDv8n7nc48MtjiI72D5xisd4luGPcS3DPd0XlshvmX6TCC1ZoL4XlS4KCquC98upMbdG8ew1D2Xt350K9VvVz8Q1iaFpvMEUVHF96Kei6xzzvm6Ye4NdEnRJbRr+S5aUBA5zpLfKMlvlpS6WHwf/uEwZWdlW3Hp6XRBfMu1FsS3DHuIbxnu6by2QnzL9JlAas0E8b3m0TX02fhITC4/cMkPXurX61e9Tvu/3G991Ht9b6rTsk4grE0KTecJoqKK7w/+/AFteHmD1Ywdnu9ALf/SktY+u5ZW/8dq6zOn879N2jzZtCy++YSfGjUi4TDpdEF8y7UWxLcMe4hvGe7pvLZCfMv0mUBqzQTxvW3uNnr/jvctfk16NKFuC7rFsORTLPg0C77u+PYOqplTMxDWJoWm8wRRUcX3msfX0Jqxa6xmzP33XLrm2WtI94Z3mtqJrhh45tW8Ju3tR1qIbz8ompfBxyQePnyYateubZ45BXJAfMs0AsS3DPd0XlshvmX6TCC1ZoL4/mnrTzT78tkWv+yG2VS8Pfahy+l1p9Pxfcet7/kIuVS4ZZ/OE0RFFd/s9WbvN1+XFV9GnUs604x6M+jnvT9bn/FbJfntklIXxLcMeYhvGe5c68GDB6lmzZpp+R4KiG+ZfpPOayvEt0yfCaTWTBDffBbp1OpTy33o8pXzXqFTv0QemBt8bDBVzpJ/q2Q6TxAVVXxve2cbvXvzu1Y/4Ydy81/MpznNIy/XyaqbRQP2nDn7O5DBmqBQiG8J6mS9lAmebxn2EN8y3NVhBjjnO1z+EN/h8g60tkwR3wuvW0g7l+60WBa+VUiNb448dHn61Gl6ufLL1t+VzqlEd5+8O1DebguH+HZLyt90HDPN8cdOb/zbu24vzW0dObby/ObnU+5DubR0cOSV8016NqFupbHhTP5alrg0iO/EjIJIAfEdBFV3ZUJ8u+PkdyqIb7+JuisP4tsdp7RIlSniW38RSt7jedRmdBurfY7vP07T60y3/q5auyrddeCulGg3iG+ZZognvn/+8WeaUX9GpK/UqkpNb29KG6ZEHsBsN64dtX64tYzRv9UK8S2DH+JbhjvXCvEtwx7iW4Y7xLcM90BqzRTxvfm1zdGHLvklOvwyHb6Obj9KsxrNsv6ucXENunPbnYFwNi0U4tuUmD/p44lvruGlSi9FK+KX7Bz5LvKgrjr32x8rvJUC8e2NW7K5IL6TJeg9P8S3d3bJ5IT4Toae97wQ397ZpVzOTBHfBzYeiMbnVr+oOvX7vp/VFge+OkBzrozE7fLDcvzQXCpcEN8yrZBIfOsn4ygL+TXzg44Nir5uXsZyIohvGfIQ3zLcuVaIbxn2EN8y3CG+ZbgHUmumiG+G5/TQ5Y8f/0hvtnvTYluvbT0q+qQoEM6mhUJ8mxLzJ30i8T3/X+bT7lWRV8mrq377+nTrylv9MSCJUiC+k4CXRFaI7yTgJZkV4jtJgB6zQ3x7BJdkNojvJAGmUvZMEt8LOy2knR/89tDlb2+63PG/O+itLm9ZTdKgUwPqsaRHSjQPxLdMMyQS34tvW0zfzvs2xrhWD7ai9uPbyxis1QrxLdMEEN8y3LlWiG8Z9hDfMtwhvmW4B1JrJonvlQ+spPUT1lsc857Iozaj2livC+cXpfDFJ6DwSSipcEF8y7RCIvG94i8r6PN/fB5jnHrVvIzFZ2qF+JZpAYhvGe4Q33LcIb5l2EN8y3APpNZMEt+bZm2isuIyi6M6Gm7Tf22isjsjnzXr04y6vtY1EM6mhUJ8mxLzJ30i8b123Fpa/UjkdfLq4vO9+Zxv6QviW6YFIL5luEN8y3GH+JZhD/Etwz2QWjNJfB/YcIDmtIg8XKkeutTfWth8cHPq+ErHQDibFgrxbUrMn/SJxPfXM76mJf+6JFpZrWa1qO+mvv5UnmQpEN9JAvSYHeLbIzgfsiHsxAeIHoqA+PYAzYcsEN8+QEyVIjJJfDNz+0OXm17dRCuHr7Sao+WwltTh7x1SomkgvmWaIZH43v7+dnr7+rejxl3W/zLqPKOzjLG2WiG+ZZoB4luGO9cK8S3DHuJbhjvEtwz3QGrNNPG9oOMC2vXhLotl4duFtOfTPfTJqE+s/1898mr641N/DISzaaEQ36bE/EmfSHzrR1Nyjdf+57XUYkgLfypPshSI7yQBeswO8e0RnA/ZIL59gOihCIhvD9B8yALx7QPEVCki08S3/tAlC+0TR04Qx/HylQpvKVT9AuJbZoQkEt8nDp+gabWmRY27/fPb6YKrLpAx1lYrxLdMM0B8y3DnWiG+ZdhDfMtwh/iW4R5IrZkmvvWHLnNuzbFiv7948QuLbYcXOlDL+1oGwtm0UIhvU2L+pE8kvrkWFbp0bs1zaeChgf5U7EMpEN8+QPRQBMS3B2g+ZYH49gmkYTEQ34bAfEoO8e0TyFQoJtPEt/7QJb9OvmGXhvT19K+tpug0tRNdMfCKVGgWgviWaQY34nv25bPp4DcH6eLCi+mm/75JxlCHWiG+ZZoC4luGOzzfctwhvmXYQ3zLcA+k1kwT37rnkv9udEMj+n7x9xbb61+/npr2bhoIZ9NCIb5NifmT3o34XnjdQtq5dCflPZlHbR5r40/FPpQC8e0DRA9FQHx7gOZTFni+fQJpWAzEtyEwn5JDfPsEMhWKyUTxrT90WTmrMp38+aTVFOzFZG9mKlwQ3zKt4EZ881nxHL50S9kt1LBzQxlDHWqF+JZpCohvGe5cK8S3DHuIbxnuEN8y3AOpNRPF94phK+jzF2LfUshwe37Qk35/7e8D4WxaKMS3KTF/0rsR36seWkXr/7aeBh0dRLx5S5UL4lumJSC+ZbhDfMtxh/iWYQ/xLcM9kFozUXzbX5SiwBZ9WkT1rq4XCGfTQiG+TYn5k96N+F7/9/X0Tck3VLSmyJ9KfSoF4tsnkIbFQHwbAvMxOTzfPsI0KAri2wCWj0khvn2EKV1UJorv/V/sp9dbvn4W+j5f96Hal9WWbhKrfohvmWZwI763zNlCu5btsk7HSaUL4lumNSC+ZbjD8y3HHeJbhj3Edwjcly9fTgUFBVZNQ4YMoQkTJlh/Dx8+nCZPnmz9vWzZMsrPz4+xZtasWVRcXGx91q1bN+L/161bt1yLM1F8nz51mqbVnEa//vRrDJfiHcWU3SA7hNZNXAXEd2JGQaRwI75ZeB/dfpSa9WkWhAmey4T49owuqYwQ30nhSyozPN9J4fOcGeLbM7qkMkJ8J4Uvcea9e/fSyJEj6emnn7aEMwto/erXrx/Z0/D3x44do/Hjx9PQoUOj+XJycs4S6HpZmSi++feX5pfSDyt+iOHKZzbz2c2pcEF8y7SCG/F9aMshqpJVhbIbpsZGTZGC+JbpMxDfMty5VohvGfYQ3zLcIb5D5s5e8K1btxKLbnXZhTZ/zoJ80qRJNGLECKpWrRo55bObzuKby3r44YdD/lWy1a19ZC19M/mbGCNu33e7rFGoHQRAAARAAARAAASSIPDss89aGnDMmDFJlJIaWSudPn36tIQpdkGtbGBvuN2r7SS+y8rKaNSoUeWanqmeb36xzpK7lkS5VMmuYp1ekSoXPN8yLeHG8y1jWeJa4flOzCiIFPB8B0HVXZnwfLvj5HcqeL79JuquPHi+3XFKOpVTaAkXqsJQdE84f+7V8815y9shHTp0iKpXr06VK6fOkWpuwcabIPZ9vo/e+MMb0aKq1a9G/X/o77bowNNBfAeO2LECiG8Z7idPnqSjR49SrVq1ZAxIolaI7yTgJZkV4jtJgB6zQ3x7BJdkNojvJAG6yc4Cu6SkJOaBSRbXLLj79+8fE4KiykPMdyzZeBMEP3Q5JWsKnTpxyspUq2kt6ru5r5umCSUNxHcomM+qBOJbhjvEtwx3rnX//v10wQUXyBmQRM0Q30nASyIrxHcS8JLICvGdBDw3WTdu3Eh9+vShdevWRZPPnDmTtmzZQqNHj45+pk4z2bBhA6nwEpx2coZwogmitEMp/bAy8tBlnVZ1qPe63m6aJ5Q0EN+hYIb4lsF8Vq0Q33INAfEtw76i3lWWoem+1nReWyG+3bdzyqfM1Jhvbpjl9y2nLyZ+YbXRhR0upF7Le6VMe6XzBMF3YCpVqkRZWVkpw9OtIfB8uyXlbzqIb395mpQG8W1Cy7+0EN/+sTQpKZ3XVohvk5ZO8bSZLL71hy4bdWtE3d/tnjKtlc4TBMS3TDfCA5cy3BHzLcOda0XYiQz7RHeVZaxyV2s6r60Q3+7aOC1SZbL43vfZPnojN/LQ5SVFl9ANc29ImTZL5wkC4lumG0F8y3CH+JbhDvEtxx3iW4Y9xLcM90BqzWTxrT90efmAy+m66dcFwthLoRDfXqglnwdhJ8kz9FICwk68UPMnD8JO/OFoWgrCTkyJ+ZM+nddWiG9/+kBKlJLJ4psbYH77+bT7o9105b9dSQWTClKiTdiIdJ4g4PmW6UbwfMtwh+dbhjs833Lc4fmWYQ/xLcM9kFozXXwvu2cZfTnpS8p9KJeu+es1gTD2UijEtxdqyeeB5zt5hl5KgOfbCzV/8sDz7Q9H01Lg+TYl5k/6dF5bIb796QMpUUqmi++NUzfS0sFLKe/xPGozuk1KtAk833LNAPEtwx7iW4Y71wrxLcMe4luGO8S3DHevtYq9Xt6rwW7zZbr43rtuL81tPZfaP9eeWj3Qyi22wNOl8wSBsJPAu4djBQg7keGOsBMZ7lwrTjuRYY+wExnu8HzLcA+k1kwX3+qhy/yJ+dTizy0CYeylUIhvL9SSzwPPd/IMvZQAz7cXav7kgefbH46mpcDzbUrMn/TpvLZCfPvTB1KilEwX39wI86+ZTy2HtaRL77w0JdqEjUjnCQKeb5luBM+3DHd4vmW4w/Mtxx2ebxn2EN8y3AOpFeKbaNnQZXRx4cXUpGeTQBh7KRTi2wu15PPA8508Qy8lwPPthZo/eeD59oejaSnwfJsS8yd9Oq+tEN/+9IGUKAXim2jDlA1U65Ja1LBLw5RoE3i+5ZoB4luGPcS3DHeuFeJbhj3Etwx3iG8Z7l5rrbAPXHoFgnwgAAIgAAIgAAIgAAIgEBQBiO+gyKJcEAABEAABEAABEAABELARgPhGlwABEAABEAABEAABEACBkAhAfIcEGtWAAAiAAAiAAAiAAAiAAMQ3+gAIgAAIgAAIgAAIgAAIhEQA4jsk0KgGBEAABEAABEAABEAABCqs+H7yySepS5culJ+fb7Xy8uXLqaCgwPp75syZ1K9fP9q7d6/176JFi6zPn3jiCRo1ahRx3tGjR1ufDRkyhCZMmEDVqlULrbewrWVlZZYtprbPmjWLiouLrXy5ubk0e/ZsuuKKK1LKdjZGZ7xs2TKrnXTbu3XrZv2/bt26YrZv3LiR+vTpQ+vWrYv2jfJs1/sXp1G/KSzj2dYpU6YQH7HJfdXJdp2v3j/4b/U7U8F2fpnR8OHDafLkyaT6wZ49e2JsVOO4sLDQcQyHxZ1tHTNmDA0ePNgaZ062cx92mn/0NpLg7tZ2p76k/06JedJuuz4u9XnPyXb7vK/Wg7D6jLJVX5/UfJjIds4rNcfrfVhfF53Wy23btjnOKVJrq97mOmMT26W4m9iudIp9PZBaW+3zhJu13m679Noa1LxQ4cS33tiqobnzTpo0iUaMGGEJk9LSUmrevLnFVBcs/H97Whbe3bt3D03AqkGiNgImtjtN6kF1HKdy3drOQmrr1q3RDRC3zT333EMvvvgiDR061BLcXFZOTk508xT077Dbzv1o/PjxUXt4AlCX3XbuV/PmzbO+5s1c2JeanNSCyPU72a42ovw9T3AbNmygXr16xbDmz9955x1L/IZx2W3n8am3Pfd/Znv33XdHzeG2KSkpof79+xMv8vYxHIbdaq7g9t61a1d0k+tke1FREY0cOZKefvppys7Ojor1Tz75JNrHw+auFvREtvNGXt9cKKcGz5/qN4W5QS6PO/cjNS5V/+jdu3fMnJJoDIfhYHFan0xs5zFsdyyF0d+5v+jtzf2cL9786murWi+d+vaAAQMc04bhHNKZKXE3bNgwmjp1alQXxLOd50MJ7vY1PZHtzDLRehDm2qr6iXJ2ch9ipyJzd1rry1sPpNbWIMdWhRPfa9eutQT2nDlzop5v+8KmOgSLO+UNV7thhq2LjzA7Kk9wn376qbVAK8+3ie2NGzeOegz5dygBH2QHUmWb2L57926qXr26dVeBL94k8WKuT+L6ghS0/U622zc96m5EjRo1zrJdLYgSd0t4MX/vvfcsfkqE8ssW7Cz1OynxNpj274Jk72Q7j119w2tf9Nke/XvdKxL2nZ7FixdTixYt6IUXXoh6vp1s1xcbHttqYzRjxozoxj5M7szQre28YdDtVL+Py5C6W+Jkuz5PK6/4bbfdZo0N5XRRY7hp06bRTY99kx1kf+eyndYnE9v5t6i7QmHP8TobNT/n5eU5rperV68+q2/37NnTWtfUxj7MtVW3XY218uxxsp2dQ48++qh1N06SeyLb27Rp42o9UBvVoPu7Xr4aa3379qXXXnstZlyyPeyksK9lvB5I3S0Jmk2FE98KmNNOV92S5+94AlaX2pWxYHEakGHvuvSwE/stmHi2Dxo0yOqovGBKeI+Zkxvbt2zZYqFnURJvQOqCMeiBYLfdydOj7Lbbztyff/75qAALc+OguOj9hMW33UvFtqswJvuil0jsBs3eqY+rW/L83dixY2nixIlWny5vM6qPYSW2graby7eHP9jnHWW7mkN0T7M0d7e284ZBCT51N1Ef52ELWCfudg/bvffeS/fffz9NmzYtZj7kcWAX37pnP4w+w3Xo/cTEdvYW2sd2mHcI2XZ9o8h3nuzOKk7DDhZ1x1jNpQMHDqQVK1bEiO+w11auT99AurX9wQcfpOeee050bXVju7rzal8P4jljwurzat1xcrTpa71uO9umj0+JtTUoPhkhvhmeHvPEHpv77rsvJqQh3gQR9uRmj/l2a7sS3aqz6JN6UB3IXq4b23XPQjwvVdi783ix9txnevToEbOoOMWd2kV8WNzjxckp23lidhJKdhGoT9Rh2G+3XY9xvPHGG61nF9TGOZ63zMlLHrT99j7gZDtzHzdunLWBUEKWQ2acPGySGwcn2/nWPNvEmwi+pa02/3p4VXnjIEj28eLVub+0b9/eEkocWqXubqpxwHapOV1i42AX33ooSiLb7WFtYc/x9jHmtBlmtqnq+bZvjp3ucrsZl2Fzt/eZ8rir0MJE4jvstdW+wYx3l9u+HujziH2NDnKOCbrsjBDf9glDiQ09NEXFlvKtD6cYtjDi0lRj6x3MxPaOHTvGxL+q2PZUs12P+VaLH3uPy4sDC3oQOHG3L+5K9HFaPbaUQwj4NpruFVGxpXqMddC/IZ63QBesTrHFib4P03YV8608Yrq9TkJJX0yd4sODtt2pn9htZw+giq9XjgAWKNyPlAgMO+ab7XBjO8fp6jH3yvOkuKoNnYrBDyNu2sl2+5ypniPhTY96GNZpDIcd7qO46f3WxPZ69eqJzfHMj9uZ/1Vx/uWFsKVazLd68JafK1LzsontPIb1Z0vCXFtNbFdrvX090J8BCjPcR23o2dmgNo72edxuT7y7uBJra1BrSEaIb7vnW38QU512op+uIR1jFM97nMh23Usu8RS/G9vVLl7FSLt5AjqoARBvV63HE+ssnU5q0dOGGWuv7I/n+dZtd7ptp58IweVJn9Sie2D1UxWchJKeVuKEnHieb912fVyq/iHN3a3tet/WH+pVoShhx9o7iW/de6z3A6cxrPcZLktintTFt4nt9rUsLNvtfVXnZnJiiMTaqvNV86XqxyxK7c/qlHdSi8Taamp7qp12orc3s1dj8913342eymaft+OtZRJra1Dao8KK76CAoVwQAAEQAAEQAAEQAAEQ8EoA4tsrOeQDARAAARAAARAAARAAAUMCEN+GwJAcBEAABEAABEAABEAABLwSgPj2Sg75QAAEQAAEQAAEQAAEQMCQAMS3ITAkBwEQAAEQAAEQAAEQAAGvBCC+vZJDPhAAARAAARAAARAAARAwJADxbQgMyUEABEAABEAABEAABEDAKwGIb6/kkA8EQAAEQAAEQAAEQAAEDAlAfBsCQ3IQAAEQAAEQAAEQAAEQ8EoA4tsrOeQDARAAARAAARAAARAAAUMCEN+GwJAcBEAABEAABEAABEAABLwSgPj2Sg75QAAEQAAEQAAEQAAEQMCQAMS3ITAkBwEQAAEQAAEQAAEQAAGvBCC+vZJDPhAAARAAARAAARAAARAwJADxbQgMyUEABEAABEAABEAABEDAKwGIb6/kkA8EQAAEQAAEQAAEQAAEDAlAfBsCQ3IQAAEQAAEQAAEQAAEQ8EoA4tsrOeQDARAAARAAARAAARAAAUMCEN+GwJAcBEAABEAABEAABEAABLwSgPj2Sg75QAAEQAAEQAAEQAAEQMCQAMS3ITAkBwEQAAEQAAEQAAEQAAGvBCC+vZJDPhAAARAAARAAARAAARAwJADxbQgMyUEABEAABEAABEAABEDAKwGIb6/kkA8EQAAEQAAEQAAEQAAEDAlAfBsCQ3IQAAEQAAEQAAEQAAEQ8EoA4tsrOeQDARAAARAAARAAARAAAUMCEN+GwJAcBEAABEAABEAABEAABLwS+H88VoLpKlU37gAAAABJRU5ErkJgg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3883632" y="2075354"/>
            <a:ext cx="3909897" cy="369332"/>
          </a:xfrm>
          <a:prstGeom prst="rect">
            <a:avLst/>
          </a:prstGeom>
          <a:noFill/>
        </p:spPr>
        <p:txBody>
          <a:bodyPr wrap="square" rtlCol="0">
            <a:spAutoFit/>
          </a:bodyPr>
          <a:lstStyle/>
          <a:p>
            <a:r>
              <a:rPr lang="en-US" b="1" dirty="0">
                <a:solidFill>
                  <a:srgbClr val="C00000"/>
                </a:solidFill>
                <a:effectLst>
                  <a:outerShdw blurRad="38100" dist="38100" dir="2700000" algn="tl">
                    <a:srgbClr val="000000">
                      <a:alpha val="43137"/>
                    </a:srgbClr>
                  </a:outerShdw>
                </a:effectLst>
              </a:rPr>
              <a:t>5 of 10 warmest years on record &gt;</a:t>
            </a:r>
          </a:p>
        </p:txBody>
      </p:sp>
      <p:sp>
        <p:nvSpPr>
          <p:cNvPr id="3" name="TextBox 2"/>
          <p:cNvSpPr txBox="1"/>
          <p:nvPr/>
        </p:nvSpPr>
        <p:spPr>
          <a:xfrm>
            <a:off x="9728780" y="4724400"/>
            <a:ext cx="1523999" cy="861774"/>
          </a:xfrm>
          <a:prstGeom prst="rect">
            <a:avLst/>
          </a:prstGeom>
          <a:noFill/>
        </p:spPr>
        <p:txBody>
          <a:bodyPr wrap="square" rtlCol="0">
            <a:spAutoFit/>
          </a:bodyPr>
          <a:lstStyle/>
          <a:p>
            <a:r>
              <a:rPr lang="en-US" sz="1600" b="1" dirty="0">
                <a:solidFill>
                  <a:schemeClr val="accent2">
                    <a:lumMod val="60000"/>
                    <a:lumOff val="40000"/>
                  </a:schemeClr>
                </a:solidFill>
              </a:rPr>
              <a:t>AVG: + 4⁰ F</a:t>
            </a:r>
          </a:p>
          <a:p>
            <a:r>
              <a:rPr lang="en-US" sz="1600" b="1" dirty="0">
                <a:solidFill>
                  <a:schemeClr val="accent2">
                    <a:lumMod val="60000"/>
                    <a:lumOff val="40000"/>
                  </a:schemeClr>
                </a:solidFill>
              </a:rPr>
              <a:t>Winter: + 6.7⁰</a:t>
            </a:r>
          </a:p>
          <a:p>
            <a:r>
              <a:rPr lang="en-US" b="1" i="1" dirty="0">
                <a:solidFill>
                  <a:schemeClr val="accent2">
                    <a:lumMod val="60000"/>
                    <a:lumOff val="40000"/>
                  </a:schemeClr>
                </a:solidFill>
                <a:latin typeface="Calibri" panose="020F0502020204030204" pitchFamily="34" charset="0"/>
              </a:rPr>
              <a:t>in 60 </a:t>
            </a:r>
            <a:r>
              <a:rPr lang="en-US" b="1" i="1" dirty="0" err="1">
                <a:solidFill>
                  <a:schemeClr val="accent2">
                    <a:lumMod val="60000"/>
                    <a:lumOff val="40000"/>
                  </a:schemeClr>
                </a:solidFill>
                <a:latin typeface="Calibri" panose="020F0502020204030204" pitchFamily="34" charset="0"/>
              </a:rPr>
              <a:t>yrs</a:t>
            </a:r>
            <a:endParaRPr lang="en-US" b="1" i="1" dirty="0">
              <a:solidFill>
                <a:schemeClr val="accent2">
                  <a:lumMod val="60000"/>
                  <a:lumOff val="40000"/>
                </a:schemeClr>
              </a:solidFill>
            </a:endParaRPr>
          </a:p>
        </p:txBody>
      </p:sp>
      <p:sp>
        <p:nvSpPr>
          <p:cNvPr id="4" name="TextBox 3"/>
          <p:cNvSpPr txBox="1"/>
          <p:nvPr/>
        </p:nvSpPr>
        <p:spPr>
          <a:xfrm>
            <a:off x="1981200" y="6553201"/>
            <a:ext cx="5257800" cy="307777"/>
          </a:xfrm>
          <a:prstGeom prst="rect">
            <a:avLst/>
          </a:prstGeom>
          <a:noFill/>
        </p:spPr>
        <p:txBody>
          <a:bodyPr wrap="square" rtlCol="0">
            <a:spAutoFit/>
          </a:bodyPr>
          <a:lstStyle/>
          <a:p>
            <a:r>
              <a:rPr lang="en-US" sz="1400" dirty="0">
                <a:hlinkClick r:id="rId3"/>
              </a:rPr>
              <a:t>https://uaf-iarc.org/our-work/alaskas-changing-environment/</a:t>
            </a:r>
            <a:endParaRPr lang="en-US" sz="1400" dirty="0"/>
          </a:p>
        </p:txBody>
      </p:sp>
      <p:pic>
        <p:nvPicPr>
          <p:cNvPr id="7" name="Picture 6"/>
          <p:cNvPicPr>
            <a:picLocks noChangeAspect="1"/>
          </p:cNvPicPr>
          <p:nvPr/>
        </p:nvPicPr>
        <p:blipFill>
          <a:blip r:embed="rId4"/>
          <a:stretch>
            <a:fillRect/>
          </a:stretch>
        </p:blipFill>
        <p:spPr>
          <a:xfrm>
            <a:off x="9753600" y="238125"/>
            <a:ext cx="1920034" cy="25050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492" y="1353686"/>
            <a:ext cx="7362145" cy="5199515"/>
          </a:xfrm>
          <a:prstGeom prst="rect">
            <a:avLst/>
          </a:prstGeom>
        </p:spPr>
      </p:pic>
      <p:sp>
        <p:nvSpPr>
          <p:cNvPr id="5" name="Oval 4"/>
          <p:cNvSpPr/>
          <p:nvPr/>
        </p:nvSpPr>
        <p:spPr>
          <a:xfrm>
            <a:off x="7267903" y="1758886"/>
            <a:ext cx="1295400" cy="1371600"/>
          </a:xfrm>
          <a:prstGeom prst="ellipse">
            <a:avLst/>
          </a:prstGeom>
          <a:noFill/>
          <a:ln w="5715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702221" y="2743200"/>
            <a:ext cx="1651579" cy="1754326"/>
          </a:xfrm>
          <a:prstGeom prst="rect">
            <a:avLst/>
          </a:prstGeom>
          <a:noFill/>
        </p:spPr>
        <p:txBody>
          <a:bodyPr wrap="square" rtlCol="0">
            <a:spAutoFit/>
          </a:bodyPr>
          <a:lstStyle/>
          <a:p>
            <a:r>
              <a:rPr lang="en-US" dirty="0"/>
              <a:t>Growing seasons 30% longer (FAI), 38% (Kenai) longer since 1952.</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742" y="1524000"/>
            <a:ext cx="1447925" cy="2110923"/>
          </a:xfrm>
          <a:prstGeom prst="rect">
            <a:avLst/>
          </a:prstGeom>
        </p:spPr>
      </p:pic>
      <p:sp>
        <p:nvSpPr>
          <p:cNvPr id="10" name="TextBox 9"/>
          <p:cNvSpPr txBox="1"/>
          <p:nvPr/>
        </p:nvSpPr>
        <p:spPr>
          <a:xfrm rot="16200000">
            <a:off x="461964" y="3683064"/>
            <a:ext cx="3121025" cy="381000"/>
          </a:xfrm>
          <a:prstGeom prst="rect">
            <a:avLst/>
          </a:prstGeom>
          <a:noFill/>
        </p:spPr>
        <p:txBody>
          <a:bodyPr wrap="square" rtlCol="0">
            <a:spAutoFit/>
          </a:bodyPr>
          <a:lstStyle/>
          <a:p>
            <a:r>
              <a:rPr lang="en-US" dirty="0" smtClean="0">
                <a:solidFill>
                  <a:schemeClr val="bg1"/>
                </a:solidFill>
              </a:rPr>
              <a:t>Temperature Departure, </a:t>
            </a:r>
            <a:r>
              <a:rPr lang="en-US" dirty="0" smtClean="0">
                <a:solidFill>
                  <a:schemeClr val="bg1"/>
                </a:solidFill>
                <a:latin typeface="Calibri" panose="020F0502020204030204" pitchFamily="34" charset="0"/>
              </a:rPr>
              <a:t>⁰F</a:t>
            </a:r>
            <a:endParaRPr lang="en-US" dirty="0">
              <a:solidFill>
                <a:schemeClr val="bg1"/>
              </a:solidFill>
            </a:endParaRPr>
          </a:p>
        </p:txBody>
      </p:sp>
    </p:spTree>
    <p:extLst>
      <p:ext uri="{BB962C8B-B14F-4D97-AF65-F5344CB8AC3E}">
        <p14:creationId xmlns:p14="http://schemas.microsoft.com/office/powerpoint/2010/main" val="176584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5448"/>
            <a:ext cx="2595723" cy="978408"/>
          </a:xfrm>
        </p:spPr>
        <p:txBody>
          <a:bodyPr>
            <a:normAutofit/>
          </a:bodyPr>
          <a:lstStyle/>
          <a:p>
            <a:r>
              <a:rPr lang="en-US" sz="3200" dirty="0" smtClean="0"/>
              <a:t>Questions?</a:t>
            </a:r>
            <a:endParaRPr lang="en-US" sz="3200" dirty="0"/>
          </a:p>
        </p:txBody>
      </p:sp>
      <p:sp>
        <p:nvSpPr>
          <p:cNvPr id="6" name="TextBox 5"/>
          <p:cNvSpPr txBox="1"/>
          <p:nvPr/>
        </p:nvSpPr>
        <p:spPr>
          <a:xfrm>
            <a:off x="4876800" y="298847"/>
            <a:ext cx="6248400" cy="677108"/>
          </a:xfrm>
          <a:prstGeom prst="rect">
            <a:avLst/>
          </a:prstGeom>
          <a:noFill/>
        </p:spPr>
        <p:txBody>
          <a:bodyPr wrap="square" rtlCol="0">
            <a:spAutoFit/>
          </a:bodyPr>
          <a:lstStyle/>
          <a:p>
            <a:r>
              <a:rPr lang="en-US" sz="2000" dirty="0">
                <a:solidFill>
                  <a:schemeClr val="accent1"/>
                </a:solidFill>
              </a:rPr>
              <a:t>Acknowledgements: </a:t>
            </a:r>
            <a:r>
              <a:rPr lang="en-US" dirty="0">
                <a:solidFill>
                  <a:srgbClr val="F0AD00"/>
                </a:solidFill>
              </a:rPr>
              <a:t>Joint Fire Science Program, </a:t>
            </a:r>
            <a:r>
              <a:rPr lang="en-US" dirty="0" smtClean="0">
                <a:solidFill>
                  <a:srgbClr val="F0AD00"/>
                </a:solidFill>
              </a:rPr>
              <a:t>UAF </a:t>
            </a:r>
            <a:r>
              <a:rPr lang="en-US" dirty="0" smtClean="0">
                <a:solidFill>
                  <a:schemeClr val="accent1"/>
                </a:solidFill>
              </a:rPr>
              <a:t>International </a:t>
            </a:r>
            <a:r>
              <a:rPr lang="en-US" dirty="0">
                <a:solidFill>
                  <a:schemeClr val="accent1"/>
                </a:solidFill>
              </a:rPr>
              <a:t>Arctic Research Center, BLM Alaska Fire </a:t>
            </a:r>
            <a:r>
              <a:rPr lang="en-US" dirty="0" smtClean="0">
                <a:solidFill>
                  <a:schemeClr val="accent1"/>
                </a:solidFill>
              </a:rPr>
              <a:t>Service</a:t>
            </a:r>
            <a:endParaRPr lang="en-US" dirty="0">
              <a:solidFill>
                <a:schemeClr val="accent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672" r="-216"/>
          <a:stretch/>
        </p:blipFill>
        <p:spPr>
          <a:xfrm>
            <a:off x="0" y="1484808"/>
            <a:ext cx="3810000" cy="5373192"/>
          </a:xfrm>
          <a:prstGeom prst="rect">
            <a:avLst/>
          </a:prstGeom>
        </p:spPr>
      </p:pic>
      <p:sp>
        <p:nvSpPr>
          <p:cNvPr id="8" name="TextBox 7"/>
          <p:cNvSpPr txBox="1"/>
          <p:nvPr/>
        </p:nvSpPr>
        <p:spPr>
          <a:xfrm>
            <a:off x="4648200" y="1905000"/>
            <a:ext cx="6248400" cy="3785652"/>
          </a:xfrm>
          <a:prstGeom prst="rect">
            <a:avLst/>
          </a:prstGeom>
          <a:noFill/>
        </p:spPr>
        <p:txBody>
          <a:bodyPr wrap="square" rtlCol="0">
            <a:spAutoFit/>
          </a:bodyPr>
          <a:lstStyle/>
          <a:p>
            <a:r>
              <a:rPr lang="en-US" sz="2000" b="1" dirty="0"/>
              <a:t>CONCLUSIONS:</a:t>
            </a:r>
          </a:p>
          <a:p>
            <a:endParaRPr lang="en-US" sz="2000" dirty="0"/>
          </a:p>
          <a:p>
            <a:pPr marL="285750" indent="-285750">
              <a:buFont typeface="Courier New" panose="02070309020205020404" pitchFamily="49" charset="0"/>
              <a:buChar char="o"/>
            </a:pPr>
            <a:r>
              <a:rPr lang="en-US" sz="2000" b="1" dirty="0"/>
              <a:t>Layers of moss </a:t>
            </a:r>
            <a:r>
              <a:rPr lang="en-US" sz="2000" b="1" dirty="0" smtClean="0"/>
              <a:t>that </a:t>
            </a:r>
            <a:r>
              <a:rPr lang="en-US" sz="2000" b="1" dirty="0"/>
              <a:t>comprise much of the surface fuel underlying boreal spruce forest have unique characteristics that amplify flammability rapidly in a warming climate</a:t>
            </a:r>
            <a:r>
              <a:rPr lang="en-US" sz="2000" b="1" dirty="0" smtClean="0"/>
              <a:t>.</a:t>
            </a:r>
          </a:p>
          <a:p>
            <a:pPr marL="285750" indent="-285750">
              <a:buFont typeface="Courier New" panose="02070309020205020404" pitchFamily="49" charset="0"/>
              <a:buChar char="o"/>
            </a:pPr>
            <a:endParaRPr lang="en-US" sz="2000" b="1" dirty="0" smtClean="0"/>
          </a:p>
          <a:p>
            <a:pPr marL="285750" indent="-285750">
              <a:buFont typeface="Courier New" panose="02070309020205020404" pitchFamily="49" charset="0"/>
              <a:buChar char="o"/>
            </a:pPr>
            <a:r>
              <a:rPr lang="en-US" sz="2000" b="1" dirty="0" smtClean="0"/>
              <a:t>Weather patterns </a:t>
            </a:r>
            <a:r>
              <a:rPr lang="en-US" sz="2000" b="1" dirty="0"/>
              <a:t>that favor convective </a:t>
            </a:r>
            <a:r>
              <a:rPr lang="en-US" sz="2000" b="1" dirty="0" smtClean="0"/>
              <a:t>storm </a:t>
            </a:r>
            <a:r>
              <a:rPr lang="en-US" sz="2000" b="1" dirty="0"/>
              <a:t>development, </a:t>
            </a:r>
            <a:r>
              <a:rPr lang="en-US" sz="2000" b="1" dirty="0" smtClean="0"/>
              <a:t>trend increasing very warm summer days, longer </a:t>
            </a:r>
            <a:r>
              <a:rPr lang="en-US" sz="2000" b="1" dirty="0"/>
              <a:t>growing seasons, </a:t>
            </a:r>
            <a:r>
              <a:rPr lang="en-US" sz="2000" b="1" dirty="0" smtClean="0"/>
              <a:t>and </a:t>
            </a:r>
            <a:r>
              <a:rPr lang="en-US" sz="2000" b="1" dirty="0"/>
              <a:t>subsurface changes due to warming permafrost all </a:t>
            </a:r>
            <a:r>
              <a:rPr lang="en-US" sz="2000" b="1" dirty="0" smtClean="0"/>
              <a:t>contribute to </a:t>
            </a:r>
            <a:r>
              <a:rPr lang="en-US" sz="2000" b="1" dirty="0"/>
              <a:t>fire season </a:t>
            </a:r>
            <a:r>
              <a:rPr lang="en-US" sz="2000" b="1" dirty="0" smtClean="0"/>
              <a:t>severity in Alaska.</a:t>
            </a:r>
            <a:endParaRPr lang="en-US" sz="2000" b="1" dirty="0"/>
          </a:p>
        </p:txBody>
      </p:sp>
      <p:sp>
        <p:nvSpPr>
          <p:cNvPr id="5" name="TextBox 4"/>
          <p:cNvSpPr txBox="1"/>
          <p:nvPr/>
        </p:nvSpPr>
        <p:spPr>
          <a:xfrm>
            <a:off x="8229600" y="6096000"/>
            <a:ext cx="2057400" cy="400110"/>
          </a:xfrm>
          <a:prstGeom prst="rect">
            <a:avLst/>
          </a:prstGeom>
          <a:noFill/>
        </p:spPr>
        <p:txBody>
          <a:bodyPr wrap="square" rtlCol="0">
            <a:spAutoFit/>
          </a:bodyPr>
          <a:lstStyle/>
          <a:p>
            <a:r>
              <a:rPr lang="en-US" sz="2000" dirty="0">
                <a:latin typeface="Forte" panose="03060902040502070203" pitchFamily="66" charset="0"/>
              </a:rPr>
              <a:t>Thank you</a:t>
            </a:r>
            <a:r>
              <a:rPr lang="en-US" dirty="0"/>
              <a:t>!</a:t>
            </a:r>
          </a:p>
        </p:txBody>
      </p:sp>
      <p:sp>
        <p:nvSpPr>
          <p:cNvPr id="7" name="Text Placeholder 6"/>
          <p:cNvSpPr>
            <a:spLocks noGrp="1"/>
          </p:cNvSpPr>
          <p:nvPr>
            <p:ph type="body" sz="half" idx="2"/>
          </p:nvPr>
        </p:nvSpPr>
        <p:spPr/>
        <p:txBody>
          <a:bodyPr/>
          <a:lstStyle/>
          <a:p>
            <a:endParaRPr lang="en-US" dirty="0"/>
          </a:p>
        </p:txBody>
      </p:sp>
      <p:sp>
        <p:nvSpPr>
          <p:cNvPr id="4" name="TextBox 3"/>
          <p:cNvSpPr txBox="1"/>
          <p:nvPr/>
        </p:nvSpPr>
        <p:spPr>
          <a:xfrm>
            <a:off x="4267200" y="6096000"/>
            <a:ext cx="2514600" cy="400110"/>
          </a:xfrm>
          <a:prstGeom prst="rect">
            <a:avLst/>
          </a:prstGeom>
          <a:noFill/>
        </p:spPr>
        <p:txBody>
          <a:bodyPr wrap="square" rtlCol="0">
            <a:spAutoFit/>
          </a:bodyPr>
          <a:lstStyle/>
          <a:p>
            <a:r>
              <a:rPr lang="en-US" sz="2000" b="1" dirty="0" smtClean="0">
                <a:solidFill>
                  <a:schemeClr val="accent2">
                    <a:lumMod val="50000"/>
                  </a:schemeClr>
                </a:solidFill>
              </a:rPr>
              <a:t>rjandt@alaska.edu</a:t>
            </a:r>
            <a:endParaRPr lang="en-US" sz="2000" b="1" dirty="0">
              <a:solidFill>
                <a:schemeClr val="accent2">
                  <a:lumMod val="50000"/>
                </a:schemeClr>
              </a:solidFill>
            </a:endParaRPr>
          </a:p>
        </p:txBody>
      </p:sp>
    </p:spTree>
    <p:extLst>
      <p:ext uri="{BB962C8B-B14F-4D97-AF65-F5344CB8AC3E}">
        <p14:creationId xmlns:p14="http://schemas.microsoft.com/office/powerpoint/2010/main" val="3677433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533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31579"/>
          <a:stretch/>
        </p:blipFill>
        <p:spPr>
          <a:xfrm>
            <a:off x="7239000" y="1428750"/>
            <a:ext cx="4953000" cy="542925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4478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3600" dirty="0" smtClean="0">
                <a:solidFill>
                  <a:srgbClr val="FFFF00"/>
                </a:solidFill>
                <a:effectLst>
                  <a:outerShdw blurRad="38100" dist="38100" dir="2700000" algn="tl">
                    <a:srgbClr val="000000">
                      <a:alpha val="43137"/>
                    </a:srgbClr>
                  </a:outerShdw>
                </a:effectLst>
                <a:latin typeface="Arial Rounded MT Bold" panose="020F0704030504030204" pitchFamily="34" charset="0"/>
              </a:rPr>
              <a:t>Adaptation Strategies:  </a:t>
            </a:r>
            <a:r>
              <a:rPr lang="en-US" sz="36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Tactical </a:t>
            </a: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suppression strategy—more point protection</a:t>
            </a:r>
          </a:p>
        </p:txBody>
      </p:sp>
      <p:sp>
        <p:nvSpPr>
          <p:cNvPr id="4" name="TextBox 3"/>
          <p:cNvSpPr txBox="1"/>
          <p:nvPr/>
        </p:nvSpPr>
        <p:spPr>
          <a:xfrm>
            <a:off x="3733800" y="1456267"/>
            <a:ext cx="3505200" cy="646331"/>
          </a:xfrm>
          <a:prstGeom prst="rect">
            <a:avLst/>
          </a:prstGeom>
          <a:noFill/>
        </p:spPr>
        <p:txBody>
          <a:bodyPr wrap="square" rtlCol="0">
            <a:spAutoFit/>
          </a:bodyPr>
          <a:lstStyle/>
          <a:p>
            <a:r>
              <a:rPr lang="en-US" dirty="0" smtClean="0"/>
              <a:t>McKinley Fire, Aug 17, 2019</a:t>
            </a:r>
            <a:endParaRPr lang="en-US" dirty="0"/>
          </a:p>
          <a:p>
            <a:r>
              <a:rPr lang="en-US" dirty="0" smtClean="0"/>
              <a:t>Photo:  </a:t>
            </a:r>
            <a:r>
              <a:rPr lang="en-US" dirty="0"/>
              <a:t>Alaska Division of Forestry </a:t>
            </a:r>
          </a:p>
        </p:txBody>
      </p:sp>
      <p:sp>
        <p:nvSpPr>
          <p:cNvPr id="8" name="TextBox 7"/>
          <p:cNvSpPr txBox="1"/>
          <p:nvPr/>
        </p:nvSpPr>
        <p:spPr>
          <a:xfrm>
            <a:off x="7467600" y="6186269"/>
            <a:ext cx="3505200" cy="646331"/>
          </a:xfrm>
          <a:prstGeom prst="rect">
            <a:avLst/>
          </a:prstGeom>
          <a:noFill/>
        </p:spPr>
        <p:txBody>
          <a:bodyPr wrap="square" rtlCol="0">
            <a:spAutoFit/>
          </a:bodyPr>
          <a:lstStyle/>
          <a:p>
            <a:r>
              <a:rPr lang="en-US" dirty="0" smtClean="0">
                <a:solidFill>
                  <a:schemeClr val="bg1">
                    <a:lumMod val="85000"/>
                  </a:schemeClr>
                </a:solidFill>
              </a:rPr>
              <a:t>McKinley Fire ash pits, 2019</a:t>
            </a:r>
            <a:endParaRPr lang="en-US" dirty="0">
              <a:solidFill>
                <a:schemeClr val="bg1">
                  <a:lumMod val="85000"/>
                </a:schemeClr>
              </a:solidFill>
            </a:endParaRPr>
          </a:p>
          <a:p>
            <a:r>
              <a:rPr lang="en-US" dirty="0" smtClean="0">
                <a:solidFill>
                  <a:schemeClr val="bg1">
                    <a:lumMod val="85000"/>
                  </a:schemeClr>
                </a:solidFill>
              </a:rPr>
              <a:t>Photo:  Bruce </a:t>
            </a:r>
            <a:r>
              <a:rPr lang="en-US" dirty="0" err="1" smtClean="0">
                <a:solidFill>
                  <a:schemeClr val="bg1">
                    <a:lumMod val="85000"/>
                  </a:schemeClr>
                </a:solidFill>
              </a:rPr>
              <a:t>Giersdorf</a:t>
            </a:r>
            <a:endParaRPr lang="en-US" dirty="0">
              <a:solidFill>
                <a:schemeClr val="bg1">
                  <a:lumMod val="85000"/>
                </a:schemeClr>
              </a:solidFill>
            </a:endParaRPr>
          </a:p>
        </p:txBody>
      </p:sp>
    </p:spTree>
    <p:extLst>
      <p:ext uri="{BB962C8B-B14F-4D97-AF65-F5344CB8AC3E}">
        <p14:creationId xmlns:p14="http://schemas.microsoft.com/office/powerpoint/2010/main" val="3987805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524000"/>
            <a:ext cx="7239000" cy="40835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Fire suppression </a:t>
            </a:r>
            <a:r>
              <a:rPr lang="en-US" sz="36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efficiencies—</a:t>
            </a:r>
            <a:br>
              <a:rPr lang="en-US" sz="36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br>
            <a:r>
              <a:rPr lang="en-US" sz="36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adoption </a:t>
            </a: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of new </a:t>
            </a:r>
            <a:r>
              <a:rPr lang="en-US" sz="36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technologies</a:t>
            </a:r>
            <a:endPar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endParaRPr>
          </a:p>
        </p:txBody>
      </p:sp>
      <p:pic>
        <p:nvPicPr>
          <p:cNvPr id="3" name="Picture 2"/>
          <p:cNvPicPr>
            <a:picLocks noChangeAspect="1"/>
          </p:cNvPicPr>
          <p:nvPr/>
        </p:nvPicPr>
        <p:blipFill>
          <a:blip r:embed="rId4"/>
          <a:stretch>
            <a:fillRect/>
          </a:stretch>
        </p:blipFill>
        <p:spPr>
          <a:xfrm>
            <a:off x="7262032" y="2895600"/>
            <a:ext cx="4929968" cy="3938587"/>
          </a:xfrm>
          <a:prstGeom prst="rect">
            <a:avLst/>
          </a:prstGeom>
        </p:spPr>
      </p:pic>
    </p:spTree>
    <p:extLst>
      <p:ext uri="{BB962C8B-B14F-4D97-AF65-F5344CB8AC3E}">
        <p14:creationId xmlns:p14="http://schemas.microsoft.com/office/powerpoint/2010/main" val="1681258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 y="2667000"/>
            <a:ext cx="2847473" cy="32461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Fuel treatments</a:t>
            </a:r>
          </a:p>
        </p:txBody>
      </p:sp>
      <p:sp>
        <p:nvSpPr>
          <p:cNvPr id="4" name="TextBox 3"/>
          <p:cNvSpPr txBox="1"/>
          <p:nvPr/>
        </p:nvSpPr>
        <p:spPr>
          <a:xfrm>
            <a:off x="8915400" y="6172201"/>
            <a:ext cx="4648200" cy="584775"/>
          </a:xfrm>
          <a:prstGeom prst="rect">
            <a:avLst/>
          </a:prstGeom>
          <a:noFill/>
        </p:spPr>
        <p:txBody>
          <a:bodyPr wrap="square" rtlCol="0">
            <a:spAutoFit/>
          </a:bodyPr>
          <a:lstStyle/>
          <a:p>
            <a:r>
              <a:rPr lang="en-US" sz="1600" dirty="0" smtClean="0"/>
              <a:t>Pile burning Sterling Fuel Break</a:t>
            </a:r>
            <a:endParaRPr lang="en-US" sz="1600" dirty="0"/>
          </a:p>
          <a:p>
            <a:r>
              <a:rPr lang="en-US" sz="1600" dirty="0"/>
              <a:t>Photo:  </a:t>
            </a:r>
            <a:r>
              <a:rPr lang="en-US" sz="1600" dirty="0" smtClean="0"/>
              <a:t>USFWS Kenai NWR</a:t>
            </a:r>
            <a:endParaRPr lang="en-US" sz="16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1828800"/>
            <a:ext cx="2588265" cy="309306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stretch>
            <a:fillRect/>
          </a:stretch>
        </p:blipFill>
        <p:spPr>
          <a:xfrm>
            <a:off x="3985710" y="4072156"/>
            <a:ext cx="3514725" cy="27858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79968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7709"/>
          <a:stretch/>
        </p:blipFill>
        <p:spPr>
          <a:xfrm>
            <a:off x="7212516" y="1447800"/>
            <a:ext cx="4979484" cy="2209800"/>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14478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36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Pre-fire </a:t>
            </a: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planning and preparation of communities</a:t>
            </a:r>
          </a:p>
        </p:txBody>
      </p:sp>
      <p:sp>
        <p:nvSpPr>
          <p:cNvPr id="4" name="TextBox 3"/>
          <p:cNvSpPr txBox="1"/>
          <p:nvPr/>
        </p:nvSpPr>
        <p:spPr>
          <a:xfrm>
            <a:off x="3352800" y="6191413"/>
            <a:ext cx="3860800" cy="646331"/>
          </a:xfrm>
          <a:prstGeom prst="rect">
            <a:avLst/>
          </a:prstGeom>
          <a:noFill/>
        </p:spPr>
        <p:txBody>
          <a:bodyPr wrap="square" rtlCol="0">
            <a:spAutoFit/>
          </a:bodyPr>
          <a:lstStyle/>
          <a:p>
            <a:r>
              <a:rPr lang="en-US" dirty="0">
                <a:solidFill>
                  <a:schemeClr val="bg1"/>
                </a:solidFill>
              </a:rPr>
              <a:t>Remains of trailer home after wildfire</a:t>
            </a:r>
          </a:p>
          <a:p>
            <a:r>
              <a:rPr lang="en-US" i="1" dirty="0">
                <a:solidFill>
                  <a:schemeClr val="bg1"/>
                </a:solidFill>
              </a:rPr>
              <a:t>Photo:  A. </a:t>
            </a:r>
            <a:r>
              <a:rPr lang="en-US" i="1" dirty="0" err="1">
                <a:solidFill>
                  <a:schemeClr val="bg1"/>
                </a:solidFill>
              </a:rPr>
              <a:t>Kohley</a:t>
            </a:r>
            <a:endParaRPr lang="en-US" i="1" dirty="0">
              <a:solidFill>
                <a:schemeClr val="bg1"/>
              </a:solidFill>
            </a:endParaRP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3572"/>
          <a:stretch/>
        </p:blipFill>
        <p:spPr>
          <a:xfrm>
            <a:off x="7213600" y="3657600"/>
            <a:ext cx="4978400" cy="3200399"/>
          </a:xfrm>
          <a:prstGeom prst="rect">
            <a:avLst/>
          </a:prstGeom>
        </p:spPr>
      </p:pic>
      <p:sp>
        <p:nvSpPr>
          <p:cNvPr id="3" name="TextBox 2"/>
          <p:cNvSpPr txBox="1"/>
          <p:nvPr/>
        </p:nvSpPr>
        <p:spPr>
          <a:xfrm>
            <a:off x="7162800" y="1426503"/>
            <a:ext cx="2971800" cy="923330"/>
          </a:xfrm>
          <a:prstGeom prst="rect">
            <a:avLst/>
          </a:prstGeom>
          <a:noFill/>
        </p:spPr>
        <p:txBody>
          <a:bodyPr wrap="square" rtlCol="0">
            <a:spAutoFit/>
          </a:bodyPr>
          <a:lstStyle/>
          <a:p>
            <a:r>
              <a:rPr lang="en-US" dirty="0"/>
              <a:t>McKinley </a:t>
            </a:r>
            <a:r>
              <a:rPr lang="en-US" dirty="0" smtClean="0"/>
              <a:t>Fire 8/18, 2019</a:t>
            </a:r>
            <a:endParaRPr lang="en-US" dirty="0"/>
          </a:p>
          <a:p>
            <a:r>
              <a:rPr lang="en-US" i="1" dirty="0" smtClean="0"/>
              <a:t>Photos:  </a:t>
            </a:r>
            <a:r>
              <a:rPr lang="en-US" i="1" dirty="0"/>
              <a:t>Alaska </a:t>
            </a:r>
            <a:r>
              <a:rPr lang="en-US" i="1" dirty="0" smtClean="0"/>
              <a:t>Div. </a:t>
            </a:r>
            <a:r>
              <a:rPr lang="en-US" i="1" dirty="0"/>
              <a:t>Forestry </a:t>
            </a:r>
          </a:p>
          <a:p>
            <a:endParaRPr lang="en-US" dirty="0"/>
          </a:p>
        </p:txBody>
      </p:sp>
    </p:spTree>
    <p:extLst>
      <p:ext uri="{BB962C8B-B14F-4D97-AF65-F5344CB8AC3E}">
        <p14:creationId xmlns:p14="http://schemas.microsoft.com/office/powerpoint/2010/main" val="2561232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8001000" cy="1251062"/>
          </a:xfrm>
        </p:spPr>
        <p:txBody>
          <a:bodyPr>
            <a:normAutofit fontScale="90000"/>
          </a:bodyPr>
          <a:lstStyle/>
          <a:p>
            <a:pPr algn="ctr"/>
            <a:r>
              <a:rPr lang="en-US" sz="40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Frequency of large </a:t>
            </a:r>
            <a:r>
              <a:rPr lang="en-US" sz="4000" dirty="0">
                <a:solidFill>
                  <a:srgbClr val="FFFF66"/>
                </a:solidFill>
                <a:effectLst>
                  <a:outerShdw blurRad="38100" dist="38100" dir="2700000" algn="tl">
                    <a:srgbClr val="000000">
                      <a:alpha val="43137"/>
                    </a:srgbClr>
                  </a:outerShdw>
                </a:effectLst>
                <a:latin typeface="Arial Rounded MT Bold" panose="020F0704030504030204" pitchFamily="34" charset="0"/>
              </a:rPr>
              <a:t>fire seasons </a:t>
            </a:r>
            <a:r>
              <a:rPr lang="en-US" sz="4000" dirty="0" smtClean="0">
                <a:solidFill>
                  <a:srgbClr val="FFFF66"/>
                </a:solidFill>
                <a:effectLst>
                  <a:outerShdw blurRad="38100" dist="38100" dir="2700000" algn="tl">
                    <a:srgbClr val="000000">
                      <a:alpha val="43137"/>
                    </a:srgbClr>
                  </a:outerShdw>
                </a:effectLst>
                <a:latin typeface="Arial Rounded MT Bold" panose="020F0704030504030204" pitchFamily="34" charset="0"/>
              </a:rPr>
              <a:t>up 2X since 1990</a:t>
            </a:r>
            <a:endParaRPr lang="en-US" dirty="0">
              <a:solidFill>
                <a:srgbClr val="FFFF66"/>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1508760"/>
            <a:ext cx="8915400" cy="5349240"/>
          </a:xfrm>
          <a:prstGeom prst="rect">
            <a:avLst/>
          </a:prstGeom>
        </p:spPr>
      </p:pic>
    </p:spTree>
    <p:extLst>
      <p:ext uri="{BB962C8B-B14F-4D97-AF65-F5344CB8AC3E}">
        <p14:creationId xmlns:p14="http://schemas.microsoft.com/office/powerpoint/2010/main" val="274174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r="34167"/>
          <a:stretch/>
        </p:blipFill>
        <p:spPr>
          <a:xfrm>
            <a:off x="5562600" y="608852"/>
            <a:ext cx="6629400" cy="6249148"/>
          </a:xfrm>
          <a:prstGeom prst="rect">
            <a:avLst/>
          </a:prstGeom>
          <a:blipFill>
            <a:blip r:embed="rId4"/>
            <a:tile tx="0" ty="0" sx="100000" sy="100000" flip="none" algn="tl"/>
          </a:blipFill>
        </p:spPr>
      </p:pic>
      <p:sp>
        <p:nvSpPr>
          <p:cNvPr id="73730" name="Rectangle 2"/>
          <p:cNvSpPr>
            <a:spLocks noGrp="1" noChangeArrowheads="1"/>
          </p:cNvSpPr>
          <p:nvPr>
            <p:ph type="title"/>
          </p:nvPr>
        </p:nvSpPr>
        <p:spPr>
          <a:xfrm>
            <a:off x="1768064" y="43239"/>
            <a:ext cx="8899937" cy="589302"/>
          </a:xfrm>
        </p:spPr>
        <p:txBody>
          <a:bodyPr>
            <a:normAutofit/>
          </a:bodyPr>
          <a:lstStyle/>
          <a:p>
            <a:r>
              <a:rPr lang="en-US" sz="3200" dirty="0">
                <a:solidFill>
                  <a:schemeClr val="accent2">
                    <a:lumMod val="60000"/>
                    <a:lumOff val="40000"/>
                  </a:schemeClr>
                </a:solidFill>
                <a:latin typeface="Arial Rounded MT Bold" pitchFamily="34" charset="0"/>
              </a:rPr>
              <a:t>Boreal fire regime sensitive to T</a:t>
            </a:r>
            <a:r>
              <a:rPr lang="en-US" sz="3200" dirty="0" smtClean="0">
                <a:solidFill>
                  <a:schemeClr val="accent2">
                    <a:lumMod val="60000"/>
                    <a:lumOff val="40000"/>
                  </a:schemeClr>
                </a:solidFill>
                <a:latin typeface="Palatino"/>
              </a:rPr>
              <a:t>°--</a:t>
            </a:r>
            <a:endParaRPr lang="en-US" sz="3200" dirty="0">
              <a:solidFill>
                <a:schemeClr val="accent2">
                  <a:lumMod val="60000"/>
                  <a:lumOff val="40000"/>
                </a:schemeClr>
              </a:solidFill>
              <a:latin typeface="Arial Rounded MT Bold" pitchFamily="34" charset="0"/>
            </a:endParaRPr>
          </a:p>
        </p:txBody>
      </p:sp>
      <p:sp>
        <p:nvSpPr>
          <p:cNvPr id="73735" name="Text Box 7"/>
          <p:cNvSpPr txBox="1">
            <a:spLocks noChangeArrowheads="1"/>
          </p:cNvSpPr>
          <p:nvPr/>
        </p:nvSpPr>
        <p:spPr bwMode="auto">
          <a:xfrm rot="5400000">
            <a:off x="10587941" y="5210908"/>
            <a:ext cx="2743200" cy="246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2" tIns="45701" rIns="91402" bIns="45701">
            <a:spAutoFit/>
          </a:bodyPr>
          <a:lstStyle/>
          <a:p>
            <a:pPr eaLnBrk="0" fontAlgn="base" hangingPunct="0">
              <a:spcBef>
                <a:spcPct val="50000"/>
              </a:spcBef>
              <a:spcAft>
                <a:spcPct val="0"/>
              </a:spcAft>
              <a:defRPr/>
            </a:pPr>
            <a:r>
              <a:rPr lang="en-US" sz="1000" kern="0" dirty="0">
                <a:solidFill>
                  <a:srgbClr val="FFFFFF"/>
                </a:solidFill>
              </a:rPr>
              <a:t>Photo by R Jandt</a:t>
            </a:r>
          </a:p>
        </p:txBody>
      </p:sp>
      <p:cxnSp>
        <p:nvCxnSpPr>
          <p:cNvPr id="5" name="Straight Connector 4"/>
          <p:cNvCxnSpPr/>
          <p:nvPr/>
        </p:nvCxnSpPr>
        <p:spPr>
          <a:xfrm>
            <a:off x="5943600" y="609600"/>
            <a:ext cx="823732" cy="385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stretch>
            <a:fillRect/>
          </a:stretch>
        </p:blipFill>
        <p:spPr>
          <a:xfrm>
            <a:off x="76200" y="632541"/>
            <a:ext cx="8387386" cy="4930059"/>
          </a:xfrm>
          <a:prstGeom prst="rect">
            <a:avLst/>
          </a:prstGeom>
          <a:blipFill>
            <a:blip r:embed="rId4"/>
            <a:tile tx="0" ty="0" sx="100000" sy="100000" flip="none" algn="tl"/>
          </a:blipFill>
        </p:spPr>
      </p:pic>
      <p:sp>
        <p:nvSpPr>
          <p:cNvPr id="7" name="Oval 6"/>
          <p:cNvSpPr/>
          <p:nvPr/>
        </p:nvSpPr>
        <p:spPr>
          <a:xfrm>
            <a:off x="7822074" y="5279484"/>
            <a:ext cx="2583566" cy="157851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12" name="TextBox 11"/>
          <p:cNvSpPr txBox="1"/>
          <p:nvPr/>
        </p:nvSpPr>
        <p:spPr>
          <a:xfrm>
            <a:off x="1447800" y="2209801"/>
            <a:ext cx="5257800" cy="307777"/>
          </a:xfrm>
          <a:prstGeom prst="rect">
            <a:avLst/>
          </a:prstGeom>
          <a:noFill/>
        </p:spPr>
        <p:txBody>
          <a:bodyPr wrap="square" rtlCol="0">
            <a:spAutoFit/>
          </a:bodyPr>
          <a:lstStyle/>
          <a:p>
            <a:r>
              <a:rPr lang="en-US" sz="1400" dirty="0">
                <a:hlinkClick r:id="rId6"/>
              </a:rPr>
              <a:t>https://www.ncdc.noaa.gov/cag/statewide/time-series/</a:t>
            </a:r>
            <a:endParaRPr lang="en-US" sz="1400" dirty="0"/>
          </a:p>
        </p:txBody>
      </p:sp>
      <p:sp>
        <p:nvSpPr>
          <p:cNvPr id="3" name="TextBox 2"/>
          <p:cNvSpPr txBox="1"/>
          <p:nvPr/>
        </p:nvSpPr>
        <p:spPr>
          <a:xfrm>
            <a:off x="495300" y="5676899"/>
            <a:ext cx="4648200" cy="533400"/>
          </a:xfrm>
          <a:prstGeom prst="rect">
            <a:avLst/>
          </a:prstGeom>
          <a:noFill/>
        </p:spPr>
        <p:txBody>
          <a:bodyPr wrap="square" rtlCol="0">
            <a:spAutoFit/>
          </a:bodyPr>
          <a:lstStyle/>
          <a:p>
            <a:r>
              <a:rPr lang="en-US" sz="2900" dirty="0" smtClean="0">
                <a:solidFill>
                  <a:srgbClr val="CCAF0A">
                    <a:lumMod val="60000"/>
                    <a:lumOff val="40000"/>
                  </a:srgbClr>
                </a:solidFill>
                <a:latin typeface="Palatino"/>
                <a:ea typeface="+mj-ea"/>
                <a:cs typeface="+mj-cs"/>
              </a:rPr>
              <a:t>Especially summer </a:t>
            </a:r>
            <a:r>
              <a:rPr lang="en-US" sz="2900" dirty="0">
                <a:solidFill>
                  <a:srgbClr val="CCAF0A">
                    <a:lumMod val="60000"/>
                    <a:lumOff val="40000"/>
                  </a:srgbClr>
                </a:solidFill>
                <a:latin typeface="Arial Rounded MT Bold" pitchFamily="34" charset="0"/>
                <a:ea typeface="+mj-ea"/>
                <a:cs typeface="+mj-cs"/>
              </a:rPr>
              <a:t>T</a:t>
            </a:r>
            <a:r>
              <a:rPr lang="en-US" sz="2900" dirty="0">
                <a:solidFill>
                  <a:srgbClr val="CCAF0A">
                    <a:lumMod val="60000"/>
                    <a:lumOff val="40000"/>
                  </a:srgbClr>
                </a:solidFill>
                <a:latin typeface="Palatino"/>
                <a:ea typeface="+mj-ea"/>
                <a:cs typeface="+mj-cs"/>
              </a:rPr>
              <a:t>°</a:t>
            </a:r>
            <a:endParaRPr lang="en-US" dirty="0"/>
          </a:p>
        </p:txBody>
      </p:sp>
      <p:sp>
        <p:nvSpPr>
          <p:cNvPr id="6" name="TextBox 5"/>
          <p:cNvSpPr txBox="1"/>
          <p:nvPr/>
        </p:nvSpPr>
        <p:spPr>
          <a:xfrm>
            <a:off x="6477000" y="651624"/>
            <a:ext cx="1472008" cy="369332"/>
          </a:xfrm>
          <a:prstGeom prst="rect">
            <a:avLst/>
          </a:prstGeom>
          <a:noFill/>
        </p:spPr>
        <p:txBody>
          <a:bodyPr wrap="square" rtlCol="0">
            <a:spAutoFit/>
          </a:bodyPr>
          <a:lstStyle/>
          <a:p>
            <a:r>
              <a:rPr lang="en-US" dirty="0" smtClean="0">
                <a:solidFill>
                  <a:schemeClr val="bg1"/>
                </a:solidFill>
              </a:rPr>
              <a:t>1925-2019</a:t>
            </a:r>
            <a:endParaRPr lang="en-US" dirty="0">
              <a:solidFill>
                <a:schemeClr val="bg1"/>
              </a:solidFill>
            </a:endParaRPr>
          </a:p>
        </p:txBody>
      </p:sp>
    </p:spTree>
    <p:extLst>
      <p:ext uri="{BB962C8B-B14F-4D97-AF65-F5344CB8AC3E}">
        <p14:creationId xmlns:p14="http://schemas.microsoft.com/office/powerpoint/2010/main" val="4172201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045" y="1447800"/>
            <a:ext cx="7805555"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4400" y="155448"/>
            <a:ext cx="10287000" cy="1252728"/>
          </a:xfrm>
        </p:spPr>
        <p:txBody>
          <a:bodyPr>
            <a:normAutofit/>
          </a:bodyPr>
          <a:lstStyle/>
          <a:p>
            <a:pPr algn="ctr"/>
            <a:r>
              <a:rPr lang="en-US" sz="3600" dirty="0">
                <a:solidFill>
                  <a:srgbClr val="FFFF66"/>
                </a:solidFill>
                <a:effectLst>
                  <a:outerShdw blurRad="38100" dist="38100" dir="2700000" algn="tl">
                    <a:srgbClr val="000000">
                      <a:alpha val="43137"/>
                    </a:srgbClr>
                  </a:outerShdw>
                </a:effectLst>
                <a:latin typeface="Arial Rounded MT Bold" panose="020F0704030504030204" pitchFamily="34" charset="0"/>
              </a:rPr>
              <a:t>It’s the drying of the moss that determines fire danger</a:t>
            </a:r>
          </a:p>
        </p:txBody>
      </p:sp>
      <p:pic>
        <p:nvPicPr>
          <p:cNvPr id="4" name="Picture 3"/>
          <p:cNvPicPr>
            <a:picLocks noChangeAspect="1"/>
          </p:cNvPicPr>
          <p:nvPr/>
        </p:nvPicPr>
        <p:blipFill>
          <a:blip r:embed="rId4"/>
          <a:stretch>
            <a:fillRect/>
          </a:stretch>
        </p:blipFill>
        <p:spPr>
          <a:xfrm>
            <a:off x="7924800" y="1447800"/>
            <a:ext cx="3938587" cy="5410200"/>
          </a:xfrm>
          <a:prstGeom prst="rect">
            <a:avLst/>
          </a:prstGeom>
        </p:spPr>
      </p:pic>
      <p:sp>
        <p:nvSpPr>
          <p:cNvPr id="3" name="Content Placeholder 2"/>
          <p:cNvSpPr>
            <a:spLocks noGrp="1"/>
          </p:cNvSpPr>
          <p:nvPr>
            <p:ph idx="1"/>
          </p:nvPr>
        </p:nvSpPr>
        <p:spPr>
          <a:xfrm>
            <a:off x="7924800" y="6096000"/>
            <a:ext cx="3938587" cy="914400"/>
          </a:xfrm>
        </p:spPr>
        <p:txBody>
          <a:bodyPr>
            <a:normAutofit/>
          </a:bodyPr>
          <a:lstStyle/>
          <a:p>
            <a:r>
              <a:rPr lang="en-US" sz="2000" dirty="0" smtClean="0">
                <a:latin typeface="Arial" panose="020B0604020202020204" pitchFamily="34" charset="0"/>
                <a:cs typeface="Arial" panose="020B0604020202020204" pitchFamily="34" charset="0"/>
              </a:rPr>
              <a:t>CFFDRS</a:t>
            </a:r>
          </a:p>
          <a:p>
            <a:r>
              <a:rPr lang="en-US" sz="2000" dirty="0" smtClean="0">
                <a:latin typeface="Arial" panose="020B0604020202020204" pitchFamily="34" charset="0"/>
                <a:cs typeface="Arial" panose="020B0604020202020204" pitchFamily="34" charset="0"/>
              </a:rPr>
              <a:t>25-50 T/ac in black spruce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890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5448"/>
            <a:ext cx="9753600" cy="1252728"/>
          </a:xfrm>
        </p:spPr>
        <p:txBody>
          <a:bodyPr/>
          <a:lstStyle/>
          <a:p>
            <a:r>
              <a:rPr lang="en-US" dirty="0" smtClean="0">
                <a:solidFill>
                  <a:srgbClr val="FFFF66"/>
                </a:solidFill>
                <a:latin typeface="Arial Rounded MT Bold" panose="020F0704030504030204" pitchFamily="34" charset="0"/>
              </a:rPr>
              <a:t>Properties of Feathermoss</a:t>
            </a:r>
            <a:endParaRPr lang="en-US" dirty="0">
              <a:solidFill>
                <a:srgbClr val="FFFF66"/>
              </a:solidFill>
              <a:latin typeface="Arial Rounded MT Bold" panose="020F0704030504030204" pitchFamily="34"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9884"/>
          <a:stretch/>
        </p:blipFill>
        <p:spPr>
          <a:xfrm>
            <a:off x="2209800" y="3745010"/>
            <a:ext cx="2590800" cy="311299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852" t="-1111" r="8148" b="22223"/>
          <a:stretch/>
        </p:blipFill>
        <p:spPr>
          <a:xfrm>
            <a:off x="6553200" y="1447800"/>
            <a:ext cx="4114800" cy="5410200"/>
          </a:xfrm>
          <a:prstGeom prst="rect">
            <a:avLst/>
          </a:prstGeom>
        </p:spPr>
      </p:pic>
      <p:sp>
        <p:nvSpPr>
          <p:cNvPr id="3" name="TextBox 2"/>
          <p:cNvSpPr txBox="1"/>
          <p:nvPr/>
        </p:nvSpPr>
        <p:spPr>
          <a:xfrm>
            <a:off x="381000" y="1524000"/>
            <a:ext cx="5943600" cy="1938992"/>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Top layers have high Surface-to-Air </a:t>
            </a:r>
            <a:r>
              <a:rPr lang="en-US" sz="2000" b="1" dirty="0"/>
              <a:t>Volume </a:t>
            </a:r>
            <a:r>
              <a:rPr lang="en-US" sz="2000" b="1" dirty="0" smtClean="0"/>
              <a:t>ratio;</a:t>
            </a:r>
          </a:p>
          <a:p>
            <a:pPr marL="342900" indent="-342900">
              <a:buFont typeface="Arial" panose="020B0604020202020204" pitchFamily="34" charset="0"/>
              <a:buChar char="•"/>
            </a:pPr>
            <a:r>
              <a:rPr lang="en-US" sz="2000" b="1" dirty="0" smtClean="0"/>
              <a:t>Get moisture exclusively from atmosphere;</a:t>
            </a:r>
          </a:p>
          <a:p>
            <a:pPr marL="342900" indent="-342900">
              <a:buFont typeface="Arial" panose="020B0604020202020204" pitchFamily="34" charset="0"/>
              <a:buChar char="•"/>
            </a:pPr>
            <a:r>
              <a:rPr lang="en-US" sz="2000" b="1" dirty="0" smtClean="0"/>
              <a:t>Behave more like a dead fuel although green.</a:t>
            </a:r>
            <a:endParaRPr lang="en-US" sz="2000" b="1" dirty="0"/>
          </a:p>
          <a:p>
            <a:pPr marL="342900" indent="-342900">
              <a:buFont typeface="Arial" panose="020B0604020202020204" pitchFamily="34" charset="0"/>
              <a:buChar char="•"/>
            </a:pPr>
            <a:r>
              <a:rPr lang="en-US" sz="2000" b="1" dirty="0" smtClean="0"/>
              <a:t>DC equation (only) models evaporative drying in upper duff layer;  but differs somewhat from drying trends observed in field sampling </a:t>
            </a:r>
            <a:r>
              <a:rPr lang="en-US" sz="2000" b="1" dirty="0"/>
              <a:t> </a:t>
            </a:r>
            <a:r>
              <a:rPr lang="en-US" sz="2000" b="1" dirty="0" smtClean="0"/>
              <a:t>(Alaska)</a:t>
            </a:r>
          </a:p>
        </p:txBody>
      </p:sp>
      <p:sp>
        <p:nvSpPr>
          <p:cNvPr id="6" name="Down Arrow 5"/>
          <p:cNvSpPr/>
          <p:nvPr/>
        </p:nvSpPr>
        <p:spPr>
          <a:xfrm>
            <a:off x="5257800" y="4572000"/>
            <a:ext cx="685800" cy="1600200"/>
          </a:xfrm>
          <a:prstGeom prst="down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Down Arrow 6"/>
          <p:cNvSpPr/>
          <p:nvPr/>
        </p:nvSpPr>
        <p:spPr>
          <a:xfrm rot="10800000">
            <a:off x="5715000" y="3745010"/>
            <a:ext cx="685800" cy="1600200"/>
          </a:xfrm>
          <a:prstGeom prst="downArrow">
            <a:avLst/>
          </a:prstGeom>
          <a:solidFill>
            <a:schemeClr val="accent2">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10668000" y="1905000"/>
            <a:ext cx="1447800" cy="4247317"/>
          </a:xfrm>
          <a:prstGeom prst="rect">
            <a:avLst/>
          </a:prstGeom>
          <a:noFill/>
        </p:spPr>
        <p:txBody>
          <a:bodyPr wrap="square" rtlCol="0">
            <a:spAutoFit/>
          </a:bodyPr>
          <a:lstStyle/>
          <a:p>
            <a:r>
              <a:rPr lang="en-US" dirty="0" smtClean="0"/>
              <a:t>Live Moss</a:t>
            </a:r>
          </a:p>
          <a:p>
            <a:r>
              <a:rPr lang="en-US" dirty="0" smtClean="0"/>
              <a:t>--FFMC</a:t>
            </a:r>
          </a:p>
          <a:p>
            <a:endParaRPr lang="en-US" dirty="0"/>
          </a:p>
          <a:p>
            <a:endParaRPr lang="en-US" dirty="0" smtClean="0"/>
          </a:p>
          <a:p>
            <a:r>
              <a:rPr lang="en-US" dirty="0" smtClean="0"/>
              <a:t>Dead Moss</a:t>
            </a:r>
          </a:p>
          <a:p>
            <a:r>
              <a:rPr lang="en-US" dirty="0" smtClean="0"/>
              <a:t>--DMC</a:t>
            </a:r>
          </a:p>
          <a:p>
            <a:endParaRPr lang="en-US" dirty="0"/>
          </a:p>
          <a:p>
            <a:endParaRPr lang="en-US" dirty="0" smtClean="0"/>
          </a:p>
          <a:p>
            <a:r>
              <a:rPr lang="en-US" dirty="0" smtClean="0"/>
              <a:t>Upper Duff</a:t>
            </a:r>
          </a:p>
          <a:p>
            <a:r>
              <a:rPr lang="en-US" dirty="0" smtClean="0"/>
              <a:t>--DC</a:t>
            </a:r>
          </a:p>
          <a:p>
            <a:endParaRPr lang="en-US" dirty="0"/>
          </a:p>
          <a:p>
            <a:endParaRPr lang="en-US" dirty="0" smtClean="0"/>
          </a:p>
          <a:p>
            <a:r>
              <a:rPr lang="en-US" dirty="0" smtClean="0"/>
              <a:t>Lower Duff</a:t>
            </a:r>
          </a:p>
          <a:p>
            <a:endParaRPr lang="en-US" dirty="0"/>
          </a:p>
          <a:p>
            <a:r>
              <a:rPr lang="en-US" dirty="0" smtClean="0"/>
              <a:t>Mineral Soil</a:t>
            </a:r>
            <a:endParaRPr lang="en-US" dirty="0"/>
          </a:p>
        </p:txBody>
      </p:sp>
    </p:spTree>
    <p:extLst>
      <p:ext uri="{BB962C8B-B14F-4D97-AF65-F5344CB8AC3E}">
        <p14:creationId xmlns:p14="http://schemas.microsoft.com/office/powerpoint/2010/main" val="319689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Effect transition="in" filter="fade">
                                      <p:cBhvr>
                                        <p:cTn id="7" dur="1000"/>
                                        <p:tgtEl>
                                          <p:spTgt spid="8">
                                            <p:txEl>
                                              <p:pRg st="8" end="8"/>
                                            </p:txEl>
                                          </p:spTgt>
                                        </p:tgtEl>
                                      </p:cBhvr>
                                    </p:animEffect>
                                    <p:anim calcmode="lin" valueType="num">
                                      <p:cBhvr>
                                        <p:cTn id="8"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8" end="8"/>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9" end="9"/>
                                            </p:txEl>
                                          </p:spTgt>
                                        </p:tgtEl>
                                        <p:attrNameLst>
                                          <p:attrName>style.visibility</p:attrName>
                                        </p:attrNameLst>
                                      </p:cBhvr>
                                      <p:to>
                                        <p:strVal val="visible"/>
                                      </p:to>
                                    </p:set>
                                    <p:animEffect transition="in" filter="fade">
                                      <p:cBhvr>
                                        <p:cTn id="12" dur="1000"/>
                                        <p:tgtEl>
                                          <p:spTgt spid="8">
                                            <p:txEl>
                                              <p:pRg st="9" end="9"/>
                                            </p:txEl>
                                          </p:spTgt>
                                        </p:tgtEl>
                                      </p:cBhvr>
                                    </p:animEffect>
                                    <p:anim calcmode="lin" valueType="num">
                                      <p:cBhvr>
                                        <p:cTn id="13"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9" end="9"/>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12" end="12"/>
                                            </p:txEl>
                                          </p:spTgt>
                                        </p:tgtEl>
                                        <p:attrNameLst>
                                          <p:attrName>style.visibility</p:attrName>
                                        </p:attrNameLst>
                                      </p:cBhvr>
                                      <p:to>
                                        <p:strVal val="visible"/>
                                      </p:to>
                                    </p:set>
                                    <p:animEffect transition="in" filter="fade">
                                      <p:cBhvr>
                                        <p:cTn id="17" dur="1000"/>
                                        <p:tgtEl>
                                          <p:spTgt spid="8">
                                            <p:txEl>
                                              <p:pRg st="12" end="12"/>
                                            </p:txEl>
                                          </p:spTgt>
                                        </p:tgtEl>
                                      </p:cBhvr>
                                    </p:animEffect>
                                    <p:anim calcmode="lin" valueType="num">
                                      <p:cBhvr>
                                        <p:cTn id="18" dur="10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2" end="1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14" end="14"/>
                                            </p:txEl>
                                          </p:spTgt>
                                        </p:tgtEl>
                                        <p:attrNameLst>
                                          <p:attrName>style.visibility</p:attrName>
                                        </p:attrNameLst>
                                      </p:cBhvr>
                                      <p:to>
                                        <p:strVal val="visible"/>
                                      </p:to>
                                    </p:set>
                                    <p:animEffect transition="in" filter="fade">
                                      <p:cBhvr>
                                        <p:cTn id="22" dur="1000"/>
                                        <p:tgtEl>
                                          <p:spTgt spid="8">
                                            <p:txEl>
                                              <p:pRg st="14" end="14"/>
                                            </p:txEl>
                                          </p:spTgt>
                                        </p:tgtEl>
                                      </p:cBhvr>
                                    </p:animEffect>
                                    <p:anim calcmode="lin" valueType="num">
                                      <p:cBhvr>
                                        <p:cTn id="23" dur="1000" fill="hold"/>
                                        <p:tgtEl>
                                          <p:spTgt spid="8">
                                            <p:txEl>
                                              <p:pRg st="14" end="14"/>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4" end="1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828799" y="1524001"/>
            <a:ext cx="9943795" cy="5048250"/>
          </a:xfrm>
          <a:prstGeom prst="rect">
            <a:avLst/>
          </a:prstGeom>
        </p:spPr>
      </p:pic>
      <p:sp>
        <p:nvSpPr>
          <p:cNvPr id="2" name="Title 1"/>
          <p:cNvSpPr>
            <a:spLocks noGrp="1"/>
          </p:cNvSpPr>
          <p:nvPr>
            <p:ph type="title"/>
          </p:nvPr>
        </p:nvSpPr>
        <p:spPr>
          <a:xfrm>
            <a:off x="3505200" y="114953"/>
            <a:ext cx="6705600" cy="1252728"/>
          </a:xfrm>
        </p:spPr>
        <p:txBody>
          <a:bodyPr>
            <a:normAutofit fontScale="90000"/>
          </a:bodyPr>
          <a:lstStyle/>
          <a:p>
            <a:r>
              <a:rPr lang="en-US" dirty="0" smtClean="0">
                <a:solidFill>
                  <a:srgbClr val="FFFF66"/>
                </a:solidFill>
                <a:latin typeface="Arial Rounded MT Bold" panose="020F0704030504030204" pitchFamily="34" charset="0"/>
              </a:rPr>
              <a:t>Compare Theoretical and Observed Drying Rates:</a:t>
            </a:r>
            <a:endParaRPr lang="en-US" dirty="0">
              <a:solidFill>
                <a:srgbClr val="FFFF66"/>
              </a:solidFill>
              <a:latin typeface="Arial Rounded MT Bold" panose="020F0704030504030204" pitchFamily="34" charset="0"/>
            </a:endParaRP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1730" t="9403" b="42828"/>
          <a:stretch/>
        </p:blipFill>
        <p:spPr>
          <a:xfrm>
            <a:off x="2822" y="0"/>
            <a:ext cx="1825978" cy="1995887"/>
          </a:xfrm>
        </p:spPr>
      </p:pic>
      <p:sp>
        <p:nvSpPr>
          <p:cNvPr id="3" name="TextBox 2"/>
          <p:cNvSpPr txBox="1"/>
          <p:nvPr/>
        </p:nvSpPr>
        <p:spPr>
          <a:xfrm>
            <a:off x="1828798" y="5943600"/>
            <a:ext cx="2971800" cy="369332"/>
          </a:xfrm>
          <a:prstGeom prst="rect">
            <a:avLst/>
          </a:prstGeom>
          <a:noFill/>
        </p:spPr>
        <p:txBody>
          <a:bodyPr wrap="square" rtlCol="0">
            <a:spAutoFit/>
          </a:bodyPr>
          <a:lstStyle/>
          <a:p>
            <a:r>
              <a:rPr lang="en-US" b="1" dirty="0"/>
              <a:t>Day of the Year (Julian Day)</a:t>
            </a:r>
          </a:p>
        </p:txBody>
      </p:sp>
      <p:sp>
        <p:nvSpPr>
          <p:cNvPr id="9" name="TextBox 8"/>
          <p:cNvSpPr txBox="1"/>
          <p:nvPr/>
        </p:nvSpPr>
        <p:spPr>
          <a:xfrm>
            <a:off x="1526823" y="1981200"/>
            <a:ext cx="1978377" cy="646331"/>
          </a:xfrm>
          <a:prstGeom prst="rect">
            <a:avLst/>
          </a:prstGeom>
          <a:noFill/>
        </p:spPr>
        <p:txBody>
          <a:bodyPr wrap="square" rtlCol="0">
            <a:spAutoFit/>
          </a:bodyPr>
          <a:lstStyle/>
          <a:p>
            <a:r>
              <a:rPr lang="en-US" b="1" dirty="0"/>
              <a:t>E</a:t>
            </a:r>
            <a:r>
              <a:rPr lang="en-US" b="1" baseline="-25000" dirty="0"/>
              <a:t>p</a:t>
            </a:r>
            <a:r>
              <a:rPr lang="en-US" b="1" dirty="0"/>
              <a:t> or </a:t>
            </a:r>
            <a:r>
              <a:rPr lang="en-US" b="1" dirty="0" err="1"/>
              <a:t>E</a:t>
            </a:r>
            <a:r>
              <a:rPr lang="en-US" b="1" baseline="30000" dirty="0" err="1"/>
              <a:t>+</a:t>
            </a:r>
            <a:r>
              <a:rPr lang="en-US" b="1" baseline="-25000" dirty="0" err="1"/>
              <a:t>p</a:t>
            </a:r>
            <a:r>
              <a:rPr lang="en-US" b="1" dirty="0"/>
              <a:t> </a:t>
            </a:r>
          </a:p>
          <a:p>
            <a:r>
              <a:rPr lang="en-US" b="1" dirty="0"/>
              <a:t>(mm)</a:t>
            </a:r>
          </a:p>
        </p:txBody>
      </p:sp>
      <p:sp>
        <p:nvSpPr>
          <p:cNvPr id="7" name="Rectangle 6"/>
          <p:cNvSpPr/>
          <p:nvPr/>
        </p:nvSpPr>
        <p:spPr>
          <a:xfrm>
            <a:off x="2667000" y="1828800"/>
            <a:ext cx="88392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p:cNvSpPr txBox="1"/>
          <p:nvPr/>
        </p:nvSpPr>
        <p:spPr>
          <a:xfrm>
            <a:off x="3962400" y="2895600"/>
            <a:ext cx="6400800"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solidFill>
                  <a:schemeClr val="tx1">
                    <a:lumMod val="75000"/>
                    <a:lumOff val="25000"/>
                  </a:schemeClr>
                </a:solidFill>
              </a:rPr>
              <a:t>Calculated Potential Daily Evaporation in Fairbanks </a:t>
            </a:r>
            <a:r>
              <a:rPr lang="en-US" sz="2800" b="1" i="1" dirty="0" smtClean="0">
                <a:solidFill>
                  <a:schemeClr val="tx1">
                    <a:lumMod val="75000"/>
                    <a:lumOff val="25000"/>
                  </a:schemeClr>
                </a:solidFill>
              </a:rPr>
              <a:t>(“</a:t>
            </a:r>
            <a:r>
              <a:rPr lang="en-US" sz="2800" b="1" i="1" dirty="0">
                <a:solidFill>
                  <a:schemeClr val="tx1">
                    <a:lumMod val="75000"/>
                    <a:lumOff val="25000"/>
                  </a:schemeClr>
                </a:solidFill>
              </a:rPr>
              <a:t>Local</a:t>
            </a:r>
            <a:r>
              <a:rPr lang="en-US" sz="2800" b="1" i="1" dirty="0" smtClean="0">
                <a:solidFill>
                  <a:schemeClr val="tx1">
                    <a:lumMod val="75000"/>
                    <a:lumOff val="25000"/>
                  </a:schemeClr>
                </a:solidFill>
              </a:rPr>
              <a:t>”) </a:t>
            </a:r>
            <a:endParaRPr lang="en-US" sz="2800" b="1" i="1" dirty="0">
              <a:solidFill>
                <a:schemeClr val="tx1">
                  <a:lumMod val="75000"/>
                  <a:lumOff val="25000"/>
                </a:schemeClr>
              </a:solidFill>
            </a:endParaRPr>
          </a:p>
          <a:p>
            <a:pPr marL="285750" indent="-285750">
              <a:buFont typeface="Arial" panose="020B0604020202020204" pitchFamily="34" charset="0"/>
              <a:buChar char="•"/>
            </a:pPr>
            <a:r>
              <a:rPr lang="en-US" sz="2800" b="1" dirty="0"/>
              <a:t>DC </a:t>
            </a:r>
            <a:r>
              <a:rPr lang="en-US" sz="2800" b="1" dirty="0" smtClean="0"/>
              <a:t>index-Potential </a:t>
            </a:r>
            <a:r>
              <a:rPr lang="en-US" sz="2800" b="1" dirty="0"/>
              <a:t>D</a:t>
            </a:r>
            <a:r>
              <a:rPr lang="en-US" sz="2800" b="1" dirty="0" smtClean="0"/>
              <a:t>aily </a:t>
            </a:r>
            <a:r>
              <a:rPr lang="en-US" sz="2800" b="1" dirty="0"/>
              <a:t>E</a:t>
            </a:r>
            <a:r>
              <a:rPr lang="en-US" sz="2800" b="1" dirty="0" smtClean="0"/>
              <a:t>vaporation</a:t>
            </a:r>
            <a:endParaRPr lang="en-US" sz="2800" b="1" dirty="0"/>
          </a:p>
          <a:p>
            <a:pPr marL="285750" indent="-285750">
              <a:buFont typeface="Arial" panose="020B0604020202020204" pitchFamily="34" charset="0"/>
              <a:buChar char="•"/>
            </a:pPr>
            <a:r>
              <a:rPr lang="en-US" sz="2800" b="1" dirty="0">
                <a:solidFill>
                  <a:srgbClr val="C00000"/>
                </a:solidFill>
              </a:rPr>
              <a:t>Pan of </a:t>
            </a:r>
            <a:r>
              <a:rPr lang="en-US" sz="2800" b="1" dirty="0" smtClean="0">
                <a:solidFill>
                  <a:srgbClr val="C00000"/>
                </a:solidFill>
              </a:rPr>
              <a:t>water (Fairbanks)-measured Evaporation</a:t>
            </a:r>
            <a:endParaRPr lang="en-US" sz="2800" b="1" dirty="0">
              <a:solidFill>
                <a:srgbClr val="C00000"/>
              </a:solidFill>
            </a:endParaRPr>
          </a:p>
          <a:p>
            <a:pPr marL="285750" indent="-285750">
              <a:buFont typeface="Arial" panose="020B0604020202020204" pitchFamily="34" charset="0"/>
              <a:buChar char="•"/>
            </a:pPr>
            <a:endParaRPr lang="en-US" sz="2800" b="1" dirty="0"/>
          </a:p>
        </p:txBody>
      </p:sp>
      <p:sp>
        <p:nvSpPr>
          <p:cNvPr id="11" name="TextBox 10"/>
          <p:cNvSpPr txBox="1"/>
          <p:nvPr/>
        </p:nvSpPr>
        <p:spPr>
          <a:xfrm>
            <a:off x="10515600" y="5943600"/>
            <a:ext cx="1558970"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400" dirty="0" smtClean="0"/>
              <a:t>Courtesy of Eric A. Miller, BLM-Alaska Fire Service</a:t>
            </a:r>
            <a:endParaRPr lang="en-US" sz="1400" dirty="0"/>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1852" t="-1111" r="8148" b="22223"/>
          <a:stretch/>
        </p:blipFill>
        <p:spPr>
          <a:xfrm>
            <a:off x="0" y="2971800"/>
            <a:ext cx="1429906" cy="1880061"/>
          </a:xfrm>
          <a:prstGeom prst="rect">
            <a:avLst/>
          </a:prstGeom>
        </p:spPr>
      </p:pic>
      <p:sp>
        <p:nvSpPr>
          <p:cNvPr id="5" name="Right Arrow 4"/>
          <p:cNvSpPr/>
          <p:nvPr/>
        </p:nvSpPr>
        <p:spPr>
          <a:xfrm rot="10800000">
            <a:off x="1047494" y="3649268"/>
            <a:ext cx="533400" cy="322598"/>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422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828798" y="1504950"/>
            <a:ext cx="9943795" cy="5048250"/>
          </a:xfrm>
          <a:prstGeom prst="rect">
            <a:avLst/>
          </a:prstGeom>
        </p:spPr>
      </p:pic>
      <p:sp>
        <p:nvSpPr>
          <p:cNvPr id="2" name="Title 1"/>
          <p:cNvSpPr>
            <a:spLocks noGrp="1"/>
          </p:cNvSpPr>
          <p:nvPr>
            <p:ph type="title"/>
          </p:nvPr>
        </p:nvSpPr>
        <p:spPr>
          <a:xfrm>
            <a:off x="3505200" y="114953"/>
            <a:ext cx="6705600" cy="1252728"/>
          </a:xfrm>
        </p:spPr>
        <p:txBody>
          <a:bodyPr>
            <a:normAutofit fontScale="90000"/>
          </a:bodyPr>
          <a:lstStyle/>
          <a:p>
            <a:r>
              <a:rPr lang="en-US" dirty="0" smtClean="0">
                <a:solidFill>
                  <a:srgbClr val="FFFF66"/>
                </a:solidFill>
                <a:latin typeface="Arial Rounded MT Bold" panose="020F0704030504030204" pitchFamily="34" charset="0"/>
              </a:rPr>
              <a:t>Compare Theoretical and Observed Drying Rates:</a:t>
            </a:r>
            <a:endParaRPr lang="en-US" dirty="0">
              <a:solidFill>
                <a:srgbClr val="FFFF66"/>
              </a:solidFill>
              <a:latin typeface="Arial Rounded MT Bold" panose="020F0704030504030204" pitchFamily="34" charset="0"/>
            </a:endParaRP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1730" t="9403" b="42828"/>
          <a:stretch/>
        </p:blipFill>
        <p:spPr>
          <a:xfrm>
            <a:off x="2822" y="0"/>
            <a:ext cx="1825978" cy="1995887"/>
          </a:xfrm>
        </p:spPr>
      </p:pic>
      <p:sp>
        <p:nvSpPr>
          <p:cNvPr id="3" name="TextBox 2"/>
          <p:cNvSpPr txBox="1"/>
          <p:nvPr/>
        </p:nvSpPr>
        <p:spPr>
          <a:xfrm>
            <a:off x="1828798" y="5943600"/>
            <a:ext cx="2971800" cy="369332"/>
          </a:xfrm>
          <a:prstGeom prst="rect">
            <a:avLst/>
          </a:prstGeom>
          <a:noFill/>
        </p:spPr>
        <p:txBody>
          <a:bodyPr wrap="square" rtlCol="0">
            <a:spAutoFit/>
          </a:bodyPr>
          <a:lstStyle/>
          <a:p>
            <a:r>
              <a:rPr lang="en-US" b="1" dirty="0"/>
              <a:t>Day of the Year (Julian Day)</a:t>
            </a:r>
          </a:p>
        </p:txBody>
      </p:sp>
      <p:sp>
        <p:nvSpPr>
          <p:cNvPr id="9" name="TextBox 8"/>
          <p:cNvSpPr txBox="1"/>
          <p:nvPr/>
        </p:nvSpPr>
        <p:spPr>
          <a:xfrm>
            <a:off x="1526823" y="1981200"/>
            <a:ext cx="1978377" cy="646331"/>
          </a:xfrm>
          <a:prstGeom prst="rect">
            <a:avLst/>
          </a:prstGeom>
          <a:noFill/>
        </p:spPr>
        <p:txBody>
          <a:bodyPr wrap="square" rtlCol="0">
            <a:spAutoFit/>
          </a:bodyPr>
          <a:lstStyle/>
          <a:p>
            <a:r>
              <a:rPr lang="en-US" b="1" dirty="0"/>
              <a:t>E</a:t>
            </a:r>
            <a:r>
              <a:rPr lang="en-US" b="1" baseline="-25000" dirty="0"/>
              <a:t>p</a:t>
            </a:r>
            <a:r>
              <a:rPr lang="en-US" b="1" dirty="0"/>
              <a:t> or </a:t>
            </a:r>
            <a:r>
              <a:rPr lang="en-US" b="1" dirty="0" err="1"/>
              <a:t>E</a:t>
            </a:r>
            <a:r>
              <a:rPr lang="en-US" b="1" baseline="30000" dirty="0" err="1"/>
              <a:t>+</a:t>
            </a:r>
            <a:r>
              <a:rPr lang="en-US" b="1" baseline="-25000" dirty="0" err="1"/>
              <a:t>p</a:t>
            </a:r>
            <a:r>
              <a:rPr lang="en-US" b="1" dirty="0"/>
              <a:t> </a:t>
            </a:r>
          </a:p>
          <a:p>
            <a:r>
              <a:rPr lang="en-US" b="1" dirty="0"/>
              <a:t>(mm)</a:t>
            </a:r>
          </a:p>
        </p:txBody>
      </p:sp>
      <p:sp>
        <p:nvSpPr>
          <p:cNvPr id="5" name="TextBox 4"/>
          <p:cNvSpPr txBox="1"/>
          <p:nvPr/>
        </p:nvSpPr>
        <p:spPr>
          <a:xfrm>
            <a:off x="228600" y="2779931"/>
            <a:ext cx="1508105" cy="3773269"/>
          </a:xfrm>
          <a:prstGeom prst="rect">
            <a:avLst/>
          </a:prstGeom>
        </p:spPr>
        <p:style>
          <a:lnRef idx="1">
            <a:schemeClr val="accent4"/>
          </a:lnRef>
          <a:fillRef idx="2">
            <a:schemeClr val="accent4"/>
          </a:fillRef>
          <a:effectRef idx="1">
            <a:schemeClr val="accent4"/>
          </a:effectRef>
          <a:fontRef idx="minor">
            <a:schemeClr val="dk1"/>
          </a:fontRef>
        </p:style>
        <p:txBody>
          <a:bodyPr vert="vert270" wrap="square" rtlCol="0">
            <a:spAutoFit/>
          </a:bodyPr>
          <a:lstStyle/>
          <a:p>
            <a:r>
              <a:rPr lang="en-US" sz="1600" b="1" dirty="0" smtClean="0"/>
              <a:t>Potential </a:t>
            </a:r>
            <a:r>
              <a:rPr lang="en-US" sz="1600" b="1" dirty="0"/>
              <a:t>evaporation in the DC algorithm </a:t>
            </a:r>
            <a:r>
              <a:rPr lang="en-US" sz="1400" dirty="0" smtClean="0"/>
              <a:t>compared </a:t>
            </a:r>
            <a:r>
              <a:rPr lang="en-US" sz="1400" dirty="0"/>
              <a:t>to local estimates </a:t>
            </a:r>
            <a:r>
              <a:rPr lang="en-US" sz="1400" dirty="0" smtClean="0"/>
              <a:t>from Fairbanks</a:t>
            </a:r>
            <a:r>
              <a:rPr lang="en-US" sz="1400" dirty="0"/>
              <a:t>, Alaska, for the 2015 and 2018 fire </a:t>
            </a:r>
            <a:r>
              <a:rPr lang="en-US" sz="1400" dirty="0" smtClean="0"/>
              <a:t>seasons with </a:t>
            </a:r>
            <a:r>
              <a:rPr lang="en-US" sz="1400" dirty="0"/>
              <a:t>LOESS smoothing curves (span=50</a:t>
            </a:r>
            <a:r>
              <a:rPr lang="en-US" sz="1400" dirty="0" smtClean="0"/>
              <a:t>%). Mean </a:t>
            </a:r>
            <a:r>
              <a:rPr lang="en-US" sz="1400" dirty="0"/>
              <a:t>monthly measurements of pan evaporation (</a:t>
            </a:r>
            <a:r>
              <a:rPr lang="en-US" sz="1400" dirty="0" smtClean="0"/>
              <a:t>1931-2005) for Fairbanks are </a:t>
            </a:r>
            <a:r>
              <a:rPr lang="en-US" sz="1400" dirty="0"/>
              <a:t>also shown for reference.</a:t>
            </a:r>
          </a:p>
        </p:txBody>
      </p:sp>
      <p:sp>
        <p:nvSpPr>
          <p:cNvPr id="6" name="TextBox 5"/>
          <p:cNvSpPr txBox="1"/>
          <p:nvPr/>
        </p:nvSpPr>
        <p:spPr>
          <a:xfrm>
            <a:off x="10515600" y="5943600"/>
            <a:ext cx="1558970" cy="7386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400" dirty="0" smtClean="0"/>
              <a:t>Courtesy of Eric A. Miller, BLM-Alaska Fire Service</a:t>
            </a:r>
            <a:endParaRPr lang="en-US" sz="1400" dirty="0"/>
          </a:p>
        </p:txBody>
      </p:sp>
      <p:sp>
        <p:nvSpPr>
          <p:cNvPr id="7" name="Oval 6"/>
          <p:cNvSpPr/>
          <p:nvPr/>
        </p:nvSpPr>
        <p:spPr>
          <a:xfrm>
            <a:off x="8839200" y="2551331"/>
            <a:ext cx="152400" cy="152400"/>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14800" y="3852291"/>
            <a:ext cx="152400" cy="152400"/>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915400" y="4419600"/>
            <a:ext cx="152400" cy="152400"/>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239000" y="3699891"/>
            <a:ext cx="152400" cy="152400"/>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15000" y="3429000"/>
            <a:ext cx="152400" cy="152400"/>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508092" y="4977842"/>
            <a:ext cx="152400" cy="152400"/>
          </a:xfrm>
          <a:prstGeom prst="ellipse">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ular Callout 19"/>
          <p:cNvSpPr/>
          <p:nvPr/>
        </p:nvSpPr>
        <p:spPr>
          <a:xfrm>
            <a:off x="2625434" y="1656665"/>
            <a:ext cx="2209800" cy="1295400"/>
          </a:xfrm>
          <a:prstGeom prst="wedgeRectCallout">
            <a:avLst>
              <a:gd name="adj1" fmla="val -82489"/>
              <a:gd name="adj2" fmla="val -88476"/>
            </a:avLst>
          </a:prstGeom>
          <a:solidFill>
            <a:schemeClr val="bg1"/>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 </a:t>
            </a:r>
            <a:r>
              <a:rPr lang="en-US" dirty="0">
                <a:solidFill>
                  <a:schemeClr val="tx1"/>
                </a:solidFill>
              </a:rPr>
              <a:t>simpler equation for DC has many advantages over the one in current </a:t>
            </a:r>
            <a:r>
              <a:rPr lang="en-US" dirty="0" smtClean="0">
                <a:solidFill>
                  <a:schemeClr val="tx1"/>
                </a:solidFill>
              </a:rPr>
              <a:t>use.</a:t>
            </a:r>
            <a:endParaRPr lang="en-US" b="1" dirty="0">
              <a:solidFill>
                <a:schemeClr val="tx1"/>
              </a:solidFill>
            </a:endParaRPr>
          </a:p>
        </p:txBody>
      </p:sp>
    </p:spTree>
    <p:extLst>
      <p:ext uri="{BB962C8B-B14F-4D97-AF65-F5344CB8AC3E}">
        <p14:creationId xmlns:p14="http://schemas.microsoft.com/office/powerpoint/2010/main" val="20730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8915400" cy="1444752"/>
          </a:xfrm>
        </p:spPr>
        <p:txBody>
          <a:bodyPr>
            <a:noAutofit/>
          </a:bodyPr>
          <a:lstStyle/>
          <a:p>
            <a:r>
              <a:rPr lang="en-US" sz="2800" dirty="0">
                <a:solidFill>
                  <a:srgbClr val="FFFF66"/>
                </a:solidFill>
                <a:latin typeface="Arial Rounded MT Bold" panose="020F0704030504030204" pitchFamily="34" charset="0"/>
              </a:rPr>
              <a:t>Vulnerability of permafrost:</a:t>
            </a:r>
            <a:r>
              <a:rPr lang="en-US" sz="2800" dirty="0">
                <a:solidFill>
                  <a:srgbClr val="FFFF66"/>
                </a:solidFill>
              </a:rPr>
              <a:t> </a:t>
            </a:r>
            <a:r>
              <a:rPr lang="en-US" sz="2800" dirty="0"/>
              <a:t/>
            </a:r>
            <a:br>
              <a:rPr lang="en-US" sz="2800" dirty="0"/>
            </a:br>
            <a:r>
              <a:rPr lang="en-US" sz="2800" dirty="0"/>
              <a:t>By 2100 Alaska may lose 25% of its permafrost. </a:t>
            </a:r>
            <a:endParaRPr lang="en-US" sz="2400" b="0" dirty="0"/>
          </a:p>
        </p:txBody>
      </p:sp>
      <p:sp>
        <p:nvSpPr>
          <p:cNvPr id="8" name="TextBox 7"/>
          <p:cNvSpPr txBox="1"/>
          <p:nvPr/>
        </p:nvSpPr>
        <p:spPr>
          <a:xfrm>
            <a:off x="4800600" y="1442335"/>
            <a:ext cx="5867400" cy="369332"/>
          </a:xfrm>
          <a:prstGeom prst="rect">
            <a:avLst/>
          </a:prstGeom>
          <a:noFill/>
        </p:spPr>
        <p:txBody>
          <a:bodyPr wrap="square" rtlCol="0">
            <a:spAutoFit/>
          </a:bodyPr>
          <a:lstStyle/>
          <a:p>
            <a:pPr>
              <a:defRPr/>
            </a:pPr>
            <a:endParaRPr lang="en-US" kern="0" dirty="0">
              <a:solidFill>
                <a:sysClr val="windowText" lastClr="000000"/>
              </a:solidFill>
            </a:endParaRPr>
          </a:p>
        </p:txBody>
      </p:sp>
      <p:pic>
        <p:nvPicPr>
          <p:cNvPr id="12" name="Picture 2" descr="https://www.pmel.noaa.gov/arctic-zone/detect/detection-images/land-permafrost-romanovsky_fig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1588120"/>
            <a:ext cx="3810000" cy="5086350"/>
          </a:xfrm>
          <a:prstGeom prst="rect">
            <a:avLst/>
          </a:prstGeom>
          <a:ln w="38100"/>
        </p:spPr>
        <p:style>
          <a:lnRef idx="2">
            <a:schemeClr val="accent2"/>
          </a:lnRef>
          <a:fillRef idx="1">
            <a:schemeClr val="lt1"/>
          </a:fillRef>
          <a:effectRef idx="0">
            <a:schemeClr val="accent2"/>
          </a:effectRef>
          <a:fontRef idx="minor">
            <a:schemeClr val="dk1"/>
          </a:fontRef>
        </p:style>
      </p:pic>
      <p:sp>
        <p:nvSpPr>
          <p:cNvPr id="20" name="TextBox 19"/>
          <p:cNvSpPr txBox="1"/>
          <p:nvPr/>
        </p:nvSpPr>
        <p:spPr>
          <a:xfrm>
            <a:off x="8382000" y="6060797"/>
            <a:ext cx="3581400" cy="584737"/>
          </a:xfrm>
          <a:prstGeom prst="rect">
            <a:avLst/>
          </a:prstGeom>
          <a:noFill/>
        </p:spPr>
        <p:txBody>
          <a:bodyPr wrap="square" lIns="91402" tIns="45701" rIns="91402" bIns="45701" rtlCol="0">
            <a:spAutoFit/>
          </a:bodyPr>
          <a:lstStyle/>
          <a:p>
            <a:pPr eaLnBrk="0" fontAlgn="base" hangingPunct="0">
              <a:spcBef>
                <a:spcPct val="0"/>
              </a:spcBef>
              <a:spcAft>
                <a:spcPct val="0"/>
              </a:spcAft>
              <a:defRPr/>
            </a:pPr>
            <a:r>
              <a:rPr lang="en-US" sz="1600" kern="0" dirty="0" err="1">
                <a:solidFill>
                  <a:prstClr val="white"/>
                </a:solidFill>
                <a:latin typeface="Tahoma" pitchFamily="34" charset="0"/>
              </a:rPr>
              <a:t>Thermokarst</a:t>
            </a:r>
            <a:r>
              <a:rPr lang="en-US" sz="1600" kern="0" dirty="0">
                <a:solidFill>
                  <a:prstClr val="white"/>
                </a:solidFill>
                <a:latin typeface="Tahoma" pitchFamily="34" charset="0"/>
              </a:rPr>
              <a:t> near UAF-GI building Photo by V. </a:t>
            </a:r>
            <a:r>
              <a:rPr lang="en-US" sz="1600" kern="0" dirty="0" err="1">
                <a:solidFill>
                  <a:prstClr val="white"/>
                </a:solidFill>
                <a:latin typeface="Tahoma" pitchFamily="34" charset="0"/>
              </a:rPr>
              <a:t>Romanovsky</a:t>
            </a:r>
            <a:endParaRPr lang="en-US" sz="1600" kern="0" dirty="0">
              <a:solidFill>
                <a:prstClr val="white"/>
              </a:solidFill>
              <a:latin typeface="Tahoma" pitchFamily="34" charset="0"/>
            </a:endParaRPr>
          </a:p>
        </p:txBody>
      </p:sp>
    </p:spTree>
    <p:extLst>
      <p:ext uri="{BB962C8B-B14F-4D97-AF65-F5344CB8AC3E}">
        <p14:creationId xmlns:p14="http://schemas.microsoft.com/office/powerpoint/2010/main" val="19581096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9643</TotalTime>
  <Words>2849</Words>
  <Application>Microsoft Office PowerPoint</Application>
  <PresentationFormat>Widescreen</PresentationFormat>
  <Paragraphs>183</Paragraphs>
  <Slides>25</Slides>
  <Notes>24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Arial Rounded MT Bold</vt:lpstr>
      <vt:lpstr>Calibri</vt:lpstr>
      <vt:lpstr>Corbel</vt:lpstr>
      <vt:lpstr>Courier New</vt:lpstr>
      <vt:lpstr>Forte</vt:lpstr>
      <vt:lpstr>Franklin Gothic Book</vt:lpstr>
      <vt:lpstr>Palatino</vt:lpstr>
      <vt:lpstr>Tahoma</vt:lpstr>
      <vt:lpstr>Wingdings</vt:lpstr>
      <vt:lpstr>Wingdings 2</vt:lpstr>
      <vt:lpstr>Wingdings 3</vt:lpstr>
      <vt:lpstr>Module</vt:lpstr>
      <vt:lpstr>Technic</vt:lpstr>
      <vt:lpstr>Why is Alaska’s ‘firescape’ so sensitive to warming climate?</vt:lpstr>
      <vt:lpstr>Alaska warming twice as fast as the rest of the country:</vt:lpstr>
      <vt:lpstr>Frequency of large fire seasons up 2X since 1990</vt:lpstr>
      <vt:lpstr>Boreal fire regime sensitive to T°--</vt:lpstr>
      <vt:lpstr>It’s the drying of the moss that determines fire danger</vt:lpstr>
      <vt:lpstr>Properties of Feathermoss</vt:lpstr>
      <vt:lpstr>Compare Theoretical and Observed Drying Rates:</vt:lpstr>
      <vt:lpstr>Compare Theoretical and Observed Drying Rates:</vt:lpstr>
      <vt:lpstr>Vulnerability of permafrost:  By 2100 Alaska may lose 25% of its permafrost. </vt:lpstr>
      <vt:lpstr>Absence of ice enhances drainage and drying of forest floor (and trees)</vt:lpstr>
      <vt:lpstr>Deep drying of moss can lead to higher (soil) Burn Severity . . . which can in turn lead to more thaw . ..</vt:lpstr>
      <vt:lpstr>PowerPoint Presentation</vt:lpstr>
      <vt:lpstr>PowerPoint Presentation</vt:lpstr>
      <vt:lpstr>Future projections: more warm days</vt:lpstr>
      <vt:lpstr>As Alaska warms, lightning season and geographic range could increase</vt:lpstr>
      <vt:lpstr>Is there evidence for increased lightning in AK with the observed warming?</vt:lpstr>
      <vt:lpstr>Estimated change in burn area</vt:lpstr>
      <vt:lpstr>Annual burn area would increase ~50% by 2050-2074</vt:lpstr>
      <vt:lpstr>PowerPoint Presentation</vt:lpstr>
      <vt:lpstr>Questions?</vt:lpstr>
      <vt:lpstr>PowerPoint Presentation</vt:lpstr>
      <vt:lpstr>Adaptation Strategies:  Tactical suppression strategy—more point protection</vt:lpstr>
      <vt:lpstr>Fire suppression efficiencies— adoption of new technologies</vt:lpstr>
      <vt:lpstr>Fuel treatments</vt:lpstr>
      <vt:lpstr>Pre-fire planning and preparation of communities</vt:lpstr>
    </vt:vector>
  </TitlesOfParts>
  <Company>University of Alaska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Anaktuvuk R. Fire Re-survey July 8-17, 2017</dc:title>
  <dc:creator>R Jandt</dc:creator>
  <cp:lastModifiedBy>randi.jandt@gmail.com</cp:lastModifiedBy>
  <cp:revision>390</cp:revision>
  <cp:lastPrinted>2017-09-23T22:54:53Z</cp:lastPrinted>
  <dcterms:created xsi:type="dcterms:W3CDTF">2017-07-20T00:24:06Z</dcterms:created>
  <dcterms:modified xsi:type="dcterms:W3CDTF">2019-11-19T20:27:01Z</dcterms:modified>
</cp:coreProperties>
</file>