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4" r:id="rId4"/>
    <p:sldMasterId id="2147483716" r:id="rId5"/>
  </p:sldMasterIdLst>
  <p:notesMasterIdLst>
    <p:notesMasterId r:id="rId35"/>
  </p:notesMasterIdLst>
  <p:sldIdLst>
    <p:sldId id="256" r:id="rId6"/>
    <p:sldId id="611" r:id="rId7"/>
    <p:sldId id="419" r:id="rId8"/>
    <p:sldId id="679" r:id="rId9"/>
    <p:sldId id="592" r:id="rId10"/>
    <p:sldId id="681" r:id="rId11"/>
    <p:sldId id="378" r:id="rId12"/>
    <p:sldId id="400" r:id="rId13"/>
    <p:sldId id="612" r:id="rId14"/>
    <p:sldId id="329" r:id="rId15"/>
    <p:sldId id="684" r:id="rId16"/>
    <p:sldId id="683" r:id="rId17"/>
    <p:sldId id="685" r:id="rId18"/>
    <p:sldId id="257" r:id="rId19"/>
    <p:sldId id="418" r:id="rId20"/>
    <p:sldId id="260" r:id="rId21"/>
    <p:sldId id="264" r:id="rId22"/>
    <p:sldId id="689" r:id="rId23"/>
    <p:sldId id="691" r:id="rId24"/>
    <p:sldId id="692" r:id="rId25"/>
    <p:sldId id="693" r:id="rId26"/>
    <p:sldId id="694" r:id="rId27"/>
    <p:sldId id="276" r:id="rId28"/>
    <p:sldId id="687" r:id="rId29"/>
    <p:sldId id="688" r:id="rId30"/>
    <p:sldId id="690" r:id="rId31"/>
    <p:sldId id="263" r:id="rId32"/>
    <p:sldId id="259" r:id="rId33"/>
    <p:sldId id="637"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1803" autoAdjust="0"/>
  </p:normalViewPr>
  <p:slideViewPr>
    <p:cSldViewPr snapToGrid="0">
      <p:cViewPr varScale="1">
        <p:scale>
          <a:sx n="101" d="100"/>
          <a:sy n="101" d="100"/>
        </p:scale>
        <p:origin x="181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5E060-C207-48CC-BA3A-D65C994A9701}" type="datetimeFigureOut">
              <a:rPr lang="en-US" smtClean="0"/>
              <a:t>11/29/18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F4756-CBB3-415F-87BE-662F0D979246}" type="slidenum">
              <a:rPr lang="en-US" smtClean="0"/>
              <a:t>‹#›</a:t>
            </a:fld>
            <a:endParaRPr lang="en-US"/>
          </a:p>
        </p:txBody>
      </p:sp>
    </p:spTree>
    <p:extLst>
      <p:ext uri="{BB962C8B-B14F-4D97-AF65-F5344CB8AC3E}">
        <p14:creationId xmlns:p14="http://schemas.microsoft.com/office/powerpoint/2010/main" val="381687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D90138-D1B7-495F-BD99-8A9D11F7B7F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958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our stated confidence</a:t>
            </a:r>
            <a:r>
              <a:rPr lang="en-US" baseline="0" dirty="0"/>
              <a:t> in BUI as a good indicator of seasonal fire potential, we began an effort to learn the issues with considering forecasting it over longer periods of weeks and months.  </a:t>
            </a:r>
          </a:p>
          <a:p>
            <a:endParaRPr lang="en-US" baseline="0" dirty="0"/>
          </a:p>
          <a:p>
            <a:r>
              <a:rPr lang="en-US" baseline="0" dirty="0"/>
              <a:t>Initial attempts were to evaluate the capacity for downscaled ERA-Interim to represent seasonal trends over a historic period</a:t>
            </a:r>
            <a:r>
              <a:rPr lang="mr-IN" baseline="0" dirty="0"/>
              <a:t>…</a:t>
            </a:r>
            <a:r>
              <a:rPr lang="en-US" baseline="0" dirty="0"/>
              <a:t>with disappointing results when compared to our surface observation database.  Even the seasonal averages showed significant differences in relative trends.  With earlier peaks and faster seasonal declines.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568F-A60D-4646-99B0-164E1B35F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41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because</a:t>
            </a:r>
            <a:r>
              <a:rPr lang="en-US" baseline="0" dirty="0"/>
              <a:t> the models do a poor job of representing the underlying weather elements.  Temp, RH, and </a:t>
            </a:r>
            <a:r>
              <a:rPr lang="en-US" baseline="0" dirty="0" err="1"/>
              <a:t>Precip</a:t>
            </a:r>
            <a:r>
              <a:rPr lang="en-US" baseline="0" dirty="0"/>
              <a:t> trends all underrepresent the drying effects of temp (too low), RH (too high) and overstate the wetting effect of </a:t>
            </a:r>
            <a:r>
              <a:rPr lang="en-US" baseline="0" dirty="0" err="1"/>
              <a:t>Precip</a:t>
            </a:r>
            <a:r>
              <a:rPr lang="en-US" baseline="0" dirty="0"/>
              <a:t> (too high) in these graphs.</a:t>
            </a:r>
          </a:p>
          <a:p>
            <a:endParaRPr lang="en-US" baseline="0" dirty="0"/>
          </a:p>
          <a:p>
            <a:r>
              <a:rPr lang="en-US" baseline="0" dirty="0"/>
              <a:t>We are working to correct this bias in local projects?  Are national efforts doing that?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70646-3990-884C-B94F-CFC64DD951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037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F4756-CBB3-415F-87BE-662F0D979246}" type="slidenum">
              <a:rPr lang="en-US" smtClean="0"/>
              <a:t>19</a:t>
            </a:fld>
            <a:endParaRPr lang="en-US"/>
          </a:p>
        </p:txBody>
      </p:sp>
    </p:spTree>
    <p:extLst>
      <p:ext uri="{BB962C8B-B14F-4D97-AF65-F5344CB8AC3E}">
        <p14:creationId xmlns:p14="http://schemas.microsoft.com/office/powerpoint/2010/main" val="361650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examined a</a:t>
            </a:r>
            <a:r>
              <a:rPr lang="en-US" baseline="0" dirty="0"/>
              <a:t> specific location, the surface observations from the Fairbanks Airport and the corresponding reanalysis grid cell history, we found the explanation for the poor match between them.  </a:t>
            </a:r>
          </a:p>
          <a:p>
            <a:endParaRPr lang="en-US" baseline="0" dirty="0"/>
          </a:p>
          <a:p>
            <a:r>
              <a:rPr lang="en-US" baseline="0" dirty="0"/>
              <a:t>There was significant bias in all for required elements.  </a:t>
            </a:r>
          </a:p>
          <a:p>
            <a:endParaRPr lang="en-US" baseline="0" dirty="0"/>
          </a:p>
          <a:p>
            <a:r>
              <a:rPr lang="en-US" baseline="0" dirty="0"/>
              <a:t>Temperature and relative humidity are shown here, with the largest bias circled here.  Notice that this is the period of peak potential for fire activity and growth.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568F-A60D-4646-99B0-164E1B35F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034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a:t>
            </a:r>
            <a:r>
              <a:rPr lang="en-US" baseline="0" dirty="0"/>
              <a:t> precipitation and windspeed bias were also significant.  Precipitation again focused much of its bias during the peak season.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A568F-A60D-4646-99B0-164E1B35F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57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in 2015, the MODIS detects tell the story we still remember vividly…one of being completely overwhelmed over a 3-4 week period in late June and early July before the season began to moderate.  BUI was setting new daily records during that period.  </a:t>
            </a:r>
          </a:p>
          <a:p>
            <a:endParaRPr lang="en-US" dirty="0"/>
          </a:p>
          <a:p>
            <a:r>
              <a:rPr lang="en-US" dirty="0"/>
              <a:t>I hope I’ve explained why we feel the way we do about both the Fire Weather Index, or FWI, system and the NFDRS system, regardless of version.  There is widespread trust in and support for continued use of the FWI system in Alaska and in the Lake States.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054ADB-1DF2-4FA8-8E15-D09F3F103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088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a:t>
            </a:r>
            <a:r>
              <a:rPr lang="en-US" baseline="0" dirty="0"/>
              <a:t> explored the possibility that aggregating results to Predictive Service areas, including several surface observing locations and several grid cells for each.  </a:t>
            </a:r>
          </a:p>
          <a:p>
            <a:endParaRPr lang="en-US" baseline="0" dirty="0"/>
          </a:p>
          <a:p>
            <a:r>
              <a:rPr lang="en-US" baseline="0" dirty="0"/>
              <a:t>In this graph of average BUI for two adjacent PSAs, not that both the ERA reanalysis and </a:t>
            </a:r>
            <a:r>
              <a:rPr lang="en-US" baseline="0" dirty="0" err="1"/>
              <a:t>backcasted</a:t>
            </a:r>
            <a:r>
              <a:rPr lang="en-US" baseline="0" dirty="0"/>
              <a:t> results from the CFSv2 produced disappointing results.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70646-3990-884C-B94F-CFC64DD951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99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isn’t very long</a:t>
            </a:r>
          </a:p>
        </p:txBody>
      </p:sp>
      <p:sp>
        <p:nvSpPr>
          <p:cNvPr id="4" name="Slide Number Placeholder 3"/>
          <p:cNvSpPr>
            <a:spLocks noGrp="1"/>
          </p:cNvSpPr>
          <p:nvPr>
            <p:ph type="sldNum" sz="quarter" idx="5"/>
          </p:nvPr>
        </p:nvSpPr>
        <p:spPr/>
        <p:txBody>
          <a:bodyPr/>
          <a:lstStyle/>
          <a:p>
            <a:fld id="{891F4756-CBB3-415F-87BE-662F0D979246}" type="slidenum">
              <a:rPr lang="en-US" smtClean="0"/>
              <a:t>28</a:t>
            </a:fld>
            <a:endParaRPr lang="en-US"/>
          </a:p>
        </p:txBody>
      </p:sp>
    </p:spTree>
    <p:extLst>
      <p:ext uri="{BB962C8B-B14F-4D97-AF65-F5344CB8AC3E}">
        <p14:creationId xmlns:p14="http://schemas.microsoft.com/office/powerpoint/2010/main" val="2709295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5547BCD-99A6-4B1E-AA6D-C9C3826AAC61}" type="slidenum">
              <a:rPr lang="en-US" altLang="en-US">
                <a:latin typeface="Arial" panose="020B0604020202020204" pitchFamily="34" charset="0"/>
              </a:rPr>
              <a:pPr/>
              <a:t>29</a:t>
            </a:fld>
            <a:endParaRPr lang="en-US" altLang="en-US">
              <a:latin typeface="Arial" panose="020B0604020202020204" pitchFamily="34" charset="0"/>
            </a:endParaRPr>
          </a:p>
        </p:txBody>
      </p:sp>
      <p:sp>
        <p:nvSpPr>
          <p:cNvPr id="55299" name="Rectangle 2"/>
          <p:cNvSpPr>
            <a:spLocks noGrp="1" noRot="1" noChangeAspect="1" noChangeArrowheads="1" noTextEdit="1"/>
          </p:cNvSpPr>
          <p:nvPr>
            <p:ph type="sldImg"/>
          </p:nvPr>
        </p:nvSpPr>
        <p:spPr>
          <a:xfrm>
            <a:off x="1168400" y="687388"/>
            <a:ext cx="4521200" cy="3390900"/>
          </a:xfrm>
          <a:ln w="12700" cap="flat">
            <a:solidFill>
              <a:schemeClr val="tx1"/>
            </a:solidFill>
          </a:ln>
        </p:spPr>
      </p:sp>
      <p:sp>
        <p:nvSpPr>
          <p:cNvPr id="55300" name="Rectangle 3"/>
          <p:cNvSpPr>
            <a:spLocks noGrp="1" noChangeArrowheads="1"/>
          </p:cNvSpPr>
          <p:nvPr>
            <p:ph type="body" idx="1"/>
          </p:nvPr>
        </p:nvSpPr>
        <p:spPr>
          <a:xfrm>
            <a:off x="914400" y="4311650"/>
            <a:ext cx="5029200" cy="4084638"/>
          </a:xfrm>
          <a:noFill/>
        </p:spPr>
        <p:txBody>
          <a:bodyPr lIns="91679" tIns="45840" rIns="91679" bIns="45840"/>
          <a:lstStyle/>
          <a:p>
            <a:pPr eaLnBrk="1" hangingPunct="1"/>
            <a:endParaRPr lang="en-US" altLang="en-US"/>
          </a:p>
        </p:txBody>
      </p:sp>
    </p:spTree>
    <p:extLst>
      <p:ext uri="{BB962C8B-B14F-4D97-AF65-F5344CB8AC3E}">
        <p14:creationId xmlns:p14="http://schemas.microsoft.com/office/powerpoint/2010/main" val="744781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C295C-23B0-4C0A-8282-E3B3DC6C3038}" type="slidenum">
              <a:rPr lang="en-US" smtClean="0"/>
              <a:t>3</a:t>
            </a:fld>
            <a:endParaRPr lang="en-US"/>
          </a:p>
        </p:txBody>
      </p:sp>
    </p:spTree>
    <p:extLst>
      <p:ext uri="{BB962C8B-B14F-4D97-AF65-F5344CB8AC3E}">
        <p14:creationId xmlns:p14="http://schemas.microsoft.com/office/powerpoint/2010/main" val="4262133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in 2015, the MODIS detects tell the story we still remember vividly…one of being completely overwhelmed over a 3-4 week period in late June and early July before the season began to moderate.  BUI was setting new daily records during that period.  </a:t>
            </a:r>
          </a:p>
          <a:p>
            <a:endParaRPr lang="en-US" dirty="0"/>
          </a:p>
          <a:p>
            <a:r>
              <a:rPr lang="en-US" dirty="0"/>
              <a:t>I hope I’ve explained why we feel the way we do about both the Fire Weather Index, or FWI, system and the NFDRS system, regardless of version.  There is widespread trust in and support for continued use of the FWI system in Alaska and in the Lake States.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054ADB-1DF2-4FA8-8E15-D09F3F103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874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In this example from 2009, fire managers and analysts were frustrated with the quality and utility of </a:t>
            </a:r>
            <a:r>
              <a:rPr lang="en-US" sz="1100" dirty="0" err="1"/>
              <a:t>FSPro</a:t>
            </a:r>
            <a:r>
              <a:rPr lang="en-US" sz="1100" dirty="0"/>
              <a:t> analyses, leading Eric Miller to write a paper comparing and contrasting ERC and BUI as possible cause for the frustration.  </a:t>
            </a:r>
          </a:p>
          <a:p>
            <a:endParaRPr lang="en-US" sz="1100" dirty="0"/>
          </a:p>
          <a:p>
            <a:r>
              <a:rPr lang="en-US" sz="1100" dirty="0"/>
              <a:t>This graph from his paper shows that BUI for the local station, as expected, peaked during the period of active fire growth.  At the same time, </a:t>
            </a:r>
            <a:r>
              <a:rPr lang="en-US" sz="1100" dirty="0" err="1"/>
              <a:t>ERCg</a:t>
            </a:r>
            <a:r>
              <a:rPr lang="en-US" sz="1100" dirty="0"/>
              <a:t> (1978 version) was flat through much of the active period, and actually somewhat lower than levels in the spring.  </a:t>
            </a:r>
          </a:p>
        </p:txBody>
      </p:sp>
      <p:sp>
        <p:nvSpPr>
          <p:cNvPr id="4" name="Slide Number Placeholder 3"/>
          <p:cNvSpPr>
            <a:spLocks noGrp="1"/>
          </p:cNvSpPr>
          <p:nvPr>
            <p:ph type="sldNum" sz="quarter" idx="5"/>
          </p:nvPr>
        </p:nvSpPr>
        <p:spPr/>
        <p:txBody>
          <a:bodyPr/>
          <a:lstStyle/>
          <a:p>
            <a:fld id="{D2054ADB-1DF2-4FA8-8E15-D09F3F1038AA}" type="slidenum">
              <a:rPr lang="en-US" smtClean="0"/>
              <a:t>7</a:t>
            </a:fld>
            <a:endParaRPr lang="en-US"/>
          </a:p>
        </p:txBody>
      </p:sp>
    </p:spTree>
    <p:extLst>
      <p:ext uri="{BB962C8B-B14F-4D97-AF65-F5344CB8AC3E}">
        <p14:creationId xmlns:p14="http://schemas.microsoft.com/office/powerpoint/2010/main" val="1416522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that many approaches are applying percentile </a:t>
            </a:r>
            <a:r>
              <a:rPr lang="en-US" dirty="0" err="1"/>
              <a:t>climatologies</a:t>
            </a:r>
            <a:r>
              <a:rPr lang="en-US" dirty="0"/>
              <a:t> to normalize indices and make them more comparable, Eric converted the 2009 trendlines for BUI and </a:t>
            </a:r>
            <a:r>
              <a:rPr lang="en-US" dirty="0" err="1"/>
              <a:t>ERCg</a:t>
            </a:r>
            <a:r>
              <a:rPr lang="en-US" dirty="0"/>
              <a:t>.  Certainly it flattens and compresses the BUI trend.</a:t>
            </a:r>
          </a:p>
          <a:p>
            <a:endParaRPr lang="en-US" dirty="0"/>
          </a:p>
          <a:p>
            <a:r>
              <a:rPr lang="en-US" dirty="0"/>
              <a:t>The resulting percentiles showed that BUI still averaged values at the 95</a:t>
            </a:r>
            <a:r>
              <a:rPr lang="en-US" baseline="30000" dirty="0"/>
              <a:t>th</a:t>
            </a:r>
            <a:r>
              <a:rPr lang="en-US" dirty="0"/>
              <a:t> percentile during the active fire period, while ERC values hovered at the 71</a:t>
            </a:r>
            <a:r>
              <a:rPr lang="en-US" baseline="30000" dirty="0"/>
              <a:t>st</a:t>
            </a:r>
            <a:r>
              <a:rPr lang="en-US" dirty="0"/>
              <a:t> percentile. </a:t>
            </a:r>
            <a:r>
              <a:rPr lang="en-US" sz="1200" dirty="0"/>
              <a:t>Not just a few false negatives, but a string of them when this fire was most active.</a:t>
            </a:r>
            <a:endParaRPr lang="en-US" dirty="0"/>
          </a:p>
          <a:p>
            <a:endParaRPr lang="en-US" dirty="0"/>
          </a:p>
          <a:p>
            <a:r>
              <a:rPr lang="en-US" dirty="0"/>
              <a:t>ERC levels that low were creating a drag on </a:t>
            </a:r>
            <a:r>
              <a:rPr lang="en-US" dirty="0" err="1"/>
              <a:t>FSPro</a:t>
            </a:r>
            <a:r>
              <a:rPr lang="en-US" dirty="0"/>
              <a:t> spread analyses. </a:t>
            </a:r>
          </a:p>
        </p:txBody>
      </p:sp>
      <p:sp>
        <p:nvSpPr>
          <p:cNvPr id="4" name="Slide Number Placeholder 3"/>
          <p:cNvSpPr>
            <a:spLocks noGrp="1"/>
          </p:cNvSpPr>
          <p:nvPr>
            <p:ph type="sldNum" sz="quarter" idx="5"/>
          </p:nvPr>
        </p:nvSpPr>
        <p:spPr/>
        <p:txBody>
          <a:bodyPr/>
          <a:lstStyle/>
          <a:p>
            <a:fld id="{D2054ADB-1DF2-4FA8-8E15-D09F3F1038AA}" type="slidenum">
              <a:rPr lang="en-US" smtClean="0"/>
              <a:t>8</a:t>
            </a:fld>
            <a:endParaRPr lang="en-US"/>
          </a:p>
        </p:txBody>
      </p:sp>
    </p:spTree>
    <p:extLst>
      <p:ext uri="{BB962C8B-B14F-4D97-AF65-F5344CB8AC3E}">
        <p14:creationId xmlns:p14="http://schemas.microsoft.com/office/powerpoint/2010/main" val="645970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C295C-23B0-4C0A-8282-E3B3DC6C3038}" type="slidenum">
              <a:rPr lang="en-US" smtClean="0"/>
              <a:t>9</a:t>
            </a:fld>
            <a:endParaRPr lang="en-US"/>
          </a:p>
        </p:txBody>
      </p:sp>
    </p:spTree>
    <p:extLst>
      <p:ext uri="{BB962C8B-B14F-4D97-AF65-F5344CB8AC3E}">
        <p14:creationId xmlns:p14="http://schemas.microsoft.com/office/powerpoint/2010/main" val="1544997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comparison of </a:t>
            </a:r>
            <a:r>
              <a:rPr lang="en-US" dirty="0" err="1"/>
              <a:t>ERCg</a:t>
            </a:r>
            <a:r>
              <a:rPr lang="en-US" dirty="0"/>
              <a:t> “Percentiles” (on the right) and BUI “current values” on the left, show the difference between thresholding fire business activity (BUI </a:t>
            </a:r>
            <a:r>
              <a:rPr lang="en-US" dirty="0" err="1"/>
              <a:t>thresholded</a:t>
            </a:r>
            <a:r>
              <a:rPr lang="en-US" dirty="0"/>
              <a:t> with historic fire activity) and basic climatology (</a:t>
            </a:r>
            <a:r>
              <a:rPr lang="en-US" dirty="0" err="1"/>
              <a:t>ERCg</a:t>
            </a:r>
            <a:r>
              <a:rPr lang="en-US" dirty="0"/>
              <a:t> percentile weather based on historic pattern of weather without fire business correlation)</a:t>
            </a:r>
          </a:p>
          <a:p>
            <a:endParaRPr lang="en-US" dirty="0"/>
          </a:p>
          <a:p>
            <a:r>
              <a:rPr lang="en-US" dirty="0"/>
              <a:t>Also embedded here is the effectiveness of the indices themselves.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054ADB-1DF2-4FA8-8E15-D09F3F103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352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F4756-CBB3-415F-87BE-662F0D979246}" type="slidenum">
              <a:rPr lang="en-US" smtClean="0"/>
              <a:t>12</a:t>
            </a:fld>
            <a:endParaRPr lang="en-US"/>
          </a:p>
        </p:txBody>
      </p:sp>
    </p:spTree>
    <p:extLst>
      <p:ext uri="{BB962C8B-B14F-4D97-AF65-F5344CB8AC3E}">
        <p14:creationId xmlns:p14="http://schemas.microsoft.com/office/powerpoint/2010/main" val="1528239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Zeke and Heidi were</a:t>
            </a:r>
            <a:r>
              <a:rPr lang="en-US" baseline="0" dirty="0"/>
              <a:t> part of a group that authored an article attempting to use reanalysis data to derive BUI as the indicator for climate change and its role in the large fire season in 2015.  </a:t>
            </a:r>
          </a:p>
          <a:p>
            <a:endParaRPr lang="en-US" baseline="0" dirty="0"/>
          </a:p>
          <a:p>
            <a:r>
              <a:rPr lang="en-US" baseline="0" dirty="0"/>
              <a:t>The work used the BUI threshold of 60 to identify and compare the number of days producing significant fire potential each season.  Its trend is shown in the graph in the upper right</a:t>
            </a:r>
          </a:p>
          <a:p>
            <a:endParaRPr lang="en-US" baseline="0" dirty="0"/>
          </a:p>
          <a:p>
            <a:r>
              <a:rPr lang="en-US" baseline="0" dirty="0"/>
              <a:t>Again, they knew from fire history and surface </a:t>
            </a:r>
            <a:r>
              <a:rPr lang="en-US" baseline="0" dirty="0" err="1"/>
              <a:t>wx</a:t>
            </a:r>
            <a:r>
              <a:rPr lang="en-US" baseline="0" dirty="0"/>
              <a:t> observations that the number of growth days was much higher than being estimated with this reanalysis climatology.  </a:t>
            </a:r>
          </a:p>
          <a:p>
            <a:endParaRPr lang="en-US" baseline="0" dirty="0"/>
          </a:p>
          <a:p>
            <a:r>
              <a:rPr lang="en-US" baseline="0" dirty="0"/>
              <a:t>In fact, the overall trend seems to be significantly mismatched with climatological frequency from surface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DA568F-A60D-4646-99B0-164E1B35F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254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BA8CE4-A212-471E-AFC1-D381A5767C85}" type="datetimeFigureOut">
              <a:rPr lang="en-US" smtClean="0"/>
              <a:t>11/29/18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BF6B1-6927-4E56-8E2E-E731F399A530}" type="slidenum">
              <a:rPr lang="en-US" smtClean="0"/>
              <a:t>‹#›</a:t>
            </a:fld>
            <a:endParaRPr lang="en-US"/>
          </a:p>
        </p:txBody>
      </p:sp>
    </p:spTree>
    <p:extLst>
      <p:ext uri="{BB962C8B-B14F-4D97-AF65-F5344CB8AC3E}">
        <p14:creationId xmlns:p14="http://schemas.microsoft.com/office/powerpoint/2010/main" val="405421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BA8CE4-A212-471E-AFC1-D381A5767C85}" type="datetimeFigureOut">
              <a:rPr lang="en-US" smtClean="0"/>
              <a:t>11/29/18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BF6B1-6927-4E56-8E2E-E731F399A530}" type="slidenum">
              <a:rPr lang="en-US" smtClean="0"/>
              <a:t>‹#›</a:t>
            </a:fld>
            <a:endParaRPr lang="en-US"/>
          </a:p>
        </p:txBody>
      </p:sp>
    </p:spTree>
    <p:extLst>
      <p:ext uri="{BB962C8B-B14F-4D97-AF65-F5344CB8AC3E}">
        <p14:creationId xmlns:p14="http://schemas.microsoft.com/office/powerpoint/2010/main" val="3067080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BA8CE4-A212-471E-AFC1-D381A5767C85}" type="datetimeFigureOut">
              <a:rPr lang="en-US" smtClean="0"/>
              <a:t>11/29/18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BF6B1-6927-4E56-8E2E-E731F399A530}" type="slidenum">
              <a:rPr lang="en-US" smtClean="0"/>
              <a:t>‹#›</a:t>
            </a:fld>
            <a:endParaRPr lang="en-US"/>
          </a:p>
        </p:txBody>
      </p:sp>
    </p:spTree>
    <p:extLst>
      <p:ext uri="{BB962C8B-B14F-4D97-AF65-F5344CB8AC3E}">
        <p14:creationId xmlns:p14="http://schemas.microsoft.com/office/powerpoint/2010/main" val="1194669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C17E56-5CB9-C040-B641-C6DFE427398A}" type="datetimeFigureOut">
              <a:rPr lang="en-US" smtClean="0"/>
              <a:t>11/29/18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2248F-0400-9249-96B4-7EE64E0D9CA6}" type="slidenum">
              <a:rPr lang="en-US" smtClean="0"/>
              <a:t>‹#›</a:t>
            </a:fld>
            <a:endParaRPr lang="en-US"/>
          </a:p>
        </p:txBody>
      </p:sp>
    </p:spTree>
    <p:extLst>
      <p:ext uri="{BB962C8B-B14F-4D97-AF65-F5344CB8AC3E}">
        <p14:creationId xmlns:p14="http://schemas.microsoft.com/office/powerpoint/2010/main" val="3266715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17E56-5CB9-C040-B641-C6DFE427398A}" type="datetimeFigureOut">
              <a:rPr lang="en-US" smtClean="0"/>
              <a:t>11/29/18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2248F-0400-9249-96B4-7EE64E0D9CA6}" type="slidenum">
              <a:rPr lang="en-US" smtClean="0"/>
              <a:t>‹#›</a:t>
            </a:fld>
            <a:endParaRPr lang="en-US"/>
          </a:p>
        </p:txBody>
      </p:sp>
    </p:spTree>
    <p:extLst>
      <p:ext uri="{BB962C8B-B14F-4D97-AF65-F5344CB8AC3E}">
        <p14:creationId xmlns:p14="http://schemas.microsoft.com/office/powerpoint/2010/main" val="1935485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17E56-5CB9-C040-B641-C6DFE427398A}" type="datetimeFigureOut">
              <a:rPr lang="en-US" smtClean="0"/>
              <a:t>11/29/18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2248F-0400-9249-96B4-7EE64E0D9CA6}" type="slidenum">
              <a:rPr lang="en-US" smtClean="0"/>
              <a:t>‹#›</a:t>
            </a:fld>
            <a:endParaRPr lang="en-US"/>
          </a:p>
        </p:txBody>
      </p:sp>
    </p:spTree>
    <p:extLst>
      <p:ext uri="{BB962C8B-B14F-4D97-AF65-F5344CB8AC3E}">
        <p14:creationId xmlns:p14="http://schemas.microsoft.com/office/powerpoint/2010/main" val="2180788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C17E56-5CB9-C040-B641-C6DFE427398A}" type="datetimeFigureOut">
              <a:rPr lang="en-US" smtClean="0"/>
              <a:t>11/29/18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2248F-0400-9249-96B4-7EE64E0D9CA6}" type="slidenum">
              <a:rPr lang="en-US" smtClean="0"/>
              <a:t>‹#›</a:t>
            </a:fld>
            <a:endParaRPr lang="en-US"/>
          </a:p>
        </p:txBody>
      </p:sp>
    </p:spTree>
    <p:extLst>
      <p:ext uri="{BB962C8B-B14F-4D97-AF65-F5344CB8AC3E}">
        <p14:creationId xmlns:p14="http://schemas.microsoft.com/office/powerpoint/2010/main" val="1877172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C17E56-5CB9-C040-B641-C6DFE427398A}" type="datetimeFigureOut">
              <a:rPr lang="en-US" smtClean="0"/>
              <a:t>11/29/18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2248F-0400-9249-96B4-7EE64E0D9CA6}" type="slidenum">
              <a:rPr lang="en-US" smtClean="0"/>
              <a:t>‹#›</a:t>
            </a:fld>
            <a:endParaRPr lang="en-US"/>
          </a:p>
        </p:txBody>
      </p:sp>
    </p:spTree>
    <p:extLst>
      <p:ext uri="{BB962C8B-B14F-4D97-AF65-F5344CB8AC3E}">
        <p14:creationId xmlns:p14="http://schemas.microsoft.com/office/powerpoint/2010/main" val="17880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C17E56-5CB9-C040-B641-C6DFE427398A}" type="datetimeFigureOut">
              <a:rPr lang="en-US" smtClean="0"/>
              <a:t>11/29/18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2248F-0400-9249-96B4-7EE64E0D9CA6}" type="slidenum">
              <a:rPr lang="en-US" smtClean="0"/>
              <a:t>‹#›</a:t>
            </a:fld>
            <a:endParaRPr lang="en-US"/>
          </a:p>
        </p:txBody>
      </p:sp>
    </p:spTree>
    <p:extLst>
      <p:ext uri="{BB962C8B-B14F-4D97-AF65-F5344CB8AC3E}">
        <p14:creationId xmlns:p14="http://schemas.microsoft.com/office/powerpoint/2010/main" val="2243074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17E56-5CB9-C040-B641-C6DFE427398A}" type="datetimeFigureOut">
              <a:rPr lang="en-US" smtClean="0"/>
              <a:t>11/29/18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2248F-0400-9249-96B4-7EE64E0D9CA6}" type="slidenum">
              <a:rPr lang="en-US" smtClean="0"/>
              <a:t>‹#›</a:t>
            </a:fld>
            <a:endParaRPr lang="en-US"/>
          </a:p>
        </p:txBody>
      </p:sp>
    </p:spTree>
    <p:extLst>
      <p:ext uri="{BB962C8B-B14F-4D97-AF65-F5344CB8AC3E}">
        <p14:creationId xmlns:p14="http://schemas.microsoft.com/office/powerpoint/2010/main" val="2260413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C17E56-5CB9-C040-B641-C6DFE427398A}" type="datetimeFigureOut">
              <a:rPr lang="en-US" smtClean="0"/>
              <a:t>11/29/18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2248F-0400-9249-96B4-7EE64E0D9CA6}" type="slidenum">
              <a:rPr lang="en-US" smtClean="0"/>
              <a:t>‹#›</a:t>
            </a:fld>
            <a:endParaRPr lang="en-US"/>
          </a:p>
        </p:txBody>
      </p:sp>
    </p:spTree>
    <p:extLst>
      <p:ext uri="{BB962C8B-B14F-4D97-AF65-F5344CB8AC3E}">
        <p14:creationId xmlns:p14="http://schemas.microsoft.com/office/powerpoint/2010/main" val="415718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BA8CE4-A212-471E-AFC1-D381A5767C85}" type="datetimeFigureOut">
              <a:rPr lang="en-US" smtClean="0"/>
              <a:t>11/29/18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BF6B1-6927-4E56-8E2E-E731F399A530}" type="slidenum">
              <a:rPr lang="en-US" smtClean="0"/>
              <a:t>‹#›</a:t>
            </a:fld>
            <a:endParaRPr lang="en-US"/>
          </a:p>
        </p:txBody>
      </p:sp>
    </p:spTree>
    <p:extLst>
      <p:ext uri="{BB962C8B-B14F-4D97-AF65-F5344CB8AC3E}">
        <p14:creationId xmlns:p14="http://schemas.microsoft.com/office/powerpoint/2010/main" val="2025261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C17E56-5CB9-C040-B641-C6DFE427398A}" type="datetimeFigureOut">
              <a:rPr lang="en-US" smtClean="0"/>
              <a:t>11/29/18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2248F-0400-9249-96B4-7EE64E0D9CA6}" type="slidenum">
              <a:rPr lang="en-US" smtClean="0"/>
              <a:t>‹#›</a:t>
            </a:fld>
            <a:endParaRPr lang="en-US"/>
          </a:p>
        </p:txBody>
      </p:sp>
    </p:spTree>
    <p:extLst>
      <p:ext uri="{BB962C8B-B14F-4D97-AF65-F5344CB8AC3E}">
        <p14:creationId xmlns:p14="http://schemas.microsoft.com/office/powerpoint/2010/main" val="744844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17E56-5CB9-C040-B641-C6DFE427398A}" type="datetimeFigureOut">
              <a:rPr lang="en-US" smtClean="0"/>
              <a:t>11/29/18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2248F-0400-9249-96B4-7EE64E0D9CA6}" type="slidenum">
              <a:rPr lang="en-US" smtClean="0"/>
              <a:t>‹#›</a:t>
            </a:fld>
            <a:endParaRPr lang="en-US"/>
          </a:p>
        </p:txBody>
      </p:sp>
    </p:spTree>
    <p:extLst>
      <p:ext uri="{BB962C8B-B14F-4D97-AF65-F5344CB8AC3E}">
        <p14:creationId xmlns:p14="http://schemas.microsoft.com/office/powerpoint/2010/main" val="1322510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17E56-5CB9-C040-B641-C6DFE427398A}" type="datetimeFigureOut">
              <a:rPr lang="en-US" smtClean="0"/>
              <a:t>11/29/18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2248F-0400-9249-96B4-7EE64E0D9CA6}" type="slidenum">
              <a:rPr lang="en-US" smtClean="0"/>
              <a:t>‹#›</a:t>
            </a:fld>
            <a:endParaRPr lang="en-US"/>
          </a:p>
        </p:txBody>
      </p:sp>
    </p:spTree>
    <p:extLst>
      <p:ext uri="{BB962C8B-B14F-4D97-AF65-F5344CB8AC3E}">
        <p14:creationId xmlns:p14="http://schemas.microsoft.com/office/powerpoint/2010/main" val="798043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62178" name="Rectangle 2"/>
          <p:cNvSpPr>
            <a:spLocks noGrp="1" noChangeArrowheads="1"/>
          </p:cNvSpPr>
          <p:nvPr>
            <p:ph type="ctrTitle" sz="quarter"/>
          </p:nvPr>
        </p:nvSpPr>
        <p:spPr>
          <a:xfrm>
            <a:off x="685800" y="1676400"/>
            <a:ext cx="7772400" cy="1828800"/>
          </a:xfrm>
        </p:spPr>
        <p:txBody>
          <a:bodyPr/>
          <a:lstStyle>
            <a:lvl1pPr>
              <a:defRPr sz="3600"/>
            </a:lvl1pPr>
          </a:lstStyle>
          <a:p>
            <a:pPr lvl="0"/>
            <a:r>
              <a:rPr lang="en-US" altLang="en-US" noProof="0"/>
              <a:t>Click to edit Master title style</a:t>
            </a:r>
          </a:p>
        </p:txBody>
      </p:sp>
      <p:sp>
        <p:nvSpPr>
          <p:cNvPr id="562179" name="Rectangle 3"/>
          <p:cNvSpPr>
            <a:spLocks noGrp="1" noChangeArrowheads="1"/>
          </p:cNvSpPr>
          <p:nvPr>
            <p:ph type="subTitle" sz="quarter" idx="1"/>
          </p:nvPr>
        </p:nvSpPr>
        <p:spPr>
          <a:xfrm>
            <a:off x="1371600" y="3886200"/>
            <a:ext cx="6400800" cy="1752600"/>
          </a:xfrm>
        </p:spPr>
        <p:txBody>
          <a:bodyPr/>
          <a:lstStyle>
            <a:lvl1pPr marL="0" indent="0" algn="ctr">
              <a:buFontTx/>
              <a:buNone/>
              <a:defRPr sz="2800"/>
            </a:lvl1pPr>
          </a:lstStyle>
          <a:p>
            <a:pPr lvl="0"/>
            <a:r>
              <a:rPr lang="en-US" altLang="en-US" noProof="0"/>
              <a:t>Click to edit Master subtitle style</a:t>
            </a:r>
          </a:p>
        </p:txBody>
      </p:sp>
      <p:sp>
        <p:nvSpPr>
          <p:cNvPr id="4" name="Rectangle 3"/>
          <p:cNvSpPr>
            <a:spLocks noGrp="1" noChangeArrowheads="1"/>
          </p:cNvSpPr>
          <p:nvPr>
            <p:ph type="ftr" sz="quarter" idx="10"/>
          </p:nvPr>
        </p:nvSpPr>
        <p:spPr>
          <a:xfrm>
            <a:off x="381000" y="6245225"/>
            <a:ext cx="5638800" cy="476250"/>
          </a:xfrm>
        </p:spPr>
        <p:txBody>
          <a:bodyPr/>
          <a:lstStyle>
            <a:lvl1pPr>
              <a:defRPr smtClean="0"/>
            </a:lvl1pPr>
          </a:lstStyle>
          <a:p>
            <a:pPr>
              <a:defRPr/>
            </a:pPr>
            <a:r>
              <a:rPr lang="en-US" altLang="en-US"/>
              <a:t>S390 Introduction to Wildland Fire Behavior Calculations</a:t>
            </a:r>
          </a:p>
        </p:txBody>
      </p:sp>
      <p:sp>
        <p:nvSpPr>
          <p:cNvPr id="5" name="Rectangle 4"/>
          <p:cNvSpPr>
            <a:spLocks noGrp="1" noChangeArrowheads="1"/>
          </p:cNvSpPr>
          <p:nvPr>
            <p:ph type="sldNum" sz="quarter" idx="11"/>
          </p:nvPr>
        </p:nvSpPr>
        <p:spPr/>
        <p:txBody>
          <a:bodyPr/>
          <a:lstStyle>
            <a:lvl1pPr>
              <a:defRPr smtClean="0"/>
            </a:lvl1pPr>
          </a:lstStyle>
          <a:p>
            <a:pPr>
              <a:defRPr/>
            </a:pPr>
            <a:r>
              <a:rPr lang="en-US" altLang="en-US"/>
              <a:t>04-</a:t>
            </a:r>
            <a:fld id="{3216305C-6A05-4357-AB6F-B2A942EF4696}" type="slidenum">
              <a:rPr lang="en-US" altLang="en-US"/>
              <a:pPr>
                <a:defRPr/>
              </a:pPr>
              <a:t>‹#›</a:t>
            </a:fld>
            <a:r>
              <a:rPr lang="en-US" altLang="en-US"/>
              <a:t>-S390-EP</a:t>
            </a:r>
          </a:p>
        </p:txBody>
      </p:sp>
    </p:spTree>
    <p:extLst>
      <p:ext uri="{BB962C8B-B14F-4D97-AF65-F5344CB8AC3E}">
        <p14:creationId xmlns:p14="http://schemas.microsoft.com/office/powerpoint/2010/main" val="497111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ltLang="en-US"/>
              <a:t>04-</a:t>
            </a:r>
            <a:fld id="{17E7610D-63DF-4BE5-AD76-26A338096083}" type="slidenum">
              <a:rPr lang="en-US" altLang="en-US"/>
              <a:pPr>
                <a:defRPr/>
              </a:pPr>
              <a:t>‹#›</a:t>
            </a:fld>
            <a:r>
              <a:rPr lang="en-US" altLang="en-US"/>
              <a:t>-S390-EP</a:t>
            </a:r>
          </a:p>
        </p:txBody>
      </p:sp>
    </p:spTree>
    <p:extLst>
      <p:ext uri="{BB962C8B-B14F-4D97-AF65-F5344CB8AC3E}">
        <p14:creationId xmlns:p14="http://schemas.microsoft.com/office/powerpoint/2010/main" val="3173646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ltLang="en-US"/>
              <a:t>04-</a:t>
            </a:r>
            <a:fld id="{3F8170EF-D9D4-4DC1-89BD-E0C8CDB5D283}" type="slidenum">
              <a:rPr lang="en-US" altLang="en-US"/>
              <a:pPr>
                <a:defRPr/>
              </a:pPr>
              <a:t>‹#›</a:t>
            </a:fld>
            <a:r>
              <a:rPr lang="en-US" altLang="en-US"/>
              <a:t>-S390-EP</a:t>
            </a:r>
          </a:p>
        </p:txBody>
      </p:sp>
    </p:spTree>
    <p:extLst>
      <p:ext uri="{BB962C8B-B14F-4D97-AF65-F5344CB8AC3E}">
        <p14:creationId xmlns:p14="http://schemas.microsoft.com/office/powerpoint/2010/main" val="1335400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ltLang="en-US"/>
              <a:t>04-</a:t>
            </a:r>
            <a:fld id="{C9FC8338-F4D6-478F-8639-5A99AF6959E9}" type="slidenum">
              <a:rPr lang="en-US" altLang="en-US"/>
              <a:pPr>
                <a:defRPr/>
              </a:pPr>
              <a:t>‹#›</a:t>
            </a:fld>
            <a:r>
              <a:rPr lang="en-US" altLang="en-US"/>
              <a:t>-S390-EP</a:t>
            </a:r>
          </a:p>
        </p:txBody>
      </p:sp>
    </p:spTree>
    <p:extLst>
      <p:ext uri="{BB962C8B-B14F-4D97-AF65-F5344CB8AC3E}">
        <p14:creationId xmlns:p14="http://schemas.microsoft.com/office/powerpoint/2010/main" val="1087204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8" name="Rectangle 6"/>
          <p:cNvSpPr>
            <a:spLocks noGrp="1" noChangeArrowheads="1"/>
          </p:cNvSpPr>
          <p:nvPr>
            <p:ph type="sldNum" sz="quarter" idx="11"/>
          </p:nvPr>
        </p:nvSpPr>
        <p:spPr>
          <a:ln/>
        </p:spPr>
        <p:txBody>
          <a:bodyPr/>
          <a:lstStyle>
            <a:lvl1pPr>
              <a:defRPr/>
            </a:lvl1pPr>
          </a:lstStyle>
          <a:p>
            <a:pPr>
              <a:defRPr/>
            </a:pPr>
            <a:r>
              <a:rPr lang="en-US" altLang="en-US"/>
              <a:t>04-</a:t>
            </a:r>
            <a:fld id="{4AC5ECDD-A47C-4051-9C1B-31155BD2B885}" type="slidenum">
              <a:rPr lang="en-US" altLang="en-US"/>
              <a:pPr>
                <a:defRPr/>
              </a:pPr>
              <a:t>‹#›</a:t>
            </a:fld>
            <a:r>
              <a:rPr lang="en-US" altLang="en-US"/>
              <a:t>-S390-EP</a:t>
            </a:r>
          </a:p>
        </p:txBody>
      </p:sp>
    </p:spTree>
    <p:extLst>
      <p:ext uri="{BB962C8B-B14F-4D97-AF65-F5344CB8AC3E}">
        <p14:creationId xmlns:p14="http://schemas.microsoft.com/office/powerpoint/2010/main" val="1121623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4" name="Rectangle 6"/>
          <p:cNvSpPr>
            <a:spLocks noGrp="1" noChangeArrowheads="1"/>
          </p:cNvSpPr>
          <p:nvPr>
            <p:ph type="sldNum" sz="quarter" idx="11"/>
          </p:nvPr>
        </p:nvSpPr>
        <p:spPr>
          <a:ln/>
        </p:spPr>
        <p:txBody>
          <a:bodyPr/>
          <a:lstStyle>
            <a:lvl1pPr>
              <a:defRPr/>
            </a:lvl1pPr>
          </a:lstStyle>
          <a:p>
            <a:pPr>
              <a:defRPr/>
            </a:pPr>
            <a:r>
              <a:rPr lang="en-US" altLang="en-US"/>
              <a:t>04-</a:t>
            </a:r>
            <a:fld id="{B5047E50-7D59-45B2-AF3C-BE12A31065C4}" type="slidenum">
              <a:rPr lang="en-US" altLang="en-US"/>
              <a:pPr>
                <a:defRPr/>
              </a:pPr>
              <a:t>‹#›</a:t>
            </a:fld>
            <a:r>
              <a:rPr lang="en-US" altLang="en-US"/>
              <a:t>-S390-EP</a:t>
            </a:r>
          </a:p>
        </p:txBody>
      </p:sp>
    </p:spTree>
    <p:extLst>
      <p:ext uri="{BB962C8B-B14F-4D97-AF65-F5344CB8AC3E}">
        <p14:creationId xmlns:p14="http://schemas.microsoft.com/office/powerpoint/2010/main" val="257791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3" name="Rectangle 6"/>
          <p:cNvSpPr>
            <a:spLocks noGrp="1" noChangeArrowheads="1"/>
          </p:cNvSpPr>
          <p:nvPr>
            <p:ph type="sldNum" sz="quarter" idx="11"/>
          </p:nvPr>
        </p:nvSpPr>
        <p:spPr>
          <a:ln/>
        </p:spPr>
        <p:txBody>
          <a:bodyPr/>
          <a:lstStyle>
            <a:lvl1pPr>
              <a:defRPr/>
            </a:lvl1pPr>
          </a:lstStyle>
          <a:p>
            <a:pPr>
              <a:defRPr/>
            </a:pPr>
            <a:r>
              <a:rPr lang="en-US" altLang="en-US"/>
              <a:t>04-</a:t>
            </a:r>
            <a:fld id="{F3D109AD-00B9-462B-9665-EA4EA49B2A92}" type="slidenum">
              <a:rPr lang="en-US" altLang="en-US"/>
              <a:pPr>
                <a:defRPr/>
              </a:pPr>
              <a:t>‹#›</a:t>
            </a:fld>
            <a:r>
              <a:rPr lang="en-US" altLang="en-US"/>
              <a:t>-S390-EP</a:t>
            </a:r>
          </a:p>
        </p:txBody>
      </p:sp>
    </p:spTree>
    <p:extLst>
      <p:ext uri="{BB962C8B-B14F-4D97-AF65-F5344CB8AC3E}">
        <p14:creationId xmlns:p14="http://schemas.microsoft.com/office/powerpoint/2010/main" val="2570743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BA8CE4-A212-471E-AFC1-D381A5767C85}" type="datetimeFigureOut">
              <a:rPr lang="en-US" smtClean="0"/>
              <a:t>11/29/18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BF6B1-6927-4E56-8E2E-E731F399A530}" type="slidenum">
              <a:rPr lang="en-US" smtClean="0"/>
              <a:t>‹#›</a:t>
            </a:fld>
            <a:endParaRPr lang="en-US"/>
          </a:p>
        </p:txBody>
      </p:sp>
    </p:spTree>
    <p:extLst>
      <p:ext uri="{BB962C8B-B14F-4D97-AF65-F5344CB8AC3E}">
        <p14:creationId xmlns:p14="http://schemas.microsoft.com/office/powerpoint/2010/main" val="4604388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ltLang="en-US"/>
              <a:t>04-</a:t>
            </a:r>
            <a:fld id="{6B17B8C3-9601-4B9A-8E2E-E6DFDD415286}" type="slidenum">
              <a:rPr lang="en-US" altLang="en-US"/>
              <a:pPr>
                <a:defRPr/>
              </a:pPr>
              <a:t>‹#›</a:t>
            </a:fld>
            <a:r>
              <a:rPr lang="en-US" altLang="en-US"/>
              <a:t>-S390-EP</a:t>
            </a:r>
          </a:p>
        </p:txBody>
      </p:sp>
    </p:spTree>
    <p:extLst>
      <p:ext uri="{BB962C8B-B14F-4D97-AF65-F5344CB8AC3E}">
        <p14:creationId xmlns:p14="http://schemas.microsoft.com/office/powerpoint/2010/main" val="68328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ltLang="en-US"/>
              <a:t>04-</a:t>
            </a:r>
            <a:fld id="{1B75F247-6AC7-472D-BE2B-A45EB705BAED}" type="slidenum">
              <a:rPr lang="en-US" altLang="en-US"/>
              <a:pPr>
                <a:defRPr/>
              </a:pPr>
              <a:t>‹#›</a:t>
            </a:fld>
            <a:r>
              <a:rPr lang="en-US" altLang="en-US"/>
              <a:t>-S390-EP</a:t>
            </a:r>
          </a:p>
        </p:txBody>
      </p:sp>
    </p:spTree>
    <p:extLst>
      <p:ext uri="{BB962C8B-B14F-4D97-AF65-F5344CB8AC3E}">
        <p14:creationId xmlns:p14="http://schemas.microsoft.com/office/powerpoint/2010/main" val="1625182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ltLang="en-US"/>
              <a:t>04-</a:t>
            </a:r>
            <a:fld id="{3225946A-9A03-4808-9588-2CFC61A23DBE}" type="slidenum">
              <a:rPr lang="en-US" altLang="en-US"/>
              <a:pPr>
                <a:defRPr/>
              </a:pPr>
              <a:t>‹#›</a:t>
            </a:fld>
            <a:r>
              <a:rPr lang="en-US" altLang="en-US"/>
              <a:t>-S390-EP</a:t>
            </a:r>
          </a:p>
        </p:txBody>
      </p:sp>
    </p:spTree>
    <p:extLst>
      <p:ext uri="{BB962C8B-B14F-4D97-AF65-F5344CB8AC3E}">
        <p14:creationId xmlns:p14="http://schemas.microsoft.com/office/powerpoint/2010/main" val="36666398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ltLang="en-US"/>
              <a:t>04-</a:t>
            </a:r>
            <a:fld id="{4A40D936-D7D9-4CCD-B527-F7C41AAF47F0}" type="slidenum">
              <a:rPr lang="en-US" altLang="en-US"/>
              <a:pPr>
                <a:defRPr/>
              </a:pPr>
              <a:t>‹#›</a:t>
            </a:fld>
            <a:r>
              <a:rPr lang="en-US" altLang="en-US"/>
              <a:t>-S390-EP</a:t>
            </a:r>
          </a:p>
        </p:txBody>
      </p:sp>
    </p:spTree>
    <p:extLst>
      <p:ext uri="{BB962C8B-B14F-4D97-AF65-F5344CB8AC3E}">
        <p14:creationId xmlns:p14="http://schemas.microsoft.com/office/powerpoint/2010/main" val="2092930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41148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ltLang="en-US"/>
              <a:t>04-</a:t>
            </a:r>
            <a:fld id="{9D0F962A-68B9-4DCE-9065-7B03C5133EFD}" type="slidenum">
              <a:rPr lang="en-US" altLang="en-US"/>
              <a:pPr>
                <a:defRPr/>
              </a:pPr>
              <a:t>‹#›</a:t>
            </a:fld>
            <a:r>
              <a:rPr lang="en-US" altLang="en-US"/>
              <a:t>-S390-EP</a:t>
            </a:r>
          </a:p>
        </p:txBody>
      </p:sp>
    </p:spTree>
    <p:extLst>
      <p:ext uri="{BB962C8B-B14F-4D97-AF65-F5344CB8AC3E}">
        <p14:creationId xmlns:p14="http://schemas.microsoft.com/office/powerpoint/2010/main" val="3278411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1148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ltLang="en-US"/>
              <a:t>04-</a:t>
            </a:r>
            <a:fld id="{16ABB00B-B8EC-4ACA-97DA-6DFCE0F14288}" type="slidenum">
              <a:rPr lang="en-US" altLang="en-US"/>
              <a:pPr>
                <a:defRPr/>
              </a:pPr>
              <a:t>‹#›</a:t>
            </a:fld>
            <a:r>
              <a:rPr lang="en-US" altLang="en-US"/>
              <a:t>-S390-EP</a:t>
            </a:r>
          </a:p>
        </p:txBody>
      </p:sp>
    </p:spTree>
    <p:extLst>
      <p:ext uri="{BB962C8B-B14F-4D97-AF65-F5344CB8AC3E}">
        <p14:creationId xmlns:p14="http://schemas.microsoft.com/office/powerpoint/2010/main" val="319607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ltLang="en-US"/>
              <a:t>04-</a:t>
            </a:r>
            <a:fld id="{31DB4C6F-7A7D-43C0-8B16-2E61E2978201}" type="slidenum">
              <a:rPr lang="en-US" altLang="en-US"/>
              <a:pPr>
                <a:defRPr/>
              </a:pPr>
              <a:t>‹#›</a:t>
            </a:fld>
            <a:r>
              <a:rPr lang="en-US" altLang="en-US"/>
              <a:t>-S390-EP</a:t>
            </a:r>
          </a:p>
        </p:txBody>
      </p:sp>
    </p:spTree>
    <p:extLst>
      <p:ext uri="{BB962C8B-B14F-4D97-AF65-F5344CB8AC3E}">
        <p14:creationId xmlns:p14="http://schemas.microsoft.com/office/powerpoint/2010/main" val="3959155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ltLang="en-US"/>
              <a:t>04-</a:t>
            </a:r>
            <a:fld id="{51090040-F324-4C08-B0A9-E66E9D25ABAA}" type="slidenum">
              <a:rPr lang="en-US" altLang="en-US"/>
              <a:pPr>
                <a:defRPr/>
              </a:pPr>
              <a:t>‹#›</a:t>
            </a:fld>
            <a:r>
              <a:rPr lang="en-US" altLang="en-US"/>
              <a:t>-S390-EP</a:t>
            </a:r>
          </a:p>
        </p:txBody>
      </p:sp>
    </p:spTree>
    <p:extLst>
      <p:ext uri="{BB962C8B-B14F-4D97-AF65-F5344CB8AC3E}">
        <p14:creationId xmlns:p14="http://schemas.microsoft.com/office/powerpoint/2010/main" val="22970773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7" name="Rectangle 6"/>
          <p:cNvSpPr>
            <a:spLocks noGrp="1" noChangeArrowheads="1"/>
          </p:cNvSpPr>
          <p:nvPr>
            <p:ph type="sldNum" sz="quarter" idx="11"/>
          </p:nvPr>
        </p:nvSpPr>
        <p:spPr>
          <a:ln/>
        </p:spPr>
        <p:txBody>
          <a:bodyPr/>
          <a:lstStyle>
            <a:lvl1pPr>
              <a:defRPr/>
            </a:lvl1pPr>
          </a:lstStyle>
          <a:p>
            <a:pPr>
              <a:defRPr/>
            </a:pPr>
            <a:r>
              <a:rPr lang="en-US" altLang="en-US"/>
              <a:t>04-</a:t>
            </a:r>
            <a:fld id="{C92AF8F4-19A3-4D78-86D8-1E3694CC0CC8}" type="slidenum">
              <a:rPr lang="en-US" altLang="en-US"/>
              <a:pPr>
                <a:defRPr/>
              </a:pPr>
              <a:t>‹#›</a:t>
            </a:fld>
            <a:r>
              <a:rPr lang="en-US" altLang="en-US"/>
              <a:t>-S390-EP</a:t>
            </a:r>
          </a:p>
        </p:txBody>
      </p:sp>
    </p:spTree>
    <p:extLst>
      <p:ext uri="{BB962C8B-B14F-4D97-AF65-F5344CB8AC3E}">
        <p14:creationId xmlns:p14="http://schemas.microsoft.com/office/powerpoint/2010/main" val="15928942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8" name="Rectangle 6"/>
          <p:cNvSpPr>
            <a:spLocks noGrp="1" noChangeArrowheads="1"/>
          </p:cNvSpPr>
          <p:nvPr>
            <p:ph type="sldNum" sz="quarter" idx="11"/>
          </p:nvPr>
        </p:nvSpPr>
        <p:spPr>
          <a:ln/>
        </p:spPr>
        <p:txBody>
          <a:bodyPr/>
          <a:lstStyle>
            <a:lvl1pPr>
              <a:defRPr/>
            </a:lvl1pPr>
          </a:lstStyle>
          <a:p>
            <a:pPr>
              <a:defRPr/>
            </a:pPr>
            <a:r>
              <a:rPr lang="en-US" altLang="en-US"/>
              <a:t>04-</a:t>
            </a:r>
            <a:fld id="{1D37874D-025A-483C-85A4-DB483948B9BF}" type="slidenum">
              <a:rPr lang="en-US" altLang="en-US"/>
              <a:pPr>
                <a:defRPr/>
              </a:pPr>
              <a:t>‹#›</a:t>
            </a:fld>
            <a:r>
              <a:rPr lang="en-US" altLang="en-US"/>
              <a:t>-S390-EP</a:t>
            </a:r>
          </a:p>
        </p:txBody>
      </p:sp>
    </p:spTree>
    <p:extLst>
      <p:ext uri="{BB962C8B-B14F-4D97-AF65-F5344CB8AC3E}">
        <p14:creationId xmlns:p14="http://schemas.microsoft.com/office/powerpoint/2010/main" val="4100465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BA8CE4-A212-471E-AFC1-D381A5767C85}" type="datetimeFigureOut">
              <a:rPr lang="en-US" smtClean="0"/>
              <a:t>11/29/18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BF6B1-6927-4E56-8E2E-E731F399A530}" type="slidenum">
              <a:rPr lang="en-US" smtClean="0"/>
              <a:t>‹#›</a:t>
            </a:fld>
            <a:endParaRPr lang="en-US"/>
          </a:p>
        </p:txBody>
      </p:sp>
    </p:spTree>
    <p:extLst>
      <p:ext uri="{BB962C8B-B14F-4D97-AF65-F5344CB8AC3E}">
        <p14:creationId xmlns:p14="http://schemas.microsoft.com/office/powerpoint/2010/main" val="5664989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1148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7" name="Rectangle 6"/>
          <p:cNvSpPr>
            <a:spLocks noGrp="1" noChangeArrowheads="1"/>
          </p:cNvSpPr>
          <p:nvPr>
            <p:ph type="sldNum" sz="quarter" idx="11"/>
          </p:nvPr>
        </p:nvSpPr>
        <p:spPr>
          <a:ln/>
        </p:spPr>
        <p:txBody>
          <a:bodyPr/>
          <a:lstStyle>
            <a:lvl1pPr>
              <a:defRPr/>
            </a:lvl1pPr>
          </a:lstStyle>
          <a:p>
            <a:pPr>
              <a:defRPr/>
            </a:pPr>
            <a:r>
              <a:rPr lang="en-US" altLang="en-US"/>
              <a:t>04-</a:t>
            </a:r>
            <a:fld id="{A14BB8CE-0578-467F-AACD-EA68B420CA43}" type="slidenum">
              <a:rPr lang="en-US" altLang="en-US"/>
              <a:pPr>
                <a:defRPr/>
              </a:pPr>
              <a:t>‹#›</a:t>
            </a:fld>
            <a:r>
              <a:rPr lang="en-US" altLang="en-US"/>
              <a:t>-S390-EP</a:t>
            </a:r>
          </a:p>
        </p:txBody>
      </p:sp>
    </p:spTree>
    <p:extLst>
      <p:ext uri="{BB962C8B-B14F-4D97-AF65-F5344CB8AC3E}">
        <p14:creationId xmlns:p14="http://schemas.microsoft.com/office/powerpoint/2010/main" val="41594466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0"/>
          </p:nvPr>
        </p:nvSpPr>
        <p:spPr>
          <a:ln/>
        </p:spPr>
        <p:txBody>
          <a:bodyPr/>
          <a:lstStyle>
            <a:lvl1pPr>
              <a:defRPr/>
            </a:lvl1pPr>
          </a:lstStyle>
          <a:p>
            <a:pPr>
              <a:defRPr/>
            </a:pPr>
            <a:r>
              <a:rPr lang="en-US" altLang="en-US"/>
              <a:t>S390 Introduction to Wildland Fire Behavior Calculations</a:t>
            </a:r>
          </a:p>
        </p:txBody>
      </p:sp>
      <p:sp>
        <p:nvSpPr>
          <p:cNvPr id="7" name="Rectangle 6"/>
          <p:cNvSpPr>
            <a:spLocks noGrp="1" noChangeArrowheads="1"/>
          </p:cNvSpPr>
          <p:nvPr>
            <p:ph type="sldNum" sz="quarter" idx="11"/>
          </p:nvPr>
        </p:nvSpPr>
        <p:spPr>
          <a:ln/>
        </p:spPr>
        <p:txBody>
          <a:bodyPr/>
          <a:lstStyle>
            <a:lvl1pPr>
              <a:defRPr/>
            </a:lvl1pPr>
          </a:lstStyle>
          <a:p>
            <a:pPr>
              <a:defRPr/>
            </a:pPr>
            <a:r>
              <a:rPr lang="en-US" altLang="en-US"/>
              <a:t>04-</a:t>
            </a:r>
            <a:fld id="{BB324B80-ADDE-4FCA-83EE-A7B8792E2F48}" type="slidenum">
              <a:rPr lang="en-US" altLang="en-US"/>
              <a:pPr>
                <a:defRPr/>
              </a:pPr>
              <a:t>‹#›</a:t>
            </a:fld>
            <a:r>
              <a:rPr lang="en-US" altLang="en-US"/>
              <a:t>-S390-EP</a:t>
            </a:r>
          </a:p>
        </p:txBody>
      </p:sp>
    </p:spTree>
    <p:extLst>
      <p:ext uri="{BB962C8B-B14F-4D97-AF65-F5344CB8AC3E}">
        <p14:creationId xmlns:p14="http://schemas.microsoft.com/office/powerpoint/2010/main" val="854002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1AF9C1-1008-4C40-A6F1-BA3A03F34BA5}" type="datetimeFigureOut">
              <a:rPr lang="en-US" smtClean="0"/>
              <a:t>11/29/18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F92B68-8BBD-4B40-948E-011EE4CC4A16}" type="slidenum">
              <a:rPr lang="en-US" smtClean="0"/>
              <a:t>‹#›</a:t>
            </a:fld>
            <a:endParaRPr lang="en-US"/>
          </a:p>
        </p:txBody>
      </p:sp>
    </p:spTree>
    <p:extLst>
      <p:ext uri="{BB962C8B-B14F-4D97-AF65-F5344CB8AC3E}">
        <p14:creationId xmlns:p14="http://schemas.microsoft.com/office/powerpoint/2010/main" val="21083394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1AF9C1-1008-4C40-A6F1-BA3A03F34BA5}" type="datetimeFigureOut">
              <a:rPr lang="en-US" smtClean="0"/>
              <a:t>11/29/18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F92B68-8BBD-4B40-948E-011EE4CC4A16}" type="slidenum">
              <a:rPr lang="en-US" smtClean="0"/>
              <a:t>‹#›</a:t>
            </a:fld>
            <a:endParaRPr lang="en-US"/>
          </a:p>
        </p:txBody>
      </p:sp>
    </p:spTree>
    <p:extLst>
      <p:ext uri="{BB962C8B-B14F-4D97-AF65-F5344CB8AC3E}">
        <p14:creationId xmlns:p14="http://schemas.microsoft.com/office/powerpoint/2010/main" val="1550672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1AF9C1-1008-4C40-A6F1-BA3A03F34BA5}" type="datetimeFigureOut">
              <a:rPr lang="en-US" smtClean="0"/>
              <a:t>11/29/18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F92B68-8BBD-4B40-948E-011EE4CC4A16}" type="slidenum">
              <a:rPr lang="en-US" smtClean="0"/>
              <a:t>‹#›</a:t>
            </a:fld>
            <a:endParaRPr lang="en-US"/>
          </a:p>
        </p:txBody>
      </p:sp>
    </p:spTree>
    <p:extLst>
      <p:ext uri="{BB962C8B-B14F-4D97-AF65-F5344CB8AC3E}">
        <p14:creationId xmlns:p14="http://schemas.microsoft.com/office/powerpoint/2010/main" val="811984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1AF9C1-1008-4C40-A6F1-BA3A03F34BA5}" type="datetimeFigureOut">
              <a:rPr lang="en-US" smtClean="0"/>
              <a:t>11/29/18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F92B68-8BBD-4B40-948E-011EE4CC4A16}" type="slidenum">
              <a:rPr lang="en-US" smtClean="0"/>
              <a:t>‹#›</a:t>
            </a:fld>
            <a:endParaRPr lang="en-US"/>
          </a:p>
        </p:txBody>
      </p:sp>
    </p:spTree>
    <p:extLst>
      <p:ext uri="{BB962C8B-B14F-4D97-AF65-F5344CB8AC3E}">
        <p14:creationId xmlns:p14="http://schemas.microsoft.com/office/powerpoint/2010/main" val="2640816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1AF9C1-1008-4C40-A6F1-BA3A03F34BA5}" type="datetimeFigureOut">
              <a:rPr lang="en-US" smtClean="0"/>
              <a:t>11/29/18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F92B68-8BBD-4B40-948E-011EE4CC4A16}" type="slidenum">
              <a:rPr lang="en-US" smtClean="0"/>
              <a:t>‹#›</a:t>
            </a:fld>
            <a:endParaRPr lang="en-US"/>
          </a:p>
        </p:txBody>
      </p:sp>
    </p:spTree>
    <p:extLst>
      <p:ext uri="{BB962C8B-B14F-4D97-AF65-F5344CB8AC3E}">
        <p14:creationId xmlns:p14="http://schemas.microsoft.com/office/powerpoint/2010/main" val="23505928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1AF9C1-1008-4C40-A6F1-BA3A03F34BA5}" type="datetimeFigureOut">
              <a:rPr lang="en-US" smtClean="0"/>
              <a:t>11/29/18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F92B68-8BBD-4B40-948E-011EE4CC4A16}" type="slidenum">
              <a:rPr lang="en-US" smtClean="0"/>
              <a:t>‹#›</a:t>
            </a:fld>
            <a:endParaRPr lang="en-US"/>
          </a:p>
        </p:txBody>
      </p:sp>
    </p:spTree>
    <p:extLst>
      <p:ext uri="{BB962C8B-B14F-4D97-AF65-F5344CB8AC3E}">
        <p14:creationId xmlns:p14="http://schemas.microsoft.com/office/powerpoint/2010/main" val="30888610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1AF9C1-1008-4C40-A6F1-BA3A03F34BA5}" type="datetimeFigureOut">
              <a:rPr lang="en-US" smtClean="0"/>
              <a:t>11/29/18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F92B68-8BBD-4B40-948E-011EE4CC4A16}" type="slidenum">
              <a:rPr lang="en-US" smtClean="0"/>
              <a:t>‹#›</a:t>
            </a:fld>
            <a:endParaRPr lang="en-US"/>
          </a:p>
        </p:txBody>
      </p:sp>
    </p:spTree>
    <p:extLst>
      <p:ext uri="{BB962C8B-B14F-4D97-AF65-F5344CB8AC3E}">
        <p14:creationId xmlns:p14="http://schemas.microsoft.com/office/powerpoint/2010/main" val="35457813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1AF9C1-1008-4C40-A6F1-BA3A03F34BA5}" type="datetimeFigureOut">
              <a:rPr lang="en-US" smtClean="0"/>
              <a:t>11/29/18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F92B68-8BBD-4B40-948E-011EE4CC4A16}" type="slidenum">
              <a:rPr lang="en-US" smtClean="0"/>
              <a:t>‹#›</a:t>
            </a:fld>
            <a:endParaRPr lang="en-US"/>
          </a:p>
        </p:txBody>
      </p:sp>
    </p:spTree>
    <p:extLst>
      <p:ext uri="{BB962C8B-B14F-4D97-AF65-F5344CB8AC3E}">
        <p14:creationId xmlns:p14="http://schemas.microsoft.com/office/powerpoint/2010/main" val="2758476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BA8CE4-A212-471E-AFC1-D381A5767C85}" type="datetimeFigureOut">
              <a:rPr lang="en-US" smtClean="0"/>
              <a:t>11/29/18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9BF6B1-6927-4E56-8E2E-E731F399A530}" type="slidenum">
              <a:rPr lang="en-US" smtClean="0"/>
              <a:t>‹#›</a:t>
            </a:fld>
            <a:endParaRPr lang="en-US"/>
          </a:p>
        </p:txBody>
      </p:sp>
    </p:spTree>
    <p:extLst>
      <p:ext uri="{BB962C8B-B14F-4D97-AF65-F5344CB8AC3E}">
        <p14:creationId xmlns:p14="http://schemas.microsoft.com/office/powerpoint/2010/main" val="1237648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1AF9C1-1008-4C40-A6F1-BA3A03F34BA5}" type="datetimeFigureOut">
              <a:rPr lang="en-US" smtClean="0"/>
              <a:t>11/29/18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F92B68-8BBD-4B40-948E-011EE4CC4A16}" type="slidenum">
              <a:rPr lang="en-US" smtClean="0"/>
              <a:t>‹#›</a:t>
            </a:fld>
            <a:endParaRPr lang="en-US"/>
          </a:p>
        </p:txBody>
      </p:sp>
    </p:spTree>
    <p:extLst>
      <p:ext uri="{BB962C8B-B14F-4D97-AF65-F5344CB8AC3E}">
        <p14:creationId xmlns:p14="http://schemas.microsoft.com/office/powerpoint/2010/main" val="33051010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1AF9C1-1008-4C40-A6F1-BA3A03F34BA5}" type="datetimeFigureOut">
              <a:rPr lang="en-US" smtClean="0"/>
              <a:t>11/29/18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F92B68-8BBD-4B40-948E-011EE4CC4A16}" type="slidenum">
              <a:rPr lang="en-US" smtClean="0"/>
              <a:t>‹#›</a:t>
            </a:fld>
            <a:endParaRPr lang="en-US"/>
          </a:p>
        </p:txBody>
      </p:sp>
    </p:spTree>
    <p:extLst>
      <p:ext uri="{BB962C8B-B14F-4D97-AF65-F5344CB8AC3E}">
        <p14:creationId xmlns:p14="http://schemas.microsoft.com/office/powerpoint/2010/main" val="525209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1AF9C1-1008-4C40-A6F1-BA3A03F34BA5}" type="datetimeFigureOut">
              <a:rPr lang="en-US" smtClean="0"/>
              <a:t>11/29/18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F92B68-8BBD-4B40-948E-011EE4CC4A16}" type="slidenum">
              <a:rPr lang="en-US" smtClean="0"/>
              <a:t>‹#›</a:t>
            </a:fld>
            <a:endParaRPr lang="en-US"/>
          </a:p>
        </p:txBody>
      </p:sp>
    </p:spTree>
    <p:extLst>
      <p:ext uri="{BB962C8B-B14F-4D97-AF65-F5344CB8AC3E}">
        <p14:creationId xmlns:p14="http://schemas.microsoft.com/office/powerpoint/2010/main" val="8212385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16335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324122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9268539"/>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301547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558093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666295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57200" y="273050"/>
            <a:ext cx="3008315" cy="1162050"/>
          </a:xfrm>
          <a:prstGeom prst="rect">
            <a:avLst/>
          </a:prstGeom>
        </p:spPr>
        <p:txBody>
          <a:bodyPr anchor="b"/>
          <a:lstStyle>
            <a:lvl1pPr algn="l">
              <a:defRPr sz="2000" b="1"/>
            </a:lvl1pPr>
          </a:lstStyle>
          <a:p>
            <a:r>
              <a:t>Title Text</a:t>
            </a:r>
          </a:p>
        </p:txBody>
      </p:sp>
      <p:sp>
        <p:nvSpPr>
          <p:cNvPr id="65"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 name="Text Placeholder 3"/>
          <p:cNvSpPr>
            <a:spLocks noGrp="1"/>
          </p:cNvSpPr>
          <p:nvPr>
            <p:ph type="body" sz="half" idx="13"/>
          </p:nvPr>
        </p:nvSpPr>
        <p:spPr>
          <a:xfrm>
            <a:off x="457198" y="1435100"/>
            <a:ext cx="3008317" cy="4691063"/>
          </a:xfrm>
          <a:prstGeom prst="rect">
            <a:avLst/>
          </a:prstGeom>
        </p:spPr>
        <p:txBody>
          <a:bodyPr/>
          <a:lstStyle/>
          <a:p>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720697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BA8CE4-A212-471E-AFC1-D381A5767C85}" type="datetimeFigureOut">
              <a:rPr lang="en-US" smtClean="0"/>
              <a:t>11/29/18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9BF6B1-6927-4E56-8E2E-E731F399A530}" type="slidenum">
              <a:rPr lang="en-US" smtClean="0"/>
              <a:t>‹#›</a:t>
            </a:fld>
            <a:endParaRPr lang="en-US"/>
          </a:p>
        </p:txBody>
      </p:sp>
    </p:spTree>
    <p:extLst>
      <p:ext uri="{BB962C8B-B14F-4D97-AF65-F5344CB8AC3E}">
        <p14:creationId xmlns:p14="http://schemas.microsoft.com/office/powerpoint/2010/main" val="29298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4" name="Title Text"/>
          <p:cNvSpPr txBox="1">
            <a:spLocks noGrp="1"/>
          </p:cNvSpPr>
          <p:nvPr>
            <p:ph type="title"/>
          </p:nvPr>
        </p:nvSpPr>
        <p:spPr>
          <a:xfrm>
            <a:off x="1792288" y="4800600"/>
            <a:ext cx="5486402" cy="566738"/>
          </a:xfrm>
          <a:prstGeom prst="rect">
            <a:avLst/>
          </a:prstGeom>
        </p:spPr>
        <p:txBody>
          <a:bodyPr anchor="b"/>
          <a:lstStyle>
            <a:lvl1pPr algn="l">
              <a:defRPr sz="2000" b="1"/>
            </a:lvl1pPr>
          </a:lstStyle>
          <a:p>
            <a:r>
              <a:t>Title Text</a:t>
            </a:r>
          </a:p>
        </p:txBody>
      </p:sp>
      <p:sp>
        <p:nvSpPr>
          <p:cNvPr id="75" name="Picture Placeholder 2"/>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76"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192015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874693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3" name="Title Text"/>
          <p:cNvSpPr txBox="1">
            <a:spLocks noGrp="1"/>
          </p:cNvSpPr>
          <p:nvPr>
            <p:ph type="title"/>
          </p:nvPr>
        </p:nvSpPr>
        <p:spPr>
          <a:xfrm>
            <a:off x="6629400" y="274638"/>
            <a:ext cx="2057400" cy="5851527"/>
          </a:xfrm>
          <a:prstGeom prst="rect">
            <a:avLst/>
          </a:prstGeom>
        </p:spPr>
        <p:txBody>
          <a:bodyPr/>
          <a:lstStyle/>
          <a:p>
            <a:r>
              <a:t>Title Text</a:t>
            </a:r>
          </a:p>
        </p:txBody>
      </p:sp>
      <p:sp>
        <p:nvSpPr>
          <p:cNvPr id="94" name="Body Level One…"/>
          <p:cNvSpPr txBox="1">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138855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02" name="Title Text"/>
          <p:cNvSpPr txBox="1">
            <a:spLocks noGrp="1"/>
          </p:cNvSpPr>
          <p:nvPr>
            <p:ph type="title"/>
          </p:nvPr>
        </p:nvSpPr>
        <p:spPr>
          <a:xfrm>
            <a:off x="892967" y="178592"/>
            <a:ext cx="7358066" cy="1714502"/>
          </a:xfrm>
          <a:prstGeom prst="rect">
            <a:avLst/>
          </a:prstGeom>
        </p:spPr>
        <p:txBody>
          <a:bodyPr lIns="35717" tIns="35717" rIns="35717" bIns="35717"/>
          <a:lstStyle>
            <a:lvl1pPr defTabSz="410764">
              <a:defRPr sz="5800">
                <a:latin typeface="Gill Sans"/>
                <a:ea typeface="Gill Sans"/>
                <a:cs typeface="Gill Sans"/>
                <a:sym typeface="Gill Sans"/>
              </a:defRPr>
            </a:lvl1pPr>
          </a:lstStyle>
          <a:p>
            <a:r>
              <a:t>Title Text</a:t>
            </a:r>
          </a:p>
        </p:txBody>
      </p:sp>
      <p:sp>
        <p:nvSpPr>
          <p:cNvPr id="103" name="Body Level One…"/>
          <p:cNvSpPr txBox="1">
            <a:spLocks noGrp="1"/>
          </p:cNvSpPr>
          <p:nvPr>
            <p:ph type="body" idx="1"/>
          </p:nvPr>
        </p:nvSpPr>
        <p:spPr>
          <a:xfrm>
            <a:off x="892967" y="1946670"/>
            <a:ext cx="7358066" cy="4018362"/>
          </a:xfrm>
          <a:prstGeom prst="rect">
            <a:avLst/>
          </a:prstGeom>
        </p:spPr>
        <p:txBody>
          <a:bodyPr lIns="35717" tIns="35717" rIns="35717" bIns="35717" anchor="ctr"/>
          <a:lstStyle>
            <a:lvl1pPr marL="698500" indent="-381000" defTabSz="410764">
              <a:spcBef>
                <a:spcPts val="1600"/>
              </a:spcBef>
              <a:buSzPct val="171000"/>
              <a:buFontTx/>
              <a:defRPr sz="2800">
                <a:latin typeface="Gill Sans"/>
                <a:ea typeface="Gill Sans"/>
                <a:cs typeface="Gill Sans"/>
                <a:sym typeface="Gill Sans"/>
              </a:defRPr>
            </a:lvl1pPr>
            <a:lvl2pPr marL="1143000" indent="-381000" defTabSz="410764">
              <a:spcBef>
                <a:spcPts val="1600"/>
              </a:spcBef>
              <a:buSzPct val="171000"/>
              <a:buFontTx/>
              <a:buChar char="•"/>
              <a:defRPr sz="2800">
                <a:latin typeface="Gill Sans"/>
                <a:ea typeface="Gill Sans"/>
                <a:cs typeface="Gill Sans"/>
                <a:sym typeface="Gill Sans"/>
              </a:defRPr>
            </a:lvl2pPr>
            <a:lvl3pPr marL="1587500" indent="-381000" defTabSz="410764">
              <a:spcBef>
                <a:spcPts val="1600"/>
              </a:spcBef>
              <a:buSzPct val="171000"/>
              <a:buFontTx/>
              <a:defRPr sz="2800">
                <a:latin typeface="Gill Sans"/>
                <a:ea typeface="Gill Sans"/>
                <a:cs typeface="Gill Sans"/>
                <a:sym typeface="Gill Sans"/>
              </a:defRPr>
            </a:lvl3pPr>
            <a:lvl4pPr marL="2032000" indent="-381000" defTabSz="410764">
              <a:spcBef>
                <a:spcPts val="1600"/>
              </a:spcBef>
              <a:buSzPct val="171000"/>
              <a:buFontTx/>
              <a:buChar char="•"/>
              <a:defRPr sz="2800">
                <a:latin typeface="Gill Sans"/>
                <a:ea typeface="Gill Sans"/>
                <a:cs typeface="Gill Sans"/>
                <a:sym typeface="Gill Sans"/>
              </a:defRPr>
            </a:lvl4pPr>
            <a:lvl5pPr marL="2476500" indent="-381000" defTabSz="410764">
              <a:spcBef>
                <a:spcPts val="1600"/>
              </a:spcBef>
              <a:buSzPct val="171000"/>
              <a:buFontTx/>
              <a:buChar char="•"/>
              <a:defRPr sz="28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xfrm>
            <a:off x="4449267" y="6519467"/>
            <a:ext cx="236537" cy="249237"/>
          </a:xfrm>
          <a:prstGeom prst="rect">
            <a:avLst/>
          </a:prstGeom>
        </p:spPr>
        <p:txBody>
          <a:bodyPr lIns="35717" tIns="35717" rIns="35717" bIns="35717" anchor="b"/>
          <a:lstStyle>
            <a:lvl1pPr algn="ctr" defTabSz="410764">
              <a:defRPr>
                <a:solidFill>
                  <a:srgbClr val="000000"/>
                </a:solid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419194689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11" name="Title Text"/>
          <p:cNvSpPr txBox="1">
            <a:spLocks noGrp="1"/>
          </p:cNvSpPr>
          <p:nvPr>
            <p:ph type="title"/>
          </p:nvPr>
        </p:nvSpPr>
        <p:spPr>
          <a:prstGeom prst="rect">
            <a:avLst/>
          </a:prstGeom>
        </p:spPr>
        <p:txBody>
          <a:bodyPr/>
          <a:lstStyle/>
          <a:p>
            <a:r>
              <a:t>Title Text</a:t>
            </a:r>
          </a:p>
        </p:txBody>
      </p:sp>
      <p:sp>
        <p:nvSpPr>
          <p:cNvPr id="112" name="Body Level One…"/>
          <p:cNvSpPr txBox="1">
            <a:spLocks noGrp="1"/>
          </p:cNvSpPr>
          <p:nvPr>
            <p:ph type="body" idx="1"/>
          </p:nvPr>
        </p:nvSpPr>
        <p:spPr>
          <a:xfrm>
            <a:off x="892969" y="1946672"/>
            <a:ext cx="7358065" cy="4018361"/>
          </a:xfrm>
          <a:prstGeom prst="rect">
            <a:avLst/>
          </a:prstGeom>
        </p:spPr>
        <p:txBody>
          <a:bodyPr/>
          <a:lstStyle>
            <a:lvl1pPr>
              <a:spcBef>
                <a:spcPts val="1600"/>
              </a:spcBef>
            </a:lvl1pPr>
            <a:lvl2pPr>
              <a:spcBef>
                <a:spcPts val="1600"/>
              </a:spcBef>
            </a:lvl2pPr>
            <a:lvl3pPr>
              <a:spcBef>
                <a:spcPts val="1600"/>
              </a:spcBef>
            </a:lvl3pPr>
            <a:lvl4pPr>
              <a:spcBef>
                <a:spcPts val="1600"/>
              </a:spcBef>
            </a:lvl4pPr>
            <a:lvl5pPr>
              <a:spcBef>
                <a:spcPts val="1600"/>
              </a:spcBef>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06404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892967" y="1151929"/>
            <a:ext cx="7358066" cy="2321720"/>
          </a:xfrm>
          <a:prstGeom prst="rect">
            <a:avLst/>
          </a:prstGeom>
        </p:spPr>
        <p:txBody>
          <a:bodyPr lIns="35717" tIns="35717" rIns="35717" bIns="35717" anchor="b"/>
          <a:lstStyle>
            <a:lvl1pPr defTabSz="410764">
              <a:defRPr sz="5800">
                <a:latin typeface="Gill Sans"/>
                <a:ea typeface="Gill Sans"/>
                <a:cs typeface="Gill Sans"/>
                <a:sym typeface="Gill Sans"/>
              </a:defRPr>
            </a:lvl1pPr>
          </a:lstStyle>
          <a:p>
            <a:r>
              <a:t>Title Text</a:t>
            </a:r>
          </a:p>
        </p:txBody>
      </p:sp>
      <p:sp>
        <p:nvSpPr>
          <p:cNvPr id="121" name="Body Level One…"/>
          <p:cNvSpPr txBox="1">
            <a:spLocks noGrp="1"/>
          </p:cNvSpPr>
          <p:nvPr>
            <p:ph type="body" sz="quarter" idx="1"/>
          </p:nvPr>
        </p:nvSpPr>
        <p:spPr>
          <a:xfrm>
            <a:off x="892967" y="3536155"/>
            <a:ext cx="7358066" cy="794744"/>
          </a:xfrm>
          <a:prstGeom prst="rect">
            <a:avLst/>
          </a:prstGeom>
        </p:spPr>
        <p:txBody>
          <a:bodyPr lIns="35717" tIns="35717" rIns="35717" bIns="35717"/>
          <a:lstStyle>
            <a:lvl1pPr marL="0" indent="0" algn="ctr" defTabSz="410764">
              <a:spcBef>
                <a:spcPts val="0"/>
              </a:spcBef>
              <a:buSzTx/>
              <a:buFontTx/>
              <a:buNone/>
              <a:defRPr sz="2400">
                <a:latin typeface="Gill Sans"/>
                <a:ea typeface="Gill Sans"/>
                <a:cs typeface="Gill Sans"/>
                <a:sym typeface="Gill Sans"/>
              </a:defRPr>
            </a:lvl1pPr>
            <a:lvl2pPr marL="0" indent="0" algn="ctr" defTabSz="410764">
              <a:spcBef>
                <a:spcPts val="0"/>
              </a:spcBef>
              <a:buSzTx/>
              <a:buFontTx/>
              <a:buNone/>
              <a:defRPr sz="2400">
                <a:latin typeface="Gill Sans"/>
                <a:ea typeface="Gill Sans"/>
                <a:cs typeface="Gill Sans"/>
                <a:sym typeface="Gill Sans"/>
              </a:defRPr>
            </a:lvl2pPr>
            <a:lvl3pPr marL="0" indent="0" algn="ctr" defTabSz="410764">
              <a:spcBef>
                <a:spcPts val="0"/>
              </a:spcBef>
              <a:buSzTx/>
              <a:buFontTx/>
              <a:buNone/>
              <a:defRPr sz="2400">
                <a:latin typeface="Gill Sans"/>
                <a:ea typeface="Gill Sans"/>
                <a:cs typeface="Gill Sans"/>
                <a:sym typeface="Gill Sans"/>
              </a:defRPr>
            </a:lvl3pPr>
            <a:lvl4pPr marL="0" indent="0" algn="ctr" defTabSz="410764">
              <a:spcBef>
                <a:spcPts val="0"/>
              </a:spcBef>
              <a:buSzTx/>
              <a:buFontTx/>
              <a:buNone/>
              <a:defRPr sz="2400">
                <a:latin typeface="Gill Sans"/>
                <a:ea typeface="Gill Sans"/>
                <a:cs typeface="Gill Sans"/>
                <a:sym typeface="Gill Sans"/>
              </a:defRPr>
            </a:lvl4pPr>
            <a:lvl5pPr marL="0" indent="0" algn="ctr" defTabSz="410764">
              <a:spcBef>
                <a:spcPts val="0"/>
              </a:spcBef>
              <a:buSzTx/>
              <a:buFontTx/>
              <a:buNone/>
              <a:defRPr sz="24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xfrm>
            <a:off x="4449267" y="6509742"/>
            <a:ext cx="236537" cy="249237"/>
          </a:xfrm>
          <a:prstGeom prst="rect">
            <a:avLst/>
          </a:prstGeom>
        </p:spPr>
        <p:txBody>
          <a:bodyPr lIns="35717" tIns="35717" rIns="35717" bIns="35717" anchor="t"/>
          <a:lstStyle>
            <a:lvl1pPr algn="ctr" defTabSz="410764">
              <a:defRPr>
                <a:solidFill>
                  <a:srgbClr val="000000"/>
                </a:solid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168246580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129" name="Title Text"/>
          <p:cNvSpPr txBox="1">
            <a:spLocks noGrp="1"/>
          </p:cNvSpPr>
          <p:nvPr>
            <p:ph type="title"/>
          </p:nvPr>
        </p:nvSpPr>
        <p:spPr>
          <a:xfrm>
            <a:off x="892967" y="1151929"/>
            <a:ext cx="7358066" cy="2321720"/>
          </a:xfrm>
          <a:prstGeom prst="rect">
            <a:avLst/>
          </a:prstGeom>
        </p:spPr>
        <p:txBody>
          <a:bodyPr lIns="35717" tIns="35717" rIns="35717" bIns="35717" anchor="b"/>
          <a:lstStyle>
            <a:lvl1pPr defTabSz="410764">
              <a:defRPr sz="5600">
                <a:latin typeface="Helvetica Light"/>
                <a:ea typeface="Helvetica Light"/>
                <a:cs typeface="Helvetica Light"/>
                <a:sym typeface="Helvetica Light"/>
              </a:defRPr>
            </a:lvl1pPr>
          </a:lstStyle>
          <a:p>
            <a:r>
              <a:t>Title Text</a:t>
            </a:r>
          </a:p>
        </p:txBody>
      </p:sp>
      <p:sp>
        <p:nvSpPr>
          <p:cNvPr id="130" name="Body Level One…"/>
          <p:cNvSpPr txBox="1">
            <a:spLocks noGrp="1"/>
          </p:cNvSpPr>
          <p:nvPr>
            <p:ph type="body" sz="quarter" idx="1"/>
          </p:nvPr>
        </p:nvSpPr>
        <p:spPr>
          <a:xfrm>
            <a:off x="892967" y="3536155"/>
            <a:ext cx="7358066" cy="794744"/>
          </a:xfrm>
          <a:prstGeom prst="rect">
            <a:avLst/>
          </a:prstGeom>
        </p:spPr>
        <p:txBody>
          <a:bodyPr lIns="35717" tIns="35717" rIns="35717" bIns="35717"/>
          <a:lstStyle>
            <a:lvl1pPr marL="0" indent="0" algn="ctr" defTabSz="410764">
              <a:spcBef>
                <a:spcPts val="0"/>
              </a:spcBef>
              <a:buSzTx/>
              <a:buFontTx/>
              <a:buNone/>
              <a:defRPr sz="2200">
                <a:latin typeface="Helvetica Light"/>
                <a:ea typeface="Helvetica Light"/>
                <a:cs typeface="Helvetica Light"/>
                <a:sym typeface="Helvetica Light"/>
              </a:defRPr>
            </a:lvl1pPr>
            <a:lvl2pPr marL="0" indent="0" algn="ctr" defTabSz="410764">
              <a:spcBef>
                <a:spcPts val="0"/>
              </a:spcBef>
              <a:buSzTx/>
              <a:buFontTx/>
              <a:buNone/>
              <a:defRPr sz="2200">
                <a:latin typeface="Helvetica Light"/>
                <a:ea typeface="Helvetica Light"/>
                <a:cs typeface="Helvetica Light"/>
                <a:sym typeface="Helvetica Light"/>
              </a:defRPr>
            </a:lvl2pPr>
            <a:lvl3pPr marL="0" indent="0" algn="ctr" defTabSz="410764">
              <a:spcBef>
                <a:spcPts val="0"/>
              </a:spcBef>
              <a:buSzTx/>
              <a:buFontTx/>
              <a:buNone/>
              <a:defRPr sz="2200">
                <a:latin typeface="Helvetica Light"/>
                <a:ea typeface="Helvetica Light"/>
                <a:cs typeface="Helvetica Light"/>
                <a:sym typeface="Helvetica Light"/>
              </a:defRPr>
            </a:lvl3pPr>
            <a:lvl4pPr marL="0" indent="0" algn="ctr" defTabSz="410764">
              <a:spcBef>
                <a:spcPts val="0"/>
              </a:spcBef>
              <a:buSzTx/>
              <a:buFontTx/>
              <a:buNone/>
              <a:defRPr sz="2200">
                <a:latin typeface="Helvetica Light"/>
                <a:ea typeface="Helvetica Light"/>
                <a:cs typeface="Helvetica Light"/>
                <a:sym typeface="Helvetica Light"/>
              </a:defRPr>
            </a:lvl4pPr>
            <a:lvl5pPr marL="0" indent="0" algn="ctr" defTabSz="410764">
              <a:spcBef>
                <a:spcPts val="0"/>
              </a:spcBef>
              <a:buSzTx/>
              <a:buFontTx/>
              <a:buNone/>
              <a:defRPr sz="22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4440733" y="6505277"/>
            <a:ext cx="253605" cy="249237"/>
          </a:xfrm>
          <a:prstGeom prst="rect">
            <a:avLst/>
          </a:prstGeom>
        </p:spPr>
        <p:txBody>
          <a:bodyPr lIns="35717" tIns="35717" rIns="35717" bIns="35717" anchor="t"/>
          <a:lstStyle>
            <a:lvl1pPr algn="ctr" defTabSz="410764">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05567162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pic>
        <p:nvPicPr>
          <p:cNvPr id="138" name="ecological drought-01-01.png" descr="ecological drought-01-01.png"/>
          <p:cNvPicPr>
            <a:picLocks noChangeAspect="1"/>
          </p:cNvPicPr>
          <p:nvPr/>
        </p:nvPicPr>
        <p:blipFill>
          <a:blip r:embed="rId2">
            <a:extLst/>
          </a:blip>
          <a:stretch>
            <a:fillRect/>
          </a:stretch>
        </p:blipFill>
        <p:spPr>
          <a:xfrm>
            <a:off x="7765142" y="5551709"/>
            <a:ext cx="1442357" cy="1442357"/>
          </a:xfrm>
          <a:prstGeom prst="rect">
            <a:avLst/>
          </a:prstGeom>
          <a:ln w="12700">
            <a:miter lim="400000"/>
          </a:ln>
        </p:spPr>
      </p:pic>
      <p:sp>
        <p:nvSpPr>
          <p:cNvPr id="139" name="Title Text"/>
          <p:cNvSpPr txBox="1">
            <a:spLocks noGrp="1"/>
          </p:cNvSpPr>
          <p:nvPr>
            <p:ph type="title"/>
          </p:nvPr>
        </p:nvSpPr>
        <p:spPr>
          <a:xfrm>
            <a:off x="457198" y="274636"/>
            <a:ext cx="8229604" cy="1143002"/>
          </a:xfrm>
          <a:prstGeom prst="rect">
            <a:avLst/>
          </a:prstGeom>
        </p:spPr>
        <p:txBody>
          <a:bodyPr/>
          <a:lstStyle>
            <a:lvl1pPr>
              <a:defRPr sz="4200">
                <a:solidFill>
                  <a:schemeClr val="accent5"/>
                </a:solidFill>
              </a:defRPr>
            </a:lvl1pPr>
          </a:lstStyle>
          <a:p>
            <a:r>
              <a:t>Title Text</a:t>
            </a:r>
          </a:p>
        </p:txBody>
      </p:sp>
      <p:sp>
        <p:nvSpPr>
          <p:cNvPr id="140" name="Slide Number"/>
          <p:cNvSpPr txBox="1">
            <a:spLocks noGrp="1"/>
          </p:cNvSpPr>
          <p:nvPr>
            <p:ph type="sldNum" sz="quarter" idx="2"/>
          </p:nvPr>
        </p:nvSpPr>
        <p:spPr>
          <a:xfrm>
            <a:off x="6307452" y="6228080"/>
            <a:ext cx="245749" cy="256539"/>
          </a:xfrm>
          <a:prstGeom prst="rect">
            <a:avLst/>
          </a:prstGeom>
        </p:spPr>
        <p:txBody>
          <a:bodyPr/>
          <a:lstStyle>
            <a:lvl1pPr>
              <a:defRPr sz="11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82676412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Default - Title Only">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457199" y="274637"/>
            <a:ext cx="8229601" cy="1143001"/>
          </a:xfrm>
          <a:prstGeom prst="rect">
            <a:avLst/>
          </a:prstGeom>
          <a:ln w="3175">
            <a:round/>
          </a:ln>
        </p:spPr>
        <p:txBody>
          <a:bodyPr lIns="38100" tIns="38100" rIns="38100" bIns="38100">
            <a:noAutofit/>
          </a:bodyPr>
          <a:lstStyle>
            <a:lvl1pPr>
              <a:defRPr sz="4200">
                <a:uFill>
                  <a:solidFill>
                    <a:srgbClr val="000000"/>
                  </a:solidFill>
                </a:uFill>
              </a:defRPr>
            </a:lvl1pPr>
          </a:lstStyle>
          <a:p>
            <a:r>
              <a:t>Title Text</a:t>
            </a:r>
          </a:p>
        </p:txBody>
      </p:sp>
      <p:sp>
        <p:nvSpPr>
          <p:cNvPr id="148" name="Slide Number"/>
          <p:cNvSpPr txBox="1">
            <a:spLocks noGrp="1"/>
          </p:cNvSpPr>
          <p:nvPr>
            <p:ph type="sldNum" sz="quarter" idx="2"/>
          </p:nvPr>
        </p:nvSpPr>
        <p:spPr>
          <a:xfrm>
            <a:off x="8456290" y="6473824"/>
            <a:ext cx="230511" cy="241301"/>
          </a:xfrm>
          <a:prstGeom prst="rect">
            <a:avLst/>
          </a:prstGeom>
          <a:ln w="3175">
            <a:round/>
          </a:ln>
        </p:spPr>
        <p:txBody>
          <a:bodyPr lIns="38100" tIns="38100" rIns="38100" bIns="38100"/>
          <a:lstStyle>
            <a:lvl1pPr>
              <a:defRPr sz="1100">
                <a:solidFill>
                  <a:srgbClr val="9A9A9A"/>
                </a:solidFill>
                <a:uFill>
                  <a:solidFill>
                    <a:srgbClr val="9A9A9A"/>
                  </a:solidFill>
                </a:uFill>
              </a:defRPr>
            </a:lvl1pPr>
          </a:lstStyle>
          <a:p>
            <a:fld id="{86CB4B4D-7CA3-9044-876B-883B54F8677D}" type="slidenum">
              <a:t>‹#›</a:t>
            </a:fld>
            <a:endParaRPr/>
          </a:p>
        </p:txBody>
      </p:sp>
    </p:spTree>
    <p:extLst>
      <p:ext uri="{BB962C8B-B14F-4D97-AF65-F5344CB8AC3E}">
        <p14:creationId xmlns:p14="http://schemas.microsoft.com/office/powerpoint/2010/main" val="131985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2_Title &amp; Subtitle">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892968" y="1151929"/>
            <a:ext cx="7358064" cy="2321720"/>
          </a:xfrm>
          <a:prstGeom prst="rect">
            <a:avLst/>
          </a:prstGeom>
        </p:spPr>
        <p:txBody>
          <a:bodyPr lIns="35718" tIns="35718" rIns="35718" bIns="35718" anchor="b"/>
          <a:lstStyle>
            <a:lvl1pPr defTabSz="410765">
              <a:defRPr sz="5600">
                <a:latin typeface="Helvetica Light"/>
                <a:ea typeface="Helvetica Light"/>
                <a:cs typeface="Helvetica Light"/>
                <a:sym typeface="Helvetica Light"/>
              </a:defRPr>
            </a:lvl1pPr>
          </a:lstStyle>
          <a:p>
            <a:r>
              <a:t>Title Text</a:t>
            </a:r>
          </a:p>
        </p:txBody>
      </p:sp>
      <p:sp>
        <p:nvSpPr>
          <p:cNvPr id="156" name="Body Level One…"/>
          <p:cNvSpPr txBox="1">
            <a:spLocks noGrp="1"/>
          </p:cNvSpPr>
          <p:nvPr>
            <p:ph type="body" sz="quarter" idx="1"/>
          </p:nvPr>
        </p:nvSpPr>
        <p:spPr>
          <a:xfrm>
            <a:off x="892968" y="3536156"/>
            <a:ext cx="7358064" cy="794743"/>
          </a:xfrm>
          <a:prstGeom prst="rect">
            <a:avLst/>
          </a:prstGeom>
        </p:spPr>
        <p:txBody>
          <a:bodyPr lIns="35718" tIns="35718" rIns="35718" bIns="35718"/>
          <a:lstStyle>
            <a:lvl1pPr marL="0" indent="0" algn="ctr" defTabSz="410765">
              <a:spcBef>
                <a:spcPts val="0"/>
              </a:spcBef>
              <a:buSzTx/>
              <a:buFontTx/>
              <a:buNone/>
              <a:defRPr sz="2200">
                <a:latin typeface="Helvetica Light"/>
                <a:ea typeface="Helvetica Light"/>
                <a:cs typeface="Helvetica Light"/>
                <a:sym typeface="Helvetica Light"/>
              </a:defRPr>
            </a:lvl1pPr>
            <a:lvl2pPr marL="0" indent="228600" algn="ctr" defTabSz="410765">
              <a:spcBef>
                <a:spcPts val="0"/>
              </a:spcBef>
              <a:buSzTx/>
              <a:buFontTx/>
              <a:buNone/>
              <a:defRPr sz="2200">
                <a:latin typeface="Helvetica Light"/>
                <a:ea typeface="Helvetica Light"/>
                <a:cs typeface="Helvetica Light"/>
                <a:sym typeface="Helvetica Light"/>
              </a:defRPr>
            </a:lvl2pPr>
            <a:lvl3pPr marL="0" indent="457200" algn="ctr" defTabSz="410765">
              <a:spcBef>
                <a:spcPts val="0"/>
              </a:spcBef>
              <a:buSzTx/>
              <a:buFontTx/>
              <a:buNone/>
              <a:defRPr sz="2200">
                <a:latin typeface="Helvetica Light"/>
                <a:ea typeface="Helvetica Light"/>
                <a:cs typeface="Helvetica Light"/>
                <a:sym typeface="Helvetica Light"/>
              </a:defRPr>
            </a:lvl3pPr>
            <a:lvl4pPr marL="0" indent="685800" algn="ctr" defTabSz="410765">
              <a:spcBef>
                <a:spcPts val="0"/>
              </a:spcBef>
              <a:buSzTx/>
              <a:buFontTx/>
              <a:buNone/>
              <a:defRPr sz="2200">
                <a:latin typeface="Helvetica Light"/>
                <a:ea typeface="Helvetica Light"/>
                <a:cs typeface="Helvetica Light"/>
                <a:sym typeface="Helvetica Light"/>
              </a:defRPr>
            </a:lvl4pPr>
            <a:lvl5pPr marL="0" indent="914400" algn="ctr" defTabSz="410765">
              <a:spcBef>
                <a:spcPts val="0"/>
              </a:spcBef>
              <a:buSzTx/>
              <a:buFontTx/>
              <a:buNone/>
              <a:defRPr sz="22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4440732" y="6505277"/>
            <a:ext cx="253607" cy="249238"/>
          </a:xfrm>
          <a:prstGeom prst="rect">
            <a:avLst/>
          </a:prstGeom>
        </p:spPr>
        <p:txBody>
          <a:bodyPr lIns="35718" tIns="35718" rIns="35718" bIns="35718" anchor="t"/>
          <a:lstStyle>
            <a:lvl1pPr algn="ctr" defTabSz="410765">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37541579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BA8CE4-A212-471E-AFC1-D381A5767C85}" type="datetimeFigureOut">
              <a:rPr lang="en-US" smtClean="0"/>
              <a:t>11/29/18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9BF6B1-6927-4E56-8E2E-E731F399A530}" type="slidenum">
              <a:rPr lang="en-US" smtClean="0"/>
              <a:t>‹#›</a:t>
            </a:fld>
            <a:endParaRPr lang="en-US"/>
          </a:p>
        </p:txBody>
      </p:sp>
    </p:spTree>
    <p:extLst>
      <p:ext uri="{BB962C8B-B14F-4D97-AF65-F5344CB8AC3E}">
        <p14:creationId xmlns:p14="http://schemas.microsoft.com/office/powerpoint/2010/main" val="771249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3_Title &amp; Subtitle">
    <p:spTree>
      <p:nvGrpSpPr>
        <p:cNvPr id="1" name=""/>
        <p:cNvGrpSpPr/>
        <p:nvPr/>
      </p:nvGrpSpPr>
      <p:grpSpPr>
        <a:xfrm>
          <a:off x="0" y="0"/>
          <a:ext cx="0" cy="0"/>
          <a:chOff x="0" y="0"/>
          <a:chExt cx="0" cy="0"/>
        </a:xfrm>
      </p:grpSpPr>
      <p:sp>
        <p:nvSpPr>
          <p:cNvPr id="164" name="Title Text"/>
          <p:cNvSpPr txBox="1">
            <a:spLocks noGrp="1"/>
          </p:cNvSpPr>
          <p:nvPr>
            <p:ph type="title"/>
          </p:nvPr>
        </p:nvSpPr>
        <p:spPr>
          <a:xfrm>
            <a:off x="892968" y="1151929"/>
            <a:ext cx="7358064" cy="2321720"/>
          </a:xfrm>
          <a:prstGeom prst="rect">
            <a:avLst/>
          </a:prstGeom>
        </p:spPr>
        <p:txBody>
          <a:bodyPr lIns="35718" tIns="35718" rIns="35718" bIns="35718" anchor="b"/>
          <a:lstStyle>
            <a:lvl1pPr defTabSz="410765">
              <a:defRPr sz="5600">
                <a:latin typeface="Helvetica Neue Medium"/>
                <a:ea typeface="Helvetica Neue Medium"/>
                <a:cs typeface="Helvetica Neue Medium"/>
                <a:sym typeface="Helvetica Neue Medium"/>
              </a:defRPr>
            </a:lvl1pPr>
          </a:lstStyle>
          <a:p>
            <a:r>
              <a:t>Title Text</a:t>
            </a:r>
          </a:p>
        </p:txBody>
      </p:sp>
      <p:sp>
        <p:nvSpPr>
          <p:cNvPr id="165" name="Body Level One…"/>
          <p:cNvSpPr txBox="1">
            <a:spLocks noGrp="1"/>
          </p:cNvSpPr>
          <p:nvPr>
            <p:ph type="body" sz="quarter" idx="1"/>
          </p:nvPr>
        </p:nvSpPr>
        <p:spPr>
          <a:xfrm>
            <a:off x="892968" y="3545085"/>
            <a:ext cx="7358064" cy="794744"/>
          </a:xfrm>
          <a:prstGeom prst="rect">
            <a:avLst/>
          </a:prstGeom>
        </p:spPr>
        <p:txBody>
          <a:bodyPr lIns="35718" tIns="35718" rIns="35718" bIns="35718"/>
          <a:lstStyle>
            <a:lvl1pPr marL="0" indent="0" algn="ctr" defTabSz="410765">
              <a:spcBef>
                <a:spcPts val="0"/>
              </a:spcBef>
              <a:buSzTx/>
              <a:buFontTx/>
              <a:buNone/>
              <a:defRPr sz="2600">
                <a:latin typeface="Helvetica Neue"/>
                <a:ea typeface="Helvetica Neue"/>
                <a:cs typeface="Helvetica Neue"/>
                <a:sym typeface="Helvetica Neue"/>
              </a:defRPr>
            </a:lvl1pPr>
            <a:lvl2pPr marL="0" indent="0" algn="ctr" defTabSz="410765">
              <a:spcBef>
                <a:spcPts val="0"/>
              </a:spcBef>
              <a:buSzTx/>
              <a:buFontTx/>
              <a:buNone/>
              <a:defRPr sz="2600">
                <a:latin typeface="Helvetica Neue"/>
                <a:ea typeface="Helvetica Neue"/>
                <a:cs typeface="Helvetica Neue"/>
                <a:sym typeface="Helvetica Neue"/>
              </a:defRPr>
            </a:lvl2pPr>
            <a:lvl3pPr marL="0" indent="0" algn="ctr" defTabSz="410765">
              <a:spcBef>
                <a:spcPts val="0"/>
              </a:spcBef>
              <a:buSzTx/>
              <a:buFontTx/>
              <a:buNone/>
              <a:defRPr sz="2600">
                <a:latin typeface="Helvetica Neue"/>
                <a:ea typeface="Helvetica Neue"/>
                <a:cs typeface="Helvetica Neue"/>
                <a:sym typeface="Helvetica Neue"/>
              </a:defRPr>
            </a:lvl3pPr>
            <a:lvl4pPr marL="0" indent="0" algn="ctr" defTabSz="410765">
              <a:spcBef>
                <a:spcPts val="0"/>
              </a:spcBef>
              <a:buSzTx/>
              <a:buFontTx/>
              <a:buNone/>
              <a:defRPr sz="2600">
                <a:latin typeface="Helvetica Neue"/>
                <a:ea typeface="Helvetica Neue"/>
                <a:cs typeface="Helvetica Neue"/>
                <a:sym typeface="Helvetica Neue"/>
              </a:defRPr>
            </a:lvl4pPr>
            <a:lvl5pPr marL="0" indent="0" algn="ctr" defTabSz="410765">
              <a:spcBef>
                <a:spcPts val="0"/>
              </a:spcBef>
              <a:buSzTx/>
              <a:buFont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4449876" y="6536531"/>
            <a:ext cx="239485" cy="232486"/>
          </a:xfrm>
          <a:prstGeom prst="rect">
            <a:avLst/>
          </a:prstGeom>
        </p:spPr>
        <p:txBody>
          <a:bodyPr lIns="35718" tIns="35718" rIns="35718" bIns="35718" anchor="t"/>
          <a:lstStyle>
            <a:lvl1pPr algn="ctr" defTabSz="410765">
              <a:defRPr sz="1100">
                <a:solidFill>
                  <a:srgbClr val="000000"/>
                </a:solidFill>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2024754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BA8CE4-A212-471E-AFC1-D381A5767C85}" type="datetimeFigureOut">
              <a:rPr lang="en-US" smtClean="0"/>
              <a:t>11/29/18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BF6B1-6927-4E56-8E2E-E731F399A530}" type="slidenum">
              <a:rPr lang="en-US" smtClean="0"/>
              <a:t>‹#›</a:t>
            </a:fld>
            <a:endParaRPr lang="en-US"/>
          </a:p>
        </p:txBody>
      </p:sp>
    </p:spTree>
    <p:extLst>
      <p:ext uri="{BB962C8B-B14F-4D97-AF65-F5344CB8AC3E}">
        <p14:creationId xmlns:p14="http://schemas.microsoft.com/office/powerpoint/2010/main" val="994937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BA8CE4-A212-471E-AFC1-D381A5767C85}" type="datetimeFigureOut">
              <a:rPr lang="en-US" smtClean="0"/>
              <a:t>11/29/18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BF6B1-6927-4E56-8E2E-E731F399A530}" type="slidenum">
              <a:rPr lang="en-US" smtClean="0"/>
              <a:t>‹#›</a:t>
            </a:fld>
            <a:endParaRPr lang="en-US"/>
          </a:p>
        </p:txBody>
      </p:sp>
    </p:spTree>
    <p:extLst>
      <p:ext uri="{BB962C8B-B14F-4D97-AF65-F5344CB8AC3E}">
        <p14:creationId xmlns:p14="http://schemas.microsoft.com/office/powerpoint/2010/main" val="1689099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theme" Target="../theme/theme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A8CE4-A212-471E-AFC1-D381A5767C85}" type="datetimeFigureOut">
              <a:rPr lang="en-US" smtClean="0"/>
              <a:t>11/29/18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BF6B1-6927-4E56-8E2E-E731F399A530}" type="slidenum">
              <a:rPr lang="en-US" smtClean="0"/>
              <a:t>‹#›</a:t>
            </a:fld>
            <a:endParaRPr lang="en-US"/>
          </a:p>
        </p:txBody>
      </p:sp>
    </p:spTree>
    <p:extLst>
      <p:ext uri="{BB962C8B-B14F-4D97-AF65-F5344CB8AC3E}">
        <p14:creationId xmlns:p14="http://schemas.microsoft.com/office/powerpoint/2010/main" val="434527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17E56-5CB9-C040-B641-C6DFE427398A}" type="datetimeFigureOut">
              <a:rPr lang="en-US" smtClean="0"/>
              <a:t>11/29/18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2248F-0400-9249-96B4-7EE64E0D9CA6}" type="slidenum">
              <a:rPr lang="en-US" smtClean="0"/>
              <a:t>‹#›</a:t>
            </a:fld>
            <a:endParaRPr lang="en-US"/>
          </a:p>
        </p:txBody>
      </p:sp>
    </p:spTree>
    <p:extLst>
      <p:ext uri="{BB962C8B-B14F-4D97-AF65-F5344CB8AC3E}">
        <p14:creationId xmlns:p14="http://schemas.microsoft.com/office/powerpoint/2010/main" val="11099005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tx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1157" name="Rectangle 5"/>
          <p:cNvSpPr>
            <a:spLocks noGrp="1" noChangeArrowheads="1"/>
          </p:cNvSpPr>
          <p:nvPr>
            <p:ph type="ftr" sz="quarter" idx="3"/>
          </p:nvPr>
        </p:nvSpPr>
        <p:spPr bwMode="auto">
          <a:xfrm>
            <a:off x="457200" y="6245225"/>
            <a:ext cx="5562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solidFill>
                  <a:srgbClr val="000000"/>
                </a:solidFill>
                <a:latin typeface="+mn-lt"/>
              </a:defRPr>
            </a:lvl1pPr>
          </a:lstStyle>
          <a:p>
            <a:pPr>
              <a:defRPr/>
            </a:pPr>
            <a:r>
              <a:rPr lang="en-US" altLang="en-US"/>
              <a:t>S390 Introduction to Wildland Fire Behavior Calculations</a:t>
            </a:r>
          </a:p>
        </p:txBody>
      </p:sp>
      <p:sp>
        <p:nvSpPr>
          <p:cNvPr id="5611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latin typeface="+mn-lt"/>
              </a:defRPr>
            </a:lvl1pPr>
          </a:lstStyle>
          <a:p>
            <a:pPr>
              <a:defRPr/>
            </a:pPr>
            <a:r>
              <a:rPr lang="en-US" altLang="en-US"/>
              <a:t>04-</a:t>
            </a:r>
            <a:fld id="{E0A39BBB-7ED3-4751-A054-F774EE2B0EFC}" type="slidenum">
              <a:rPr lang="en-US" altLang="en-US"/>
              <a:pPr>
                <a:defRPr/>
              </a:pPr>
              <a:t>‹#›</a:t>
            </a:fld>
            <a:r>
              <a:rPr lang="en-US" altLang="en-US"/>
              <a:t>-S390-EP</a:t>
            </a:r>
          </a:p>
        </p:txBody>
      </p:sp>
    </p:spTree>
    <p:extLst>
      <p:ext uri="{BB962C8B-B14F-4D97-AF65-F5344CB8AC3E}">
        <p14:creationId xmlns:p14="http://schemas.microsoft.com/office/powerpoint/2010/main" val="2560840789"/>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hf hdr="0" ftr="0" dt="0"/>
  <p:txStyles>
    <p:titleStyle>
      <a:lvl1pPr algn="ctr" rtl="0" eaLnBrk="0" fontAlgn="base" hangingPunct="0">
        <a:spcBef>
          <a:spcPct val="0"/>
        </a:spcBef>
        <a:spcAft>
          <a:spcPct val="0"/>
        </a:spcAft>
        <a:defRPr sz="4000" b="1" kern="1200">
          <a:solidFill>
            <a:schemeClr val="bg2"/>
          </a:solidFill>
          <a:latin typeface="+mj-lt"/>
          <a:ea typeface="+mj-ea"/>
          <a:cs typeface="+mj-cs"/>
        </a:defRPr>
      </a:lvl1pPr>
      <a:lvl2pPr algn="ctr" rtl="0" eaLnBrk="0" fontAlgn="base" hangingPunct="0">
        <a:spcBef>
          <a:spcPct val="0"/>
        </a:spcBef>
        <a:spcAft>
          <a:spcPct val="0"/>
        </a:spcAft>
        <a:defRPr sz="4000" b="1">
          <a:solidFill>
            <a:schemeClr val="bg2"/>
          </a:solidFill>
          <a:latin typeface="Verdana" panose="020B0604030504040204" pitchFamily="34" charset="0"/>
        </a:defRPr>
      </a:lvl2pPr>
      <a:lvl3pPr algn="ctr" rtl="0" eaLnBrk="0" fontAlgn="base" hangingPunct="0">
        <a:spcBef>
          <a:spcPct val="0"/>
        </a:spcBef>
        <a:spcAft>
          <a:spcPct val="0"/>
        </a:spcAft>
        <a:defRPr sz="4000" b="1">
          <a:solidFill>
            <a:schemeClr val="bg2"/>
          </a:solidFill>
          <a:latin typeface="Verdana" panose="020B0604030504040204" pitchFamily="34" charset="0"/>
        </a:defRPr>
      </a:lvl3pPr>
      <a:lvl4pPr algn="ctr" rtl="0" eaLnBrk="0" fontAlgn="base" hangingPunct="0">
        <a:spcBef>
          <a:spcPct val="0"/>
        </a:spcBef>
        <a:spcAft>
          <a:spcPct val="0"/>
        </a:spcAft>
        <a:defRPr sz="4000" b="1">
          <a:solidFill>
            <a:schemeClr val="bg2"/>
          </a:solidFill>
          <a:latin typeface="Verdana" panose="020B0604030504040204" pitchFamily="34" charset="0"/>
        </a:defRPr>
      </a:lvl4pPr>
      <a:lvl5pPr algn="ctr" rtl="0" eaLnBrk="0" fontAlgn="base" hangingPunct="0">
        <a:spcBef>
          <a:spcPct val="0"/>
        </a:spcBef>
        <a:spcAft>
          <a:spcPct val="0"/>
        </a:spcAft>
        <a:defRPr sz="4000" b="1">
          <a:solidFill>
            <a:schemeClr val="bg2"/>
          </a:solidFill>
          <a:latin typeface="Verdana" panose="020B0604030504040204" pitchFamily="34" charset="0"/>
        </a:defRPr>
      </a:lvl5pPr>
      <a:lvl6pPr marL="457200" algn="ctr" rtl="0" fontAlgn="base">
        <a:spcBef>
          <a:spcPct val="0"/>
        </a:spcBef>
        <a:spcAft>
          <a:spcPct val="0"/>
        </a:spcAft>
        <a:defRPr sz="4000" b="1">
          <a:solidFill>
            <a:schemeClr val="bg2"/>
          </a:solidFill>
          <a:latin typeface="Verdana" panose="020B0604030504040204" pitchFamily="34" charset="0"/>
        </a:defRPr>
      </a:lvl6pPr>
      <a:lvl7pPr marL="914400" algn="ctr" rtl="0" fontAlgn="base">
        <a:spcBef>
          <a:spcPct val="0"/>
        </a:spcBef>
        <a:spcAft>
          <a:spcPct val="0"/>
        </a:spcAft>
        <a:defRPr sz="4000" b="1">
          <a:solidFill>
            <a:schemeClr val="bg2"/>
          </a:solidFill>
          <a:latin typeface="Verdana" panose="020B0604030504040204" pitchFamily="34" charset="0"/>
        </a:defRPr>
      </a:lvl7pPr>
      <a:lvl8pPr marL="1371600" algn="ctr" rtl="0" fontAlgn="base">
        <a:spcBef>
          <a:spcPct val="0"/>
        </a:spcBef>
        <a:spcAft>
          <a:spcPct val="0"/>
        </a:spcAft>
        <a:defRPr sz="4000" b="1">
          <a:solidFill>
            <a:schemeClr val="bg2"/>
          </a:solidFill>
          <a:latin typeface="Verdana" panose="020B0604030504040204" pitchFamily="34" charset="0"/>
        </a:defRPr>
      </a:lvl8pPr>
      <a:lvl9pPr marL="1828800" algn="ctr" rtl="0" fontAlgn="base">
        <a:spcBef>
          <a:spcPct val="0"/>
        </a:spcBef>
        <a:spcAft>
          <a:spcPct val="0"/>
        </a:spcAft>
        <a:defRPr sz="4000" b="1">
          <a:solidFill>
            <a:schemeClr val="bg2"/>
          </a:solidFill>
          <a:latin typeface="Verdana" panose="020B0604030504040204" pitchFamily="34" charset="0"/>
        </a:defRPr>
      </a:lvl9pPr>
    </p:titleStyle>
    <p:bodyStyle>
      <a:lvl1pPr marL="342900" indent="-342900" algn="l" rtl="0" eaLnBrk="0" fontAlgn="base" hangingPunct="0">
        <a:spcBef>
          <a:spcPct val="20000"/>
        </a:spcBef>
        <a:spcAft>
          <a:spcPct val="0"/>
        </a:spcAft>
        <a:buClr>
          <a:srgbClr val="000000"/>
        </a:buClr>
        <a:buChar char="•"/>
        <a:defRPr sz="3200" b="1" kern="1200">
          <a:solidFill>
            <a:srgbClr val="000000"/>
          </a:solidFill>
          <a:latin typeface="+mn-lt"/>
          <a:ea typeface="+mn-ea"/>
          <a:cs typeface="+mn-cs"/>
        </a:defRPr>
      </a:lvl1pPr>
      <a:lvl2pPr marL="742950" indent="-285750" algn="l" rtl="0" eaLnBrk="0" fontAlgn="base" hangingPunct="0">
        <a:spcBef>
          <a:spcPct val="20000"/>
        </a:spcBef>
        <a:spcAft>
          <a:spcPct val="0"/>
        </a:spcAft>
        <a:buClr>
          <a:srgbClr val="000000"/>
        </a:buClr>
        <a:buChar char="•"/>
        <a:defRPr sz="2800" b="1" kern="1200">
          <a:solidFill>
            <a:srgbClr val="000000"/>
          </a:solidFill>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rgbClr val="000000"/>
          </a:solidFill>
          <a:latin typeface="Tahoma" panose="020B0604030504040204" pitchFamily="34" charset="0"/>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rgbClr val="000000"/>
          </a:solidFill>
          <a:latin typeface="Tahoma" panose="020B0604030504040204" pitchFamily="34" charset="0"/>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rgbClr val="000000"/>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AF9C1-1008-4C40-A6F1-BA3A03F34BA5}" type="datetimeFigureOut">
              <a:rPr lang="en-US" smtClean="0"/>
              <a:t>11/29/18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F92B68-8BBD-4B40-948E-011EE4CC4A16}" type="slidenum">
              <a:rPr lang="en-US" smtClean="0"/>
              <a:t>‹#›</a:t>
            </a:fld>
            <a:endParaRPr lang="en-US"/>
          </a:p>
        </p:txBody>
      </p:sp>
    </p:spTree>
    <p:extLst>
      <p:ext uri="{BB962C8B-B14F-4D97-AF65-F5344CB8AC3E}">
        <p14:creationId xmlns:p14="http://schemas.microsoft.com/office/powerpoint/2010/main" val="193084587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8" y="6404293"/>
            <a:ext cx="258623" cy="269239"/>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73202599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7.x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8.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A159B-F69C-442A-B295-226965085ED2}"/>
              </a:ext>
            </a:extLst>
          </p:cNvPr>
          <p:cNvPicPr>
            <a:picLocks noChangeAspect="1"/>
          </p:cNvPicPr>
          <p:nvPr/>
        </p:nvPicPr>
        <p:blipFill>
          <a:blip r:embed="rId2"/>
          <a:stretch>
            <a:fillRect/>
          </a:stretch>
        </p:blipFill>
        <p:spPr>
          <a:xfrm>
            <a:off x="340822" y="2124723"/>
            <a:ext cx="8462356" cy="4733277"/>
          </a:xfrm>
          <a:prstGeom prst="rect">
            <a:avLst/>
          </a:prstGeom>
        </p:spPr>
      </p:pic>
      <p:sp>
        <p:nvSpPr>
          <p:cNvPr id="2" name="Title 1">
            <a:extLst>
              <a:ext uri="{FF2B5EF4-FFF2-40B4-BE49-F238E27FC236}">
                <a16:creationId xmlns:a16="http://schemas.microsoft.com/office/drawing/2014/main" id="{1B568C85-615F-4105-809A-05B202508E2B}"/>
              </a:ext>
            </a:extLst>
          </p:cNvPr>
          <p:cNvSpPr>
            <a:spLocks noGrp="1"/>
          </p:cNvSpPr>
          <p:nvPr>
            <p:ph type="ctrTitle"/>
          </p:nvPr>
        </p:nvSpPr>
        <p:spPr>
          <a:xfrm>
            <a:off x="0" y="0"/>
            <a:ext cx="9143999" cy="1743457"/>
          </a:xfrm>
        </p:spPr>
        <p:txBody>
          <a:bodyPr>
            <a:normAutofit/>
          </a:bodyPr>
          <a:lstStyle/>
          <a:p>
            <a:r>
              <a:rPr lang="en-US" dirty="0"/>
              <a:t>Representing our </a:t>
            </a:r>
            <a:br>
              <a:rPr lang="en-US" dirty="0"/>
            </a:br>
            <a:r>
              <a:rPr lang="en-US" dirty="0"/>
              <a:t>Current and Future Situation</a:t>
            </a:r>
          </a:p>
        </p:txBody>
      </p:sp>
      <p:sp>
        <p:nvSpPr>
          <p:cNvPr id="3" name="Subtitle 2">
            <a:extLst>
              <a:ext uri="{FF2B5EF4-FFF2-40B4-BE49-F238E27FC236}">
                <a16:creationId xmlns:a16="http://schemas.microsoft.com/office/drawing/2014/main" id="{B76FCA74-0A07-4F66-A537-9B4FB5497E02}"/>
              </a:ext>
            </a:extLst>
          </p:cNvPr>
          <p:cNvSpPr>
            <a:spLocks noGrp="1"/>
          </p:cNvSpPr>
          <p:nvPr>
            <p:ph type="subTitle" idx="1"/>
          </p:nvPr>
        </p:nvSpPr>
        <p:spPr>
          <a:xfrm>
            <a:off x="1037011" y="1743457"/>
            <a:ext cx="7069976" cy="1352347"/>
          </a:xfrm>
          <a:solidFill>
            <a:schemeClr val="bg1">
              <a:alpha val="80000"/>
            </a:schemeClr>
          </a:solidFill>
        </p:spPr>
        <p:txBody>
          <a:bodyPr/>
          <a:lstStyle/>
          <a:p>
            <a:pPr marL="342900" indent="-342900" algn="l">
              <a:buFont typeface="Arial" panose="020B0604020202020204" pitchFamily="34" charset="0"/>
              <a:buChar char="•"/>
            </a:pPr>
            <a:r>
              <a:rPr lang="en-US" dirty="0"/>
              <a:t>Using Climatological Reference with our fire history</a:t>
            </a:r>
          </a:p>
          <a:p>
            <a:pPr marL="342900" indent="-342900" algn="l">
              <a:buFont typeface="Arial" panose="020B0604020202020204" pitchFamily="34" charset="0"/>
              <a:buChar char="•"/>
            </a:pPr>
            <a:r>
              <a:rPr lang="en-US" dirty="0"/>
              <a:t>Surface Observations vs Gridded (modeled) weather</a:t>
            </a:r>
          </a:p>
          <a:p>
            <a:pPr marL="342900" indent="-342900" algn="l">
              <a:buFont typeface="Arial" panose="020B0604020202020204" pitchFamily="34" charset="0"/>
              <a:buChar char="•"/>
            </a:pPr>
            <a:r>
              <a:rPr lang="en-US" dirty="0"/>
              <a:t>Improving Reanalysis Climatology</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3070157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6F4A7-512A-42BE-AE04-F5D96570BB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0"/>
            <a:ext cx="4026309" cy="3282743"/>
          </a:xfrm>
          <a:prstGeom prst="rect">
            <a:avLst/>
          </a:prstGeom>
        </p:spPr>
      </p:pic>
      <p:pic>
        <p:nvPicPr>
          <p:cNvPr id="6" name="Picture 5">
            <a:extLst>
              <a:ext uri="{FF2B5EF4-FFF2-40B4-BE49-F238E27FC236}">
                <a16:creationId xmlns:a16="http://schemas.microsoft.com/office/drawing/2014/main" id="{D1FB87C5-8BAA-48B2-98D3-8362652F8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2384" y="0"/>
            <a:ext cx="3760839" cy="3287181"/>
          </a:xfrm>
          <a:prstGeom prst="rect">
            <a:avLst/>
          </a:prstGeom>
        </p:spPr>
      </p:pic>
      <p:pic>
        <p:nvPicPr>
          <p:cNvPr id="5" name="Picture 4">
            <a:extLst>
              <a:ext uri="{FF2B5EF4-FFF2-40B4-BE49-F238E27FC236}">
                <a16:creationId xmlns:a16="http://schemas.microsoft.com/office/drawing/2014/main" id="{1C7AA814-9EBF-4763-8B3F-C10B3364A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93574"/>
            <a:ext cx="4001439" cy="2964426"/>
          </a:xfrm>
          <a:prstGeom prst="rect">
            <a:avLst/>
          </a:prstGeom>
        </p:spPr>
      </p:pic>
      <p:pic>
        <p:nvPicPr>
          <p:cNvPr id="7" name="Picture 6">
            <a:extLst>
              <a:ext uri="{FF2B5EF4-FFF2-40B4-BE49-F238E27FC236}">
                <a16:creationId xmlns:a16="http://schemas.microsoft.com/office/drawing/2014/main" id="{44474A71-79E3-490D-92FB-9CE5F97A39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2384" y="3893574"/>
            <a:ext cx="4031616" cy="2935151"/>
          </a:xfrm>
          <a:prstGeom prst="rect">
            <a:avLst/>
          </a:prstGeom>
        </p:spPr>
      </p:pic>
      <p:sp>
        <p:nvSpPr>
          <p:cNvPr id="3" name="TextBox 2">
            <a:extLst>
              <a:ext uri="{FF2B5EF4-FFF2-40B4-BE49-F238E27FC236}">
                <a16:creationId xmlns:a16="http://schemas.microsoft.com/office/drawing/2014/main" id="{163B1820-8438-48D0-B904-096BEF8DBAF1}"/>
              </a:ext>
            </a:extLst>
          </p:cNvPr>
          <p:cNvSpPr txBox="1"/>
          <p:nvPr/>
        </p:nvSpPr>
        <p:spPr>
          <a:xfrm>
            <a:off x="4026310" y="648929"/>
            <a:ext cx="1086074"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June 17, 2018</a:t>
            </a:r>
          </a:p>
        </p:txBody>
      </p:sp>
      <p:sp>
        <p:nvSpPr>
          <p:cNvPr id="8" name="TextBox 7">
            <a:extLst>
              <a:ext uri="{FF2B5EF4-FFF2-40B4-BE49-F238E27FC236}">
                <a16:creationId xmlns:a16="http://schemas.microsoft.com/office/drawing/2014/main" id="{3E73F060-36A4-4F0A-9495-E1A930873EEB}"/>
              </a:ext>
            </a:extLst>
          </p:cNvPr>
          <p:cNvSpPr txBox="1"/>
          <p:nvPr/>
        </p:nvSpPr>
        <p:spPr>
          <a:xfrm>
            <a:off x="4001439" y="4683289"/>
            <a:ext cx="1086074"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Aug 21, 2018</a:t>
            </a:r>
          </a:p>
        </p:txBody>
      </p:sp>
      <p:sp>
        <p:nvSpPr>
          <p:cNvPr id="9" name="TextBox 8">
            <a:extLst>
              <a:ext uri="{FF2B5EF4-FFF2-40B4-BE49-F238E27FC236}">
                <a16:creationId xmlns:a16="http://schemas.microsoft.com/office/drawing/2014/main" id="{3EAC9692-3F67-4D46-AF35-B146328B4960}"/>
              </a:ext>
            </a:extLst>
          </p:cNvPr>
          <p:cNvSpPr txBox="1"/>
          <p:nvPr/>
        </p:nvSpPr>
        <p:spPr>
          <a:xfrm>
            <a:off x="0" y="3231997"/>
            <a:ext cx="9144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Great Lakes Fire &amp; Fuels BUI </a:t>
            </a:r>
            <a:r>
              <a:rPr lang="en-US" sz="2000" b="1" dirty="0">
                <a:solidFill>
                  <a:prstClr val="black"/>
                </a:solidFill>
                <a:latin typeface="Calibri" panose="020F0502020204030204"/>
              </a:rPr>
              <a:t>current values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versus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Wildland Fire Assessment System (WFAS)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ERCg</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Ranking or Percentile</a:t>
            </a:r>
          </a:p>
        </p:txBody>
      </p:sp>
    </p:spTree>
    <p:extLst>
      <p:ext uri="{BB962C8B-B14F-4D97-AF65-F5344CB8AC3E}">
        <p14:creationId xmlns:p14="http://schemas.microsoft.com/office/powerpoint/2010/main" val="3319341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45E2B8-7F59-4FD2-879D-D8328278F464}"/>
              </a:ext>
            </a:extLst>
          </p:cNvPr>
          <p:cNvPicPr>
            <a:picLocks noChangeAspect="1"/>
          </p:cNvPicPr>
          <p:nvPr/>
        </p:nvPicPr>
        <p:blipFill>
          <a:blip r:embed="rId2"/>
          <a:stretch>
            <a:fillRect/>
          </a:stretch>
        </p:blipFill>
        <p:spPr>
          <a:xfrm>
            <a:off x="-1" y="0"/>
            <a:ext cx="6199479" cy="4907280"/>
          </a:xfrm>
          <a:prstGeom prst="rect">
            <a:avLst/>
          </a:prstGeom>
        </p:spPr>
      </p:pic>
      <p:sp>
        <p:nvSpPr>
          <p:cNvPr id="2" name="Title 1">
            <a:extLst>
              <a:ext uri="{FF2B5EF4-FFF2-40B4-BE49-F238E27FC236}">
                <a16:creationId xmlns:a16="http://schemas.microsoft.com/office/drawing/2014/main" id="{1B568C85-615F-4105-809A-05B202508E2B}"/>
              </a:ext>
            </a:extLst>
          </p:cNvPr>
          <p:cNvSpPr>
            <a:spLocks noGrp="1"/>
          </p:cNvSpPr>
          <p:nvPr>
            <p:ph type="title"/>
          </p:nvPr>
        </p:nvSpPr>
        <p:spPr>
          <a:xfrm>
            <a:off x="6199478" y="0"/>
            <a:ext cx="2944522" cy="2964094"/>
          </a:xfrm>
        </p:spPr>
        <p:txBody>
          <a:bodyPr>
            <a:normAutofit fontScale="90000"/>
          </a:bodyPr>
          <a:lstStyle/>
          <a:p>
            <a:pPr algn="ctr"/>
            <a:r>
              <a:rPr lang="en-US" b="1" dirty="0"/>
              <a:t>Surface Observations and Gridded (modeled) Weather</a:t>
            </a:r>
          </a:p>
        </p:txBody>
      </p:sp>
      <p:sp>
        <p:nvSpPr>
          <p:cNvPr id="6" name="Content Placeholder 5">
            <a:extLst>
              <a:ext uri="{FF2B5EF4-FFF2-40B4-BE49-F238E27FC236}">
                <a16:creationId xmlns:a16="http://schemas.microsoft.com/office/drawing/2014/main" id="{1BFCCE13-7FC3-4C76-BA43-4583CF53A551}"/>
              </a:ext>
            </a:extLst>
          </p:cNvPr>
          <p:cNvSpPr>
            <a:spLocks noGrp="1"/>
          </p:cNvSpPr>
          <p:nvPr>
            <p:ph idx="1"/>
          </p:nvPr>
        </p:nvSpPr>
        <p:spPr>
          <a:xfrm>
            <a:off x="0" y="5153890"/>
            <a:ext cx="4293474" cy="1651087"/>
          </a:xfrm>
        </p:spPr>
        <p:txBody>
          <a:bodyPr>
            <a:normAutofit/>
          </a:bodyPr>
          <a:lstStyle/>
          <a:p>
            <a:r>
              <a:rPr lang="en-US" dirty="0"/>
              <a:t>How can we take best advantage of the gridded data that we are provided </a:t>
            </a:r>
          </a:p>
        </p:txBody>
      </p:sp>
      <p:pic>
        <p:nvPicPr>
          <p:cNvPr id="5" name="Picture 4">
            <a:extLst>
              <a:ext uri="{FF2B5EF4-FFF2-40B4-BE49-F238E27FC236}">
                <a16:creationId xmlns:a16="http://schemas.microsoft.com/office/drawing/2014/main" id="{0254E871-B550-4C25-8077-279FFEEC6566}"/>
              </a:ext>
            </a:extLst>
          </p:cNvPr>
          <p:cNvPicPr>
            <a:picLocks noChangeAspect="1"/>
          </p:cNvPicPr>
          <p:nvPr/>
        </p:nvPicPr>
        <p:blipFill>
          <a:blip r:embed="rId3"/>
          <a:stretch>
            <a:fillRect/>
          </a:stretch>
        </p:blipFill>
        <p:spPr>
          <a:xfrm>
            <a:off x="4293474" y="2964094"/>
            <a:ext cx="4850526" cy="3893906"/>
          </a:xfrm>
          <a:prstGeom prst="rect">
            <a:avLst/>
          </a:prstGeom>
        </p:spPr>
      </p:pic>
    </p:spTree>
    <p:extLst>
      <p:ext uri="{BB962C8B-B14F-4D97-AF65-F5344CB8AC3E}">
        <p14:creationId xmlns:p14="http://schemas.microsoft.com/office/powerpoint/2010/main" val="750298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68C85-615F-4105-809A-05B202508E2B}"/>
              </a:ext>
            </a:extLst>
          </p:cNvPr>
          <p:cNvSpPr>
            <a:spLocks noGrp="1"/>
          </p:cNvSpPr>
          <p:nvPr>
            <p:ph type="title"/>
          </p:nvPr>
        </p:nvSpPr>
        <p:spPr>
          <a:xfrm>
            <a:off x="0" y="0"/>
            <a:ext cx="5334000" cy="1325563"/>
          </a:xfrm>
        </p:spPr>
        <p:txBody>
          <a:bodyPr>
            <a:normAutofit/>
          </a:bodyPr>
          <a:lstStyle/>
          <a:p>
            <a:pPr algn="ctr"/>
            <a:r>
              <a:rPr lang="en-US" dirty="0"/>
              <a:t>Reanalysis Climatology</a:t>
            </a:r>
            <a:br>
              <a:rPr lang="en-US" dirty="0"/>
            </a:br>
            <a:r>
              <a:rPr lang="en-US" sz="3200" dirty="0"/>
              <a:t>gridded weather history</a:t>
            </a:r>
          </a:p>
        </p:txBody>
      </p:sp>
      <p:sp>
        <p:nvSpPr>
          <p:cNvPr id="6" name="Content Placeholder 5">
            <a:extLst>
              <a:ext uri="{FF2B5EF4-FFF2-40B4-BE49-F238E27FC236}">
                <a16:creationId xmlns:a16="http://schemas.microsoft.com/office/drawing/2014/main" id="{AFAA7FD8-48AF-4463-9DB2-707ADED38974}"/>
              </a:ext>
            </a:extLst>
          </p:cNvPr>
          <p:cNvSpPr>
            <a:spLocks noGrp="1"/>
          </p:cNvSpPr>
          <p:nvPr>
            <p:ph idx="1"/>
          </p:nvPr>
        </p:nvSpPr>
        <p:spPr>
          <a:xfrm>
            <a:off x="5334000" y="213360"/>
            <a:ext cx="3810000" cy="6644639"/>
          </a:xfrm>
        </p:spPr>
        <p:txBody>
          <a:bodyPr>
            <a:normAutofit fontScale="92500"/>
          </a:bodyPr>
          <a:lstStyle/>
          <a:p>
            <a:r>
              <a:rPr lang="en-US" dirty="0"/>
              <a:t>Reanalysis Climatology uses forecast models and data assimilation systems to '</a:t>
            </a:r>
            <a:r>
              <a:rPr lang="en-US" dirty="0" err="1"/>
              <a:t>reanalyse</a:t>
            </a:r>
            <a:r>
              <a:rPr lang="en-US" dirty="0"/>
              <a:t>' archived observations and create global data sets of </a:t>
            </a:r>
            <a:r>
              <a:rPr lang="en-US" b="1" i="1" dirty="0"/>
              <a:t>history of the atmosphere, land surface, and oceans</a:t>
            </a:r>
            <a:r>
              <a:rPr lang="en-US" dirty="0"/>
              <a:t>. </a:t>
            </a:r>
          </a:p>
          <a:p>
            <a:r>
              <a:rPr lang="en-US" dirty="0"/>
              <a:t>Reanalysis data are used for monitoring climate change, for research and education, and for commercial applications. </a:t>
            </a:r>
          </a:p>
          <a:p>
            <a:r>
              <a:rPr lang="en-US" b="1" i="1" dirty="0"/>
              <a:t>Often very little data assimilated from Alaska observations</a:t>
            </a:r>
          </a:p>
        </p:txBody>
      </p:sp>
      <p:pic>
        <p:nvPicPr>
          <p:cNvPr id="3" name="Picture 2">
            <a:extLst>
              <a:ext uri="{FF2B5EF4-FFF2-40B4-BE49-F238E27FC236}">
                <a16:creationId xmlns:a16="http://schemas.microsoft.com/office/drawing/2014/main" id="{717DCF31-85E4-4728-863E-C50C4BF2A289}"/>
              </a:ext>
            </a:extLst>
          </p:cNvPr>
          <p:cNvPicPr>
            <a:picLocks noChangeAspect="1"/>
          </p:cNvPicPr>
          <p:nvPr/>
        </p:nvPicPr>
        <p:blipFill>
          <a:blip r:embed="rId3"/>
          <a:stretch>
            <a:fillRect/>
          </a:stretch>
        </p:blipFill>
        <p:spPr>
          <a:xfrm>
            <a:off x="490143" y="1325563"/>
            <a:ext cx="4499238" cy="5188146"/>
          </a:xfrm>
          <a:prstGeom prst="rect">
            <a:avLst/>
          </a:prstGeom>
        </p:spPr>
      </p:pic>
      <p:sp>
        <p:nvSpPr>
          <p:cNvPr id="7" name="TextBox 6">
            <a:extLst>
              <a:ext uri="{FF2B5EF4-FFF2-40B4-BE49-F238E27FC236}">
                <a16:creationId xmlns:a16="http://schemas.microsoft.com/office/drawing/2014/main" id="{4D9940F8-B89D-40CC-8CE4-AF6E3CA16D57}"/>
              </a:ext>
            </a:extLst>
          </p:cNvPr>
          <p:cNvSpPr txBox="1"/>
          <p:nvPr/>
        </p:nvSpPr>
        <p:spPr>
          <a:xfrm>
            <a:off x="2286000" y="5008580"/>
            <a:ext cx="1591718" cy="461665"/>
          </a:xfrm>
          <a:prstGeom prst="rect">
            <a:avLst/>
          </a:prstGeom>
          <a:noFill/>
        </p:spPr>
        <p:txBody>
          <a:bodyPr wrap="none" rtlCol="0">
            <a:spAutoFit/>
          </a:bodyPr>
          <a:lstStyle/>
          <a:p>
            <a:r>
              <a:rPr lang="en-US" sz="2400" b="1" i="1" dirty="0"/>
              <a:t>Prism Data</a:t>
            </a:r>
          </a:p>
        </p:txBody>
      </p:sp>
    </p:spTree>
    <p:extLst>
      <p:ext uri="{BB962C8B-B14F-4D97-AF65-F5344CB8AC3E}">
        <p14:creationId xmlns:p14="http://schemas.microsoft.com/office/powerpoint/2010/main" val="4210157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68C85-615F-4105-809A-05B202508E2B}"/>
              </a:ext>
            </a:extLst>
          </p:cNvPr>
          <p:cNvSpPr>
            <a:spLocks noGrp="1"/>
          </p:cNvSpPr>
          <p:nvPr>
            <p:ph type="title"/>
          </p:nvPr>
        </p:nvSpPr>
        <p:spPr>
          <a:xfrm>
            <a:off x="0" y="18255"/>
            <a:ext cx="9144000" cy="1582860"/>
          </a:xfrm>
        </p:spPr>
        <p:txBody>
          <a:bodyPr>
            <a:normAutofit fontScale="90000"/>
          </a:bodyPr>
          <a:lstStyle/>
          <a:p>
            <a:pPr algn="ctr"/>
            <a:r>
              <a:rPr lang="en-US" dirty="0"/>
              <a:t>What happens when little data assimilated?</a:t>
            </a:r>
            <a:br>
              <a:rPr lang="en-US" dirty="0"/>
            </a:br>
            <a:r>
              <a:rPr lang="en-US" sz="3600" dirty="0"/>
              <a:t>Prism data vs Surface Observation History</a:t>
            </a:r>
          </a:p>
        </p:txBody>
      </p:sp>
      <p:pic>
        <p:nvPicPr>
          <p:cNvPr id="3" name="Picture 2">
            <a:extLst>
              <a:ext uri="{FF2B5EF4-FFF2-40B4-BE49-F238E27FC236}">
                <a16:creationId xmlns:a16="http://schemas.microsoft.com/office/drawing/2014/main" id="{717DCF31-85E4-4728-863E-C50C4BF2A289}"/>
              </a:ext>
            </a:extLst>
          </p:cNvPr>
          <p:cNvPicPr>
            <a:picLocks noChangeAspect="1"/>
          </p:cNvPicPr>
          <p:nvPr/>
        </p:nvPicPr>
        <p:blipFill>
          <a:blip r:embed="rId2"/>
          <a:stretch>
            <a:fillRect/>
          </a:stretch>
        </p:blipFill>
        <p:spPr>
          <a:xfrm>
            <a:off x="72762" y="1601115"/>
            <a:ext cx="4499238" cy="5188146"/>
          </a:xfrm>
          <a:prstGeom prst="rect">
            <a:avLst/>
          </a:prstGeom>
        </p:spPr>
      </p:pic>
      <p:pic>
        <p:nvPicPr>
          <p:cNvPr id="5" name="Picture 4">
            <a:extLst>
              <a:ext uri="{FF2B5EF4-FFF2-40B4-BE49-F238E27FC236}">
                <a16:creationId xmlns:a16="http://schemas.microsoft.com/office/drawing/2014/main" id="{F6A909E4-2C60-4E44-805B-B610B3BFEBB8}"/>
              </a:ext>
            </a:extLst>
          </p:cNvPr>
          <p:cNvPicPr>
            <a:picLocks noChangeAspect="1"/>
          </p:cNvPicPr>
          <p:nvPr/>
        </p:nvPicPr>
        <p:blipFill>
          <a:blip r:embed="rId3"/>
          <a:stretch>
            <a:fillRect/>
          </a:stretch>
        </p:blipFill>
        <p:spPr>
          <a:xfrm>
            <a:off x="3035675" y="1966922"/>
            <a:ext cx="6035563" cy="4090771"/>
          </a:xfrm>
          <a:prstGeom prst="rect">
            <a:avLst/>
          </a:prstGeom>
        </p:spPr>
      </p:pic>
    </p:spTree>
    <p:extLst>
      <p:ext uri="{BB962C8B-B14F-4D97-AF65-F5344CB8AC3E}">
        <p14:creationId xmlns:p14="http://schemas.microsoft.com/office/powerpoint/2010/main" val="1260319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325563"/>
          </a:xfrm>
        </p:spPr>
        <p:txBody>
          <a:bodyPr>
            <a:noAutofit/>
          </a:bodyPr>
          <a:lstStyle/>
          <a:p>
            <a:pPr algn="ctr"/>
            <a:r>
              <a:rPr lang="en-US" sz="2800" dirty="0"/>
              <a:t>Fire in arctic tundra of Alaska: past fire activity, future fire potential, and significance for land management and ecology </a:t>
            </a:r>
          </a:p>
        </p:txBody>
      </p:sp>
      <p:pic>
        <p:nvPicPr>
          <p:cNvPr id="6" name="Picture 5"/>
          <p:cNvPicPr>
            <a:picLocks noChangeAspect="1"/>
          </p:cNvPicPr>
          <p:nvPr/>
        </p:nvPicPr>
        <p:blipFill>
          <a:blip r:embed="rId2"/>
          <a:stretch>
            <a:fillRect/>
          </a:stretch>
        </p:blipFill>
        <p:spPr>
          <a:xfrm>
            <a:off x="0" y="3973322"/>
            <a:ext cx="9144000" cy="2454349"/>
          </a:xfrm>
          <a:prstGeom prst="rect">
            <a:avLst/>
          </a:prstGeom>
        </p:spPr>
      </p:pic>
      <p:pic>
        <p:nvPicPr>
          <p:cNvPr id="7" name="Picture 6"/>
          <p:cNvPicPr>
            <a:picLocks noChangeAspect="1"/>
          </p:cNvPicPr>
          <p:nvPr/>
        </p:nvPicPr>
        <p:blipFill>
          <a:blip r:embed="rId3"/>
          <a:stretch>
            <a:fillRect/>
          </a:stretch>
        </p:blipFill>
        <p:spPr>
          <a:xfrm>
            <a:off x="0" y="1418519"/>
            <a:ext cx="9144000" cy="2461846"/>
          </a:xfrm>
          <a:prstGeom prst="rect">
            <a:avLst/>
          </a:prstGeom>
        </p:spPr>
      </p:pic>
      <p:sp>
        <p:nvSpPr>
          <p:cNvPr id="2" name="TextBox 1"/>
          <p:cNvSpPr txBox="1"/>
          <p:nvPr/>
        </p:nvSpPr>
        <p:spPr>
          <a:xfrm>
            <a:off x="6684264" y="6488668"/>
            <a:ext cx="23601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Derived from CanESM2</a:t>
            </a:r>
          </a:p>
        </p:txBody>
      </p:sp>
      <p:pic>
        <p:nvPicPr>
          <p:cNvPr id="12" name="Picture 11"/>
          <p:cNvPicPr>
            <a:picLocks noChangeAspect="1"/>
          </p:cNvPicPr>
          <p:nvPr/>
        </p:nvPicPr>
        <p:blipFill>
          <a:blip r:embed="rId4"/>
          <a:stretch>
            <a:fillRect/>
          </a:stretch>
        </p:blipFill>
        <p:spPr>
          <a:xfrm>
            <a:off x="2679603" y="2254249"/>
            <a:ext cx="3784794" cy="2617034"/>
          </a:xfrm>
          <a:prstGeom prst="rect">
            <a:avLst/>
          </a:prstGeom>
        </p:spPr>
      </p:pic>
    </p:spTree>
    <p:extLst>
      <p:ext uri="{BB962C8B-B14F-4D97-AF65-F5344CB8AC3E}">
        <p14:creationId xmlns:p14="http://schemas.microsoft.com/office/powerpoint/2010/main" val="70457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617" y="3376918"/>
            <a:ext cx="5857421" cy="3335600"/>
          </a:xfrm>
          <a:prstGeom prst="rect">
            <a:avLst/>
          </a:prstGeom>
        </p:spPr>
      </p:pic>
      <p:sp>
        <p:nvSpPr>
          <p:cNvPr id="4" name="Title 3"/>
          <p:cNvSpPr>
            <a:spLocks noGrp="1"/>
          </p:cNvSpPr>
          <p:nvPr>
            <p:ph type="title"/>
          </p:nvPr>
        </p:nvSpPr>
        <p:spPr>
          <a:xfrm>
            <a:off x="0" y="1"/>
            <a:ext cx="9144000" cy="1227798"/>
          </a:xfrm>
        </p:spPr>
        <p:txBody>
          <a:bodyPr>
            <a:normAutofit/>
          </a:bodyPr>
          <a:lstStyle/>
          <a:p>
            <a:pPr algn="ctr"/>
            <a:r>
              <a:rPr lang="en-US" sz="3100" dirty="0"/>
              <a:t>AN ASSESSMENT OF THE ROLE OF ANTHROPOGENIC CLIMATE CHANGE IN THE ALASKA FIRE SEASON OF 2015 </a:t>
            </a:r>
            <a:endParaRPr lang="en-US" dirty="0"/>
          </a:p>
        </p:txBody>
      </p:sp>
      <p:pic>
        <p:nvPicPr>
          <p:cNvPr id="5" name="Picture 4"/>
          <p:cNvPicPr>
            <a:picLocks noChangeAspect="1"/>
          </p:cNvPicPr>
          <p:nvPr/>
        </p:nvPicPr>
        <p:blipFill>
          <a:blip r:embed="rId4"/>
          <a:stretch>
            <a:fillRect/>
          </a:stretch>
        </p:blipFill>
        <p:spPr>
          <a:xfrm>
            <a:off x="4749339" y="1109061"/>
            <a:ext cx="4255516" cy="3143781"/>
          </a:xfrm>
          <a:prstGeom prst="rect">
            <a:avLst/>
          </a:prstGeom>
        </p:spPr>
      </p:pic>
      <p:sp>
        <p:nvSpPr>
          <p:cNvPr id="9" name="TextBox 8"/>
          <p:cNvSpPr txBox="1"/>
          <p:nvPr/>
        </p:nvSpPr>
        <p:spPr>
          <a:xfrm>
            <a:off x="5140412" y="1198510"/>
            <a:ext cx="2566673"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Modeled from ERA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downscaled Reanalysis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304801" y="1096210"/>
            <a:ext cx="4089862" cy="224676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Surface observations, below, show that 2004 was most significant season by far and shows less of an increasing trend.</a:t>
            </a:r>
          </a:p>
        </p:txBody>
      </p:sp>
      <p:sp>
        <p:nvSpPr>
          <p:cNvPr id="8" name="TextBox 7"/>
          <p:cNvSpPr txBox="1"/>
          <p:nvPr/>
        </p:nvSpPr>
        <p:spPr>
          <a:xfrm>
            <a:off x="5997039" y="4465749"/>
            <a:ext cx="2984958" cy="224676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Modeled trend, above, exaggerates importance of later years, especially 2013 and 2015.</a:t>
            </a:r>
          </a:p>
        </p:txBody>
      </p:sp>
    </p:spTree>
    <p:extLst>
      <p:ext uri="{BB962C8B-B14F-4D97-AF65-F5344CB8AC3E}">
        <p14:creationId xmlns:p14="http://schemas.microsoft.com/office/powerpoint/2010/main" val="99246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08596"/>
            <a:ext cx="9137650" cy="6049404"/>
          </a:xfrm>
          <a:prstGeom prst="rect">
            <a:avLst/>
          </a:prstGeom>
        </p:spPr>
      </p:pic>
      <p:sp>
        <p:nvSpPr>
          <p:cNvPr id="2" name="Title 1"/>
          <p:cNvSpPr>
            <a:spLocks noGrp="1"/>
          </p:cNvSpPr>
          <p:nvPr>
            <p:ph type="title"/>
          </p:nvPr>
        </p:nvSpPr>
        <p:spPr>
          <a:xfrm>
            <a:off x="0" y="1"/>
            <a:ext cx="9137650" cy="808596"/>
          </a:xfrm>
        </p:spPr>
        <p:txBody>
          <a:bodyPr/>
          <a:lstStyle/>
          <a:p>
            <a:pPr algn="ctr"/>
            <a:r>
              <a:rPr lang="en-US" dirty="0"/>
              <a:t>Average BUI for Interior Alaska</a:t>
            </a:r>
          </a:p>
        </p:txBody>
      </p:sp>
      <p:pic>
        <p:nvPicPr>
          <p:cNvPr id="6" name="Picture 5"/>
          <p:cNvPicPr>
            <a:picLocks noChangeAspect="1"/>
          </p:cNvPicPr>
          <p:nvPr/>
        </p:nvPicPr>
        <p:blipFill>
          <a:blip r:embed="rId4"/>
          <a:stretch>
            <a:fillRect/>
          </a:stretch>
        </p:blipFill>
        <p:spPr>
          <a:xfrm>
            <a:off x="0" y="808595"/>
            <a:ext cx="9131300" cy="6045200"/>
          </a:xfrm>
          <a:prstGeom prst="rect">
            <a:avLst/>
          </a:prstGeom>
        </p:spPr>
      </p:pic>
      <p:sp>
        <p:nvSpPr>
          <p:cNvPr id="4" name="TextBox 3"/>
          <p:cNvSpPr txBox="1"/>
          <p:nvPr/>
        </p:nvSpPr>
        <p:spPr>
          <a:xfrm>
            <a:off x="603315" y="876693"/>
            <a:ext cx="199848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ERA-Interim Averages for BUI are based on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20km downscaled grid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cells within boreal region</a:t>
            </a:r>
          </a:p>
        </p:txBody>
      </p:sp>
      <p:sp>
        <p:nvSpPr>
          <p:cNvPr id="7" name="TextBox 6"/>
          <p:cNvSpPr txBox="1"/>
          <p:nvPr/>
        </p:nvSpPr>
        <p:spPr>
          <a:xfrm>
            <a:off x="5712644" y="876693"/>
            <a:ext cx="2914453" cy="230832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Observation Averages for BUI are based on surface estimates at weather station locations  within boreal region</a:t>
            </a:r>
          </a:p>
        </p:txBody>
      </p:sp>
      <p:cxnSp>
        <p:nvCxnSpPr>
          <p:cNvPr id="8" name="Straight Arrow Connector 7">
            <a:extLst>
              <a:ext uri="{FF2B5EF4-FFF2-40B4-BE49-F238E27FC236}">
                <a16:creationId xmlns:a16="http://schemas.microsoft.com/office/drawing/2014/main" id="{B84A9B35-E895-4602-B6B3-13C219A17911}"/>
              </a:ext>
            </a:extLst>
          </p:cNvPr>
          <p:cNvCxnSpPr>
            <a:cxnSpLocks/>
          </p:cNvCxnSpPr>
          <p:nvPr/>
        </p:nvCxnSpPr>
        <p:spPr>
          <a:xfrm rot="60000" flipV="1">
            <a:off x="2871879" y="2234567"/>
            <a:ext cx="0" cy="95045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F7C9D9D-40BB-4475-9FE5-BE6FB7BE6A79}"/>
              </a:ext>
            </a:extLst>
          </p:cNvPr>
          <p:cNvSpPr txBox="1"/>
          <p:nvPr/>
        </p:nvSpPr>
        <p:spPr>
          <a:xfrm>
            <a:off x="3019863" y="2709792"/>
            <a:ext cx="1545787" cy="646331"/>
          </a:xfrm>
          <a:prstGeom prst="rect">
            <a:avLst/>
          </a:prstGeom>
          <a:noFill/>
        </p:spPr>
        <p:txBody>
          <a:bodyPr wrap="square" rtlCol="0">
            <a:spAutoFit/>
          </a:bodyPr>
          <a:lstStyle/>
          <a:p>
            <a:pPr algn="ctr"/>
            <a:r>
              <a:rPr lang="en-US" dirty="0"/>
              <a:t>Almost a 50% difference</a:t>
            </a:r>
          </a:p>
        </p:txBody>
      </p:sp>
    </p:spTree>
    <p:extLst>
      <p:ext uri="{BB962C8B-B14F-4D97-AF65-F5344CB8AC3E}">
        <p14:creationId xmlns:p14="http://schemas.microsoft.com/office/powerpoint/2010/main" val="102281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4151870" cy="3489565"/>
          </a:xfrm>
          <a:prstGeom prst="rect">
            <a:avLst/>
          </a:prstGeom>
        </p:spPr>
      </p:pic>
      <p:pic>
        <p:nvPicPr>
          <p:cNvPr id="6" name="Picture 5"/>
          <p:cNvPicPr>
            <a:picLocks noChangeAspect="1"/>
          </p:cNvPicPr>
          <p:nvPr/>
        </p:nvPicPr>
        <p:blipFill>
          <a:blip r:embed="rId4"/>
          <a:stretch>
            <a:fillRect/>
          </a:stretch>
        </p:blipFill>
        <p:spPr>
          <a:xfrm>
            <a:off x="4867314" y="-38550"/>
            <a:ext cx="4276686" cy="3458478"/>
          </a:xfrm>
          <a:prstGeom prst="rect">
            <a:avLst/>
          </a:prstGeom>
        </p:spPr>
      </p:pic>
      <p:pic>
        <p:nvPicPr>
          <p:cNvPr id="7" name="Picture 6"/>
          <p:cNvPicPr>
            <a:picLocks noChangeAspect="1"/>
          </p:cNvPicPr>
          <p:nvPr/>
        </p:nvPicPr>
        <p:blipFill>
          <a:blip r:embed="rId5"/>
          <a:stretch>
            <a:fillRect/>
          </a:stretch>
        </p:blipFill>
        <p:spPr>
          <a:xfrm>
            <a:off x="2781647" y="3419928"/>
            <a:ext cx="3776529" cy="3120572"/>
          </a:xfrm>
          <a:prstGeom prst="rect">
            <a:avLst/>
          </a:prstGeom>
        </p:spPr>
      </p:pic>
      <p:sp>
        <p:nvSpPr>
          <p:cNvPr id="8" name="TextBox 7"/>
          <p:cNvSpPr txBox="1"/>
          <p:nvPr/>
        </p:nvSpPr>
        <p:spPr>
          <a:xfrm>
            <a:off x="370702" y="3855307"/>
            <a:ext cx="221186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Sources of error are in the underlying weather elements</a:t>
            </a:r>
            <a:r>
              <a:rPr kumimoji="0" lang="mr-IN" sz="2400" b="0" i="0" u="none" strike="noStrike" kern="1200" cap="none" spc="0" normalizeH="0" baseline="0" noProof="0" dirty="0">
                <a:ln>
                  <a:noFill/>
                </a:ln>
                <a:solidFill>
                  <a:prstClr val="black"/>
                </a:solidFill>
                <a:effectLst/>
                <a:uLnTx/>
                <a:uFillTx/>
                <a:latin typeface="Calibri" panose="020F0502020204030204"/>
                <a:ea typeface="+mn-ea"/>
                <a:cs typeface="Mangal" panose="02040503050203030202"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Temp,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precip</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6644673" y="3678455"/>
            <a:ext cx="221186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Unlike CONUS, very little observation data in AK models.  No surface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obs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precip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model</a:t>
            </a:r>
          </a:p>
        </p:txBody>
      </p:sp>
    </p:spTree>
    <p:extLst>
      <p:ext uri="{BB962C8B-B14F-4D97-AF65-F5344CB8AC3E}">
        <p14:creationId xmlns:p14="http://schemas.microsoft.com/office/powerpoint/2010/main" val="1053688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C3AB3-8BF8-402E-A3EF-B86DB1ED7103}"/>
              </a:ext>
            </a:extLst>
          </p:cNvPr>
          <p:cNvSpPr>
            <a:spLocks noGrp="1"/>
          </p:cNvSpPr>
          <p:nvPr>
            <p:ph type="title"/>
          </p:nvPr>
        </p:nvSpPr>
        <p:spPr>
          <a:xfrm>
            <a:off x="0" y="0"/>
            <a:ext cx="9144000" cy="1325563"/>
          </a:xfrm>
        </p:spPr>
        <p:txBody>
          <a:bodyPr/>
          <a:lstStyle/>
          <a:p>
            <a:pPr algn="ctr"/>
            <a:r>
              <a:rPr lang="en-US" dirty="0"/>
              <a:t>Why do we need Gridded Climatology?</a:t>
            </a:r>
          </a:p>
        </p:txBody>
      </p:sp>
      <p:pic>
        <p:nvPicPr>
          <p:cNvPr id="3" name="Picture 2">
            <a:extLst>
              <a:ext uri="{FF2B5EF4-FFF2-40B4-BE49-F238E27FC236}">
                <a16:creationId xmlns:a16="http://schemas.microsoft.com/office/drawing/2014/main" id="{CB692E04-F222-4AEA-B9EE-836CD17FCAE2}"/>
              </a:ext>
            </a:extLst>
          </p:cNvPr>
          <p:cNvPicPr>
            <a:picLocks noChangeAspect="1"/>
          </p:cNvPicPr>
          <p:nvPr/>
        </p:nvPicPr>
        <p:blipFill>
          <a:blip r:embed="rId2"/>
          <a:stretch>
            <a:fillRect/>
          </a:stretch>
        </p:blipFill>
        <p:spPr>
          <a:xfrm>
            <a:off x="0" y="1473046"/>
            <a:ext cx="9144000" cy="5384954"/>
          </a:xfrm>
          <a:prstGeom prst="rect">
            <a:avLst/>
          </a:prstGeom>
        </p:spPr>
      </p:pic>
      <p:pic>
        <p:nvPicPr>
          <p:cNvPr id="4" name="Picture 3">
            <a:extLst>
              <a:ext uri="{FF2B5EF4-FFF2-40B4-BE49-F238E27FC236}">
                <a16:creationId xmlns:a16="http://schemas.microsoft.com/office/drawing/2014/main" id="{81832F6A-C84C-4B4C-8283-AAA6FDCF45CD}"/>
              </a:ext>
            </a:extLst>
          </p:cNvPr>
          <p:cNvPicPr>
            <a:picLocks noChangeAspect="1"/>
          </p:cNvPicPr>
          <p:nvPr/>
        </p:nvPicPr>
        <p:blipFill>
          <a:blip r:embed="rId3"/>
          <a:stretch>
            <a:fillRect/>
          </a:stretch>
        </p:blipFill>
        <p:spPr>
          <a:xfrm>
            <a:off x="9525" y="9525"/>
            <a:ext cx="9124950" cy="6838950"/>
          </a:xfrm>
          <a:prstGeom prst="rect">
            <a:avLst/>
          </a:prstGeom>
        </p:spPr>
      </p:pic>
      <p:sp>
        <p:nvSpPr>
          <p:cNvPr id="5" name="TextBox 4">
            <a:extLst>
              <a:ext uri="{FF2B5EF4-FFF2-40B4-BE49-F238E27FC236}">
                <a16:creationId xmlns:a16="http://schemas.microsoft.com/office/drawing/2014/main" id="{2E95E292-5B85-48B1-B701-F76D6DD4CBB2}"/>
              </a:ext>
            </a:extLst>
          </p:cNvPr>
          <p:cNvSpPr txBox="1"/>
          <p:nvPr/>
        </p:nvSpPr>
        <p:spPr>
          <a:xfrm>
            <a:off x="4101841" y="2228671"/>
            <a:ext cx="4701196" cy="1200329"/>
          </a:xfrm>
          <a:prstGeom prst="rect">
            <a:avLst/>
          </a:prstGeom>
          <a:solidFill>
            <a:schemeClr val="accent4">
              <a:lumMod val="40000"/>
              <a:lumOff val="60000"/>
            </a:schemeClr>
          </a:solidFill>
          <a:ln>
            <a:solidFill>
              <a:schemeClr val="tx1"/>
            </a:solidFill>
          </a:ln>
        </p:spPr>
        <p:txBody>
          <a:bodyPr wrap="square" rtlCol="0">
            <a:spAutoFit/>
          </a:bodyPr>
          <a:lstStyle/>
          <a:p>
            <a:r>
              <a:rPr lang="en-US" i="1" dirty="0"/>
              <a:t>Young, A.M., Higuera, P.E., Duffy, P.A. &amp; Hu, F.S. (2016) Climatic thresholds shape northern high-latitude fire regimes and imply vulnerability to future climate change. </a:t>
            </a:r>
            <a:r>
              <a:rPr lang="en-US" i="1" dirty="0" err="1"/>
              <a:t>Ecography</a:t>
            </a:r>
            <a:r>
              <a:rPr lang="en-US" i="1" dirty="0"/>
              <a:t>, 39, 1-12.</a:t>
            </a:r>
          </a:p>
        </p:txBody>
      </p:sp>
    </p:spTree>
    <p:extLst>
      <p:ext uri="{BB962C8B-B14F-4D97-AF65-F5344CB8AC3E}">
        <p14:creationId xmlns:p14="http://schemas.microsoft.com/office/powerpoint/2010/main" val="1863341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AAE79-0B1A-4007-AF05-ACDA55799B9C}"/>
              </a:ext>
            </a:extLst>
          </p:cNvPr>
          <p:cNvPicPr>
            <a:picLocks noChangeAspect="1"/>
          </p:cNvPicPr>
          <p:nvPr/>
        </p:nvPicPr>
        <p:blipFill>
          <a:blip r:embed="rId3"/>
          <a:stretch>
            <a:fillRect/>
          </a:stretch>
        </p:blipFill>
        <p:spPr>
          <a:xfrm>
            <a:off x="0" y="622094"/>
            <a:ext cx="9144000" cy="1623701"/>
          </a:xfrm>
          <a:prstGeom prst="rect">
            <a:avLst/>
          </a:prstGeom>
        </p:spPr>
      </p:pic>
      <p:pic>
        <p:nvPicPr>
          <p:cNvPr id="4" name="Picture 3">
            <a:extLst>
              <a:ext uri="{FF2B5EF4-FFF2-40B4-BE49-F238E27FC236}">
                <a16:creationId xmlns:a16="http://schemas.microsoft.com/office/drawing/2014/main" id="{9B1F92D9-62EA-4329-94CB-45463F1651B0}"/>
              </a:ext>
            </a:extLst>
          </p:cNvPr>
          <p:cNvPicPr>
            <a:picLocks noChangeAspect="1"/>
          </p:cNvPicPr>
          <p:nvPr/>
        </p:nvPicPr>
        <p:blipFill>
          <a:blip r:embed="rId4"/>
          <a:stretch>
            <a:fillRect/>
          </a:stretch>
        </p:blipFill>
        <p:spPr>
          <a:xfrm>
            <a:off x="0" y="2802194"/>
            <a:ext cx="9144000" cy="4055806"/>
          </a:xfrm>
          <a:prstGeom prst="rect">
            <a:avLst/>
          </a:prstGeom>
        </p:spPr>
      </p:pic>
      <p:cxnSp>
        <p:nvCxnSpPr>
          <p:cNvPr id="6" name="Straight Connector 5">
            <a:extLst>
              <a:ext uri="{FF2B5EF4-FFF2-40B4-BE49-F238E27FC236}">
                <a16:creationId xmlns:a16="http://schemas.microsoft.com/office/drawing/2014/main" id="{D11247AA-F174-47BE-82B5-41A119980096}"/>
              </a:ext>
            </a:extLst>
          </p:cNvPr>
          <p:cNvCxnSpPr/>
          <p:nvPr/>
        </p:nvCxnSpPr>
        <p:spPr>
          <a:xfrm flipV="1">
            <a:off x="762000" y="3295650"/>
            <a:ext cx="0" cy="264795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ECA9134-5DCB-43BA-95AD-AB2150EEFB8E}"/>
              </a:ext>
            </a:extLst>
          </p:cNvPr>
          <p:cNvSpPr txBox="1"/>
          <p:nvPr/>
        </p:nvSpPr>
        <p:spPr>
          <a:xfrm rot="5400000">
            <a:off x="203353" y="3873347"/>
            <a:ext cx="1378904" cy="261610"/>
          </a:xfrm>
          <a:prstGeom prst="rect">
            <a:avLst/>
          </a:prstGeom>
          <a:noFill/>
        </p:spPr>
        <p:txBody>
          <a:bodyPr wrap="none" rtlCol="0">
            <a:spAutoFit/>
          </a:bodyPr>
          <a:lstStyle/>
          <a:p>
            <a:r>
              <a:rPr lang="en-US" sz="1100" b="1" dirty="0"/>
              <a:t>End of Deterministic</a:t>
            </a:r>
          </a:p>
        </p:txBody>
      </p:sp>
    </p:spTree>
    <p:extLst>
      <p:ext uri="{BB962C8B-B14F-4D97-AF65-F5344CB8AC3E}">
        <p14:creationId xmlns:p14="http://schemas.microsoft.com/office/powerpoint/2010/main" val="1280372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71683" name="Rectangle 2"/>
          <p:cNvSpPr>
            <a:spLocks noGrp="1" noChangeArrowheads="1"/>
          </p:cNvSpPr>
          <p:nvPr>
            <p:ph type="title" sz="quarter"/>
          </p:nvPr>
        </p:nvSpPr>
        <p:spPr>
          <a:xfrm>
            <a:off x="0" y="-9525"/>
            <a:ext cx="9144000" cy="1180076"/>
          </a:xfrm>
        </p:spPr>
        <p:txBody>
          <a:bodyPr/>
          <a:lstStyle/>
          <a:p>
            <a:pPr eaLnBrk="1" hangingPunct="1"/>
            <a:r>
              <a:rPr lang="en-US" altLang="en-US" sz="3600" dirty="0">
                <a:solidFill>
                  <a:schemeClr val="accent4">
                    <a:lumMod val="10000"/>
                  </a:schemeClr>
                </a:solidFill>
                <a:latin typeface="Calibri" panose="020F0502020204030204" pitchFamily="34" charset="0"/>
                <a:cs typeface="Calibri" panose="020F0502020204030204" pitchFamily="34" charset="0"/>
              </a:rPr>
              <a:t>Climatological Reference</a:t>
            </a:r>
            <a:br>
              <a:rPr lang="en-US" altLang="en-US" sz="3600" dirty="0">
                <a:solidFill>
                  <a:schemeClr val="accent4">
                    <a:lumMod val="10000"/>
                  </a:schemeClr>
                </a:solidFill>
                <a:latin typeface="Calibri" panose="020F0502020204030204" pitchFamily="34" charset="0"/>
                <a:cs typeface="Calibri" panose="020F0502020204030204" pitchFamily="34" charset="0"/>
              </a:rPr>
            </a:br>
            <a:r>
              <a:rPr lang="en-US" altLang="en-US" sz="2400" dirty="0">
                <a:solidFill>
                  <a:schemeClr val="accent4">
                    <a:lumMod val="10000"/>
                  </a:schemeClr>
                </a:solidFill>
                <a:latin typeface="Calibri" panose="020F0502020204030204" pitchFamily="34" charset="0"/>
                <a:cs typeface="Calibri" panose="020F0502020204030204" pitchFamily="34" charset="0"/>
              </a:rPr>
              <a:t>(12 Month Precipitation as example)</a:t>
            </a:r>
          </a:p>
        </p:txBody>
      </p:sp>
      <p:pic>
        <p:nvPicPr>
          <p:cNvPr id="71684" name="Picture 3" descr="ave12"/>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943600" y="1234292"/>
            <a:ext cx="3048000" cy="2171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85" name="Picture 4" descr="dep12"/>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1371600" y="3649823"/>
            <a:ext cx="3048000" cy="198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86" name="Picture 5" descr="acc12"/>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rcRect/>
          <a:stretch>
            <a:fillRect/>
          </a:stretch>
        </p:blipFill>
        <p:spPr>
          <a:xfrm>
            <a:off x="1371600" y="1242927"/>
            <a:ext cx="3048000" cy="2171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87" name="Picture 6" descr="pert12"/>
          <p:cNvPicPr>
            <a:picLocks noGrp="1" noChangeAspect="1" noChangeArrowheads="1"/>
          </p:cNvPicPr>
          <p:nvPr>
            <p:ph sz="quarter" idx="4"/>
          </p:nvPr>
        </p:nvPicPr>
        <p:blipFill>
          <a:blip r:embed="rId6" cstate="print">
            <a:extLst>
              <a:ext uri="{28A0092B-C50C-407E-A947-70E740481C1C}">
                <a14:useLocalDpi xmlns:a14="http://schemas.microsoft.com/office/drawing/2010/main" val="0"/>
              </a:ext>
            </a:extLst>
          </a:blip>
          <a:srcRect/>
          <a:stretch>
            <a:fillRect/>
          </a:stretch>
        </p:blipFill>
        <p:spPr>
          <a:xfrm>
            <a:off x="5943600" y="3659107"/>
            <a:ext cx="3048000" cy="2171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8" name="Text Box 7"/>
          <p:cNvSpPr txBox="1">
            <a:spLocks noChangeArrowheads="1"/>
          </p:cNvSpPr>
          <p:nvPr/>
        </p:nvSpPr>
        <p:spPr bwMode="auto">
          <a:xfrm>
            <a:off x="92075" y="1662027"/>
            <a:ext cx="1101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Current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Value</a:t>
            </a:r>
          </a:p>
        </p:txBody>
      </p:sp>
      <p:sp>
        <p:nvSpPr>
          <p:cNvPr id="71689" name="Text Box 8"/>
          <p:cNvSpPr txBox="1">
            <a:spLocks noChangeArrowheads="1"/>
          </p:cNvSpPr>
          <p:nvPr/>
        </p:nvSpPr>
        <p:spPr bwMode="auto">
          <a:xfrm>
            <a:off x="0" y="3824448"/>
            <a:ext cx="13843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Anomaly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Departure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From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Normal</a:t>
            </a:r>
          </a:p>
        </p:txBody>
      </p:sp>
      <p:sp>
        <p:nvSpPr>
          <p:cNvPr id="71690" name="Text Box 9"/>
          <p:cNvSpPr txBox="1">
            <a:spLocks noChangeArrowheads="1"/>
          </p:cNvSpPr>
          <p:nvPr/>
        </p:nvSpPr>
        <p:spPr bwMode="auto">
          <a:xfrm>
            <a:off x="4443181" y="1577192"/>
            <a:ext cx="14927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Percent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Of Normal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(Average)</a:t>
            </a:r>
          </a:p>
        </p:txBody>
      </p:sp>
      <p:sp>
        <p:nvSpPr>
          <p:cNvPr id="71691" name="Text Box 10"/>
          <p:cNvSpPr txBox="1">
            <a:spLocks noChangeArrowheads="1"/>
          </p:cNvSpPr>
          <p:nvPr/>
        </p:nvSpPr>
        <p:spPr bwMode="auto">
          <a:xfrm>
            <a:off x="4378325" y="4224257"/>
            <a:ext cx="16414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Ranking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Percentile</a:t>
            </a:r>
          </a:p>
        </p:txBody>
      </p:sp>
      <p:sp>
        <p:nvSpPr>
          <p:cNvPr id="2" name="TextBox 1">
            <a:extLst>
              <a:ext uri="{FF2B5EF4-FFF2-40B4-BE49-F238E27FC236}">
                <a16:creationId xmlns:a16="http://schemas.microsoft.com/office/drawing/2014/main" id="{A401FE84-3DC5-4A4F-932F-AE0645971F43}"/>
              </a:ext>
            </a:extLst>
          </p:cNvPr>
          <p:cNvSpPr txBox="1"/>
          <p:nvPr/>
        </p:nvSpPr>
        <p:spPr>
          <a:xfrm>
            <a:off x="1423836" y="5890488"/>
            <a:ext cx="6296328" cy="954107"/>
          </a:xfrm>
          <a:prstGeom prst="rect">
            <a:avLst/>
          </a:prstGeom>
          <a:noFill/>
        </p:spPr>
        <p:txBody>
          <a:bodyPr wrap="square" rtlCol="0">
            <a:spAutoFit/>
          </a:bodyPr>
          <a:lstStyle/>
          <a:p>
            <a:pPr algn="ctr"/>
            <a:r>
              <a:rPr lang="en-US" sz="2800" dirty="0">
                <a:solidFill>
                  <a:schemeClr val="bg2">
                    <a:lumMod val="50000"/>
                  </a:schemeClr>
                </a:solidFill>
              </a:rPr>
              <a:t>All except “Current Value” require Climatology (Weather History)</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688"/>
                                        </p:tgtEl>
                                        <p:attrNameLst>
                                          <p:attrName>style.visibility</p:attrName>
                                        </p:attrNameLst>
                                      </p:cBhvr>
                                      <p:to>
                                        <p:strVal val="visible"/>
                                      </p:to>
                                    </p:set>
                                    <p:animEffect transition="in" filter="fade">
                                      <p:cBhvr>
                                        <p:cTn id="7" dur="1000"/>
                                        <p:tgtEl>
                                          <p:spTgt spid="71688"/>
                                        </p:tgtEl>
                                      </p:cBhvr>
                                    </p:animEffect>
                                    <p:anim calcmode="lin" valueType="num">
                                      <p:cBhvr>
                                        <p:cTn id="8" dur="1000" fill="hold"/>
                                        <p:tgtEl>
                                          <p:spTgt spid="71688"/>
                                        </p:tgtEl>
                                        <p:attrNameLst>
                                          <p:attrName>ppt_x</p:attrName>
                                        </p:attrNameLst>
                                      </p:cBhvr>
                                      <p:tavLst>
                                        <p:tav tm="0">
                                          <p:val>
                                            <p:strVal val="#ppt_x"/>
                                          </p:val>
                                        </p:tav>
                                        <p:tav tm="100000">
                                          <p:val>
                                            <p:strVal val="#ppt_x"/>
                                          </p:val>
                                        </p:tav>
                                      </p:tavLst>
                                    </p:anim>
                                    <p:anim calcmode="lin" valueType="num">
                                      <p:cBhvr>
                                        <p:cTn id="9" dur="1000" fill="hold"/>
                                        <p:tgtEl>
                                          <p:spTgt spid="7168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686"/>
                                        </p:tgtEl>
                                        <p:attrNameLst>
                                          <p:attrName>style.visibility</p:attrName>
                                        </p:attrNameLst>
                                      </p:cBhvr>
                                      <p:to>
                                        <p:strVal val="visible"/>
                                      </p:to>
                                    </p:set>
                                    <p:animEffect transition="in" filter="fade">
                                      <p:cBhvr>
                                        <p:cTn id="12" dur="1000"/>
                                        <p:tgtEl>
                                          <p:spTgt spid="71686"/>
                                        </p:tgtEl>
                                      </p:cBhvr>
                                    </p:animEffect>
                                    <p:anim calcmode="lin" valueType="num">
                                      <p:cBhvr>
                                        <p:cTn id="13" dur="1000" fill="hold"/>
                                        <p:tgtEl>
                                          <p:spTgt spid="71686"/>
                                        </p:tgtEl>
                                        <p:attrNameLst>
                                          <p:attrName>ppt_x</p:attrName>
                                        </p:attrNameLst>
                                      </p:cBhvr>
                                      <p:tavLst>
                                        <p:tav tm="0">
                                          <p:val>
                                            <p:strVal val="#ppt_x"/>
                                          </p:val>
                                        </p:tav>
                                        <p:tav tm="100000">
                                          <p:val>
                                            <p:strVal val="#ppt_x"/>
                                          </p:val>
                                        </p:tav>
                                      </p:tavLst>
                                    </p:anim>
                                    <p:anim calcmode="lin" valueType="num">
                                      <p:cBhvr>
                                        <p:cTn id="14" dur="1000" fill="hold"/>
                                        <p:tgtEl>
                                          <p:spTgt spid="7168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1689"/>
                                        </p:tgtEl>
                                        <p:attrNameLst>
                                          <p:attrName>style.visibility</p:attrName>
                                        </p:attrNameLst>
                                      </p:cBhvr>
                                      <p:to>
                                        <p:strVal val="visible"/>
                                      </p:to>
                                    </p:set>
                                    <p:animEffect transition="in" filter="fade">
                                      <p:cBhvr>
                                        <p:cTn id="19" dur="1000"/>
                                        <p:tgtEl>
                                          <p:spTgt spid="71689"/>
                                        </p:tgtEl>
                                      </p:cBhvr>
                                    </p:animEffect>
                                    <p:anim calcmode="lin" valueType="num">
                                      <p:cBhvr>
                                        <p:cTn id="20" dur="1000" fill="hold"/>
                                        <p:tgtEl>
                                          <p:spTgt spid="71689"/>
                                        </p:tgtEl>
                                        <p:attrNameLst>
                                          <p:attrName>ppt_x</p:attrName>
                                        </p:attrNameLst>
                                      </p:cBhvr>
                                      <p:tavLst>
                                        <p:tav tm="0">
                                          <p:val>
                                            <p:strVal val="#ppt_x"/>
                                          </p:val>
                                        </p:tav>
                                        <p:tav tm="100000">
                                          <p:val>
                                            <p:strVal val="#ppt_x"/>
                                          </p:val>
                                        </p:tav>
                                      </p:tavLst>
                                    </p:anim>
                                    <p:anim calcmode="lin" valueType="num">
                                      <p:cBhvr>
                                        <p:cTn id="21" dur="1000" fill="hold"/>
                                        <p:tgtEl>
                                          <p:spTgt spid="7168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1685"/>
                                        </p:tgtEl>
                                        <p:attrNameLst>
                                          <p:attrName>style.visibility</p:attrName>
                                        </p:attrNameLst>
                                      </p:cBhvr>
                                      <p:to>
                                        <p:strVal val="visible"/>
                                      </p:to>
                                    </p:set>
                                    <p:animEffect transition="in" filter="fade">
                                      <p:cBhvr>
                                        <p:cTn id="24" dur="1000"/>
                                        <p:tgtEl>
                                          <p:spTgt spid="71685"/>
                                        </p:tgtEl>
                                      </p:cBhvr>
                                    </p:animEffect>
                                    <p:anim calcmode="lin" valueType="num">
                                      <p:cBhvr>
                                        <p:cTn id="25" dur="1000" fill="hold"/>
                                        <p:tgtEl>
                                          <p:spTgt spid="71685"/>
                                        </p:tgtEl>
                                        <p:attrNameLst>
                                          <p:attrName>ppt_x</p:attrName>
                                        </p:attrNameLst>
                                      </p:cBhvr>
                                      <p:tavLst>
                                        <p:tav tm="0">
                                          <p:val>
                                            <p:strVal val="#ppt_x"/>
                                          </p:val>
                                        </p:tav>
                                        <p:tav tm="100000">
                                          <p:val>
                                            <p:strVal val="#ppt_x"/>
                                          </p:val>
                                        </p:tav>
                                      </p:tavLst>
                                    </p:anim>
                                    <p:anim calcmode="lin" valueType="num">
                                      <p:cBhvr>
                                        <p:cTn id="26" dur="1000" fill="hold"/>
                                        <p:tgtEl>
                                          <p:spTgt spid="7168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1690"/>
                                        </p:tgtEl>
                                        <p:attrNameLst>
                                          <p:attrName>style.visibility</p:attrName>
                                        </p:attrNameLst>
                                      </p:cBhvr>
                                      <p:to>
                                        <p:strVal val="visible"/>
                                      </p:to>
                                    </p:set>
                                    <p:animEffect transition="in" filter="fade">
                                      <p:cBhvr>
                                        <p:cTn id="31" dur="1000"/>
                                        <p:tgtEl>
                                          <p:spTgt spid="71690"/>
                                        </p:tgtEl>
                                      </p:cBhvr>
                                    </p:animEffect>
                                    <p:anim calcmode="lin" valueType="num">
                                      <p:cBhvr>
                                        <p:cTn id="32" dur="1000" fill="hold"/>
                                        <p:tgtEl>
                                          <p:spTgt spid="71690"/>
                                        </p:tgtEl>
                                        <p:attrNameLst>
                                          <p:attrName>ppt_x</p:attrName>
                                        </p:attrNameLst>
                                      </p:cBhvr>
                                      <p:tavLst>
                                        <p:tav tm="0">
                                          <p:val>
                                            <p:strVal val="#ppt_x"/>
                                          </p:val>
                                        </p:tav>
                                        <p:tav tm="100000">
                                          <p:val>
                                            <p:strVal val="#ppt_x"/>
                                          </p:val>
                                        </p:tav>
                                      </p:tavLst>
                                    </p:anim>
                                    <p:anim calcmode="lin" valueType="num">
                                      <p:cBhvr>
                                        <p:cTn id="33" dur="1000" fill="hold"/>
                                        <p:tgtEl>
                                          <p:spTgt spid="7169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1684"/>
                                        </p:tgtEl>
                                        <p:attrNameLst>
                                          <p:attrName>style.visibility</p:attrName>
                                        </p:attrNameLst>
                                      </p:cBhvr>
                                      <p:to>
                                        <p:strVal val="visible"/>
                                      </p:to>
                                    </p:set>
                                    <p:animEffect transition="in" filter="fade">
                                      <p:cBhvr>
                                        <p:cTn id="36" dur="1000"/>
                                        <p:tgtEl>
                                          <p:spTgt spid="71684"/>
                                        </p:tgtEl>
                                      </p:cBhvr>
                                    </p:animEffect>
                                    <p:anim calcmode="lin" valueType="num">
                                      <p:cBhvr>
                                        <p:cTn id="37" dur="1000" fill="hold"/>
                                        <p:tgtEl>
                                          <p:spTgt spid="71684"/>
                                        </p:tgtEl>
                                        <p:attrNameLst>
                                          <p:attrName>ppt_x</p:attrName>
                                        </p:attrNameLst>
                                      </p:cBhvr>
                                      <p:tavLst>
                                        <p:tav tm="0">
                                          <p:val>
                                            <p:strVal val="#ppt_x"/>
                                          </p:val>
                                        </p:tav>
                                        <p:tav tm="100000">
                                          <p:val>
                                            <p:strVal val="#ppt_x"/>
                                          </p:val>
                                        </p:tav>
                                      </p:tavLst>
                                    </p:anim>
                                    <p:anim calcmode="lin" valueType="num">
                                      <p:cBhvr>
                                        <p:cTn id="38" dur="1000" fill="hold"/>
                                        <p:tgtEl>
                                          <p:spTgt spid="7168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1691"/>
                                        </p:tgtEl>
                                        <p:attrNameLst>
                                          <p:attrName>style.visibility</p:attrName>
                                        </p:attrNameLst>
                                      </p:cBhvr>
                                      <p:to>
                                        <p:strVal val="visible"/>
                                      </p:to>
                                    </p:set>
                                    <p:animEffect transition="in" filter="fade">
                                      <p:cBhvr>
                                        <p:cTn id="43" dur="1000"/>
                                        <p:tgtEl>
                                          <p:spTgt spid="71691"/>
                                        </p:tgtEl>
                                      </p:cBhvr>
                                    </p:animEffect>
                                    <p:anim calcmode="lin" valueType="num">
                                      <p:cBhvr>
                                        <p:cTn id="44" dur="1000" fill="hold"/>
                                        <p:tgtEl>
                                          <p:spTgt spid="71691"/>
                                        </p:tgtEl>
                                        <p:attrNameLst>
                                          <p:attrName>ppt_x</p:attrName>
                                        </p:attrNameLst>
                                      </p:cBhvr>
                                      <p:tavLst>
                                        <p:tav tm="0">
                                          <p:val>
                                            <p:strVal val="#ppt_x"/>
                                          </p:val>
                                        </p:tav>
                                        <p:tav tm="100000">
                                          <p:val>
                                            <p:strVal val="#ppt_x"/>
                                          </p:val>
                                        </p:tav>
                                      </p:tavLst>
                                    </p:anim>
                                    <p:anim calcmode="lin" valueType="num">
                                      <p:cBhvr>
                                        <p:cTn id="45" dur="1000" fill="hold"/>
                                        <p:tgtEl>
                                          <p:spTgt spid="7169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71687"/>
                                        </p:tgtEl>
                                        <p:attrNameLst>
                                          <p:attrName>style.visibility</p:attrName>
                                        </p:attrNameLst>
                                      </p:cBhvr>
                                      <p:to>
                                        <p:strVal val="visible"/>
                                      </p:to>
                                    </p:set>
                                    <p:animEffect transition="in" filter="fade">
                                      <p:cBhvr>
                                        <p:cTn id="48" dur="1000"/>
                                        <p:tgtEl>
                                          <p:spTgt spid="71687"/>
                                        </p:tgtEl>
                                      </p:cBhvr>
                                    </p:animEffect>
                                    <p:anim calcmode="lin" valueType="num">
                                      <p:cBhvr>
                                        <p:cTn id="49" dur="1000" fill="hold"/>
                                        <p:tgtEl>
                                          <p:spTgt spid="71687"/>
                                        </p:tgtEl>
                                        <p:attrNameLst>
                                          <p:attrName>ppt_x</p:attrName>
                                        </p:attrNameLst>
                                      </p:cBhvr>
                                      <p:tavLst>
                                        <p:tav tm="0">
                                          <p:val>
                                            <p:strVal val="#ppt_x"/>
                                          </p:val>
                                        </p:tav>
                                        <p:tav tm="100000">
                                          <p:val>
                                            <p:strVal val="#ppt_x"/>
                                          </p:val>
                                        </p:tav>
                                      </p:tavLst>
                                    </p:anim>
                                    <p:anim calcmode="lin" valueType="num">
                                      <p:cBhvr>
                                        <p:cTn id="50" dur="1000" fill="hold"/>
                                        <p:tgtEl>
                                          <p:spTgt spid="716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8" grpId="0"/>
      <p:bldP spid="71689" grpId="0"/>
      <p:bldP spid="71690" grpId="0"/>
      <p:bldP spid="7169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3811-BE60-4803-B627-C831BF719873}"/>
              </a:ext>
            </a:extLst>
          </p:cNvPr>
          <p:cNvSpPr>
            <a:spLocks noGrp="1"/>
          </p:cNvSpPr>
          <p:nvPr>
            <p:ph type="title"/>
          </p:nvPr>
        </p:nvSpPr>
        <p:spPr/>
        <p:txBody>
          <a:bodyPr/>
          <a:lstStyle/>
          <a:p>
            <a:r>
              <a:rPr lang="en-US" dirty="0"/>
              <a:t>What is needed for Better Gridded (Reanalysis) Climatology?</a:t>
            </a:r>
          </a:p>
        </p:txBody>
      </p:sp>
      <p:sp>
        <p:nvSpPr>
          <p:cNvPr id="3" name="Content Placeholder 2">
            <a:extLst>
              <a:ext uri="{FF2B5EF4-FFF2-40B4-BE49-F238E27FC236}">
                <a16:creationId xmlns:a16="http://schemas.microsoft.com/office/drawing/2014/main" id="{4A833DDA-6EDB-458B-88B3-22A994F9311E}"/>
              </a:ext>
            </a:extLst>
          </p:cNvPr>
          <p:cNvSpPr>
            <a:spLocks noGrp="1"/>
          </p:cNvSpPr>
          <p:nvPr>
            <p:ph idx="1"/>
          </p:nvPr>
        </p:nvSpPr>
        <p:spPr/>
        <p:txBody>
          <a:bodyPr/>
          <a:lstStyle/>
          <a:p>
            <a:r>
              <a:rPr lang="en-US" dirty="0"/>
              <a:t>Select the </a:t>
            </a:r>
            <a:r>
              <a:rPr lang="en-US" b="1" i="1" dirty="0"/>
              <a:t>best reanalysis dataset </a:t>
            </a:r>
            <a:r>
              <a:rPr lang="en-US" dirty="0"/>
              <a:t>for Alaska</a:t>
            </a:r>
          </a:p>
          <a:p>
            <a:r>
              <a:rPr lang="en-US" b="1" i="1" dirty="0"/>
              <a:t>Downscaling</a:t>
            </a:r>
            <a:r>
              <a:rPr lang="en-US" dirty="0"/>
              <a:t> to better capture role of elevation and terrain in critical inputs</a:t>
            </a:r>
          </a:p>
          <a:p>
            <a:r>
              <a:rPr lang="en-US" b="1" i="1" dirty="0"/>
              <a:t>Bias reduction </a:t>
            </a:r>
            <a:r>
              <a:rPr lang="en-US" dirty="0"/>
              <a:t>of critical inputs to insure better match between current and forecast outputs and the historical reference</a:t>
            </a:r>
          </a:p>
          <a:p>
            <a:r>
              <a:rPr lang="en-US" dirty="0"/>
              <a:t>Maintain system that keeps the downscaled and bias-reduced </a:t>
            </a:r>
            <a:r>
              <a:rPr lang="en-US" b="1" i="1" dirty="0"/>
              <a:t>reanalysis up to date and accessible</a:t>
            </a:r>
            <a:r>
              <a:rPr lang="en-US" dirty="0"/>
              <a:t>.</a:t>
            </a:r>
          </a:p>
        </p:txBody>
      </p:sp>
    </p:spTree>
    <p:extLst>
      <p:ext uri="{BB962C8B-B14F-4D97-AF65-F5344CB8AC3E}">
        <p14:creationId xmlns:p14="http://schemas.microsoft.com/office/powerpoint/2010/main" val="4166024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93441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E141-25D1-471E-8538-813FAD7EE0D2}"/>
              </a:ext>
            </a:extLst>
          </p:cNvPr>
          <p:cNvSpPr>
            <a:spLocks noGrp="1"/>
          </p:cNvSpPr>
          <p:nvPr>
            <p:ph type="title"/>
          </p:nvPr>
        </p:nvSpPr>
        <p:spPr/>
        <p:txBody>
          <a:bodyPr/>
          <a:lstStyle/>
          <a:p>
            <a:r>
              <a:rPr lang="en-US" dirty="0"/>
              <a:t>Downscaling</a:t>
            </a:r>
          </a:p>
        </p:txBody>
      </p:sp>
      <p:pic>
        <p:nvPicPr>
          <p:cNvPr id="3" name="Picture 2">
            <a:extLst>
              <a:ext uri="{FF2B5EF4-FFF2-40B4-BE49-F238E27FC236}">
                <a16:creationId xmlns:a16="http://schemas.microsoft.com/office/drawing/2014/main" id="{D25F8A7A-B896-43F0-B984-04D1C5A93735}"/>
              </a:ext>
            </a:extLst>
          </p:cNvPr>
          <p:cNvPicPr>
            <a:picLocks noChangeAspect="1"/>
          </p:cNvPicPr>
          <p:nvPr/>
        </p:nvPicPr>
        <p:blipFill>
          <a:blip r:embed="rId2"/>
          <a:stretch>
            <a:fillRect/>
          </a:stretch>
        </p:blipFill>
        <p:spPr>
          <a:xfrm>
            <a:off x="1142702" y="1560117"/>
            <a:ext cx="6858594" cy="5297883"/>
          </a:xfrm>
          <a:prstGeom prst="rect">
            <a:avLst/>
          </a:prstGeom>
        </p:spPr>
      </p:pic>
    </p:spTree>
    <p:extLst>
      <p:ext uri="{BB962C8B-B14F-4D97-AF65-F5344CB8AC3E}">
        <p14:creationId xmlns:p14="http://schemas.microsoft.com/office/powerpoint/2010/main" val="377174508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Quantile Mapping: Make forecast data distribution match observed distribution"/>
          <p:cNvSpPr txBox="1">
            <a:spLocks noGrp="1"/>
          </p:cNvSpPr>
          <p:nvPr>
            <p:ph type="title" idx="4294967295"/>
          </p:nvPr>
        </p:nvSpPr>
        <p:spPr>
          <a:xfrm>
            <a:off x="189842" y="-19404"/>
            <a:ext cx="8764316" cy="984434"/>
          </a:xfrm>
          <a:prstGeom prst="rect">
            <a:avLst/>
          </a:prstGeom>
        </p:spPr>
        <p:txBody>
          <a:bodyPr lIns="38100" tIns="38100" rIns="38100" bIns="38100"/>
          <a:lstStyle>
            <a:lvl1pPr defTabSz="356615">
              <a:defRPr sz="2964" b="1">
                <a:solidFill>
                  <a:srgbClr val="0433FF"/>
                </a:solidFill>
                <a:uFill>
                  <a:solidFill>
                    <a:srgbClr val="0433FF"/>
                  </a:solidFill>
                </a:uFill>
              </a:defRPr>
            </a:lvl1pPr>
          </a:lstStyle>
          <a:p>
            <a:r>
              <a:rPr lang="en-US" dirty="0"/>
              <a:t>Bias Reduction is a key part of the task</a:t>
            </a:r>
            <a:endParaRPr dirty="0"/>
          </a:p>
        </p:txBody>
      </p:sp>
      <p:pic>
        <p:nvPicPr>
          <p:cNvPr id="343" name="Image" descr="Image"/>
          <p:cNvPicPr>
            <a:picLocks noChangeAspect="1"/>
          </p:cNvPicPr>
          <p:nvPr/>
        </p:nvPicPr>
        <p:blipFill>
          <a:blip r:embed="rId2">
            <a:extLst/>
          </a:blip>
          <a:stretch>
            <a:fillRect/>
          </a:stretch>
        </p:blipFill>
        <p:spPr>
          <a:xfrm>
            <a:off x="231981" y="1194793"/>
            <a:ext cx="6598189" cy="5395059"/>
          </a:xfrm>
          <a:prstGeom prst="rect">
            <a:avLst/>
          </a:prstGeom>
          <a:ln w="12700">
            <a:miter lim="400000"/>
          </a:ln>
        </p:spPr>
      </p:pic>
      <p:sp>
        <p:nvSpPr>
          <p:cNvPr id="344" name="Quantile mapping corrections…"/>
          <p:cNvSpPr txBox="1"/>
          <p:nvPr/>
        </p:nvSpPr>
        <p:spPr>
          <a:xfrm>
            <a:off x="6624990" y="3400786"/>
            <a:ext cx="2433596" cy="2479039"/>
          </a:xfrm>
          <a:prstGeom prst="rect">
            <a:avLst/>
          </a:prstGeom>
          <a:ln w="25400">
            <a:solidFill>
              <a:schemeClr val="accent1"/>
            </a:solidFill>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2500" b="1">
                <a:solidFill>
                  <a:srgbClr val="FF2F92"/>
                </a:solidFill>
              </a:defRPr>
            </a:pPr>
            <a:r>
              <a:rPr kumimoji="0" sz="2500" b="1" i="0" u="none" strike="noStrike" kern="0" cap="none" spc="0" normalizeH="0" baseline="0" noProof="0">
                <a:ln>
                  <a:noFill/>
                </a:ln>
                <a:solidFill>
                  <a:srgbClr val="FF2F92"/>
                </a:solidFill>
                <a:effectLst/>
                <a:uLnTx/>
                <a:uFillTx/>
                <a:latin typeface="Calibri"/>
                <a:cs typeface="Calibri"/>
                <a:sym typeface="Calibri"/>
              </a:rPr>
              <a:t>Quantile mapping corrections </a:t>
            </a:r>
          </a:p>
          <a:p>
            <a:pPr marL="0" marR="0" lvl="0" indent="0" algn="l" defTabSz="457200" rtl="0" eaLnBrk="1" fontAlgn="auto" latinLnBrk="0" hangingPunct="0">
              <a:lnSpc>
                <a:spcPct val="100000"/>
              </a:lnSpc>
              <a:spcBef>
                <a:spcPts val="0"/>
              </a:spcBef>
              <a:spcAft>
                <a:spcPts val="0"/>
              </a:spcAft>
              <a:buClrTx/>
              <a:buSzTx/>
              <a:buFontTx/>
              <a:buNone/>
              <a:tabLst/>
              <a:defRPr sz="2500" b="1">
                <a:solidFill>
                  <a:srgbClr val="FF2F92"/>
                </a:solidFill>
              </a:defRPr>
            </a:pPr>
            <a:r>
              <a:rPr kumimoji="0" sz="2500" b="1" i="0" u="none" strike="noStrike" kern="0" cap="none" spc="0" normalizeH="0" baseline="0" noProof="0">
                <a:ln>
                  <a:noFill/>
                </a:ln>
                <a:solidFill>
                  <a:srgbClr val="FF2F92"/>
                </a:solidFill>
                <a:effectLst/>
                <a:uLnTx/>
                <a:uFillTx/>
                <a:latin typeface="Calibri"/>
                <a:cs typeface="Calibri"/>
                <a:sym typeface="Calibri"/>
              </a:rPr>
              <a:t>in progress using 1994-2010 period.</a:t>
            </a:r>
          </a:p>
        </p:txBody>
      </p:sp>
      <p:sp>
        <p:nvSpPr>
          <p:cNvPr id="345" name="[Kwon et al. 2016]"/>
          <p:cNvSpPr txBox="1"/>
          <p:nvPr/>
        </p:nvSpPr>
        <p:spPr>
          <a:xfrm>
            <a:off x="16705" y="6473034"/>
            <a:ext cx="1823439"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b="1">
                <a:solidFill>
                  <a:srgbClr val="941100"/>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a:ln>
                  <a:noFill/>
                </a:ln>
                <a:solidFill>
                  <a:srgbClr val="941100"/>
                </a:solidFill>
                <a:effectLst/>
                <a:uLnTx/>
                <a:uFillTx/>
                <a:latin typeface="Calibri"/>
                <a:cs typeface="Calibri"/>
                <a:sym typeface="Calibri"/>
              </a:rPr>
              <a:t>[Kwon et al. 2016]</a:t>
            </a:r>
          </a:p>
        </p:txBody>
      </p:sp>
      <p:sp>
        <p:nvSpPr>
          <p:cNvPr id="346" name="Cumulative Distribution Function (CDF)…"/>
          <p:cNvSpPr txBox="1"/>
          <p:nvPr/>
        </p:nvSpPr>
        <p:spPr>
          <a:xfrm>
            <a:off x="4945709" y="980343"/>
            <a:ext cx="3993828" cy="955039"/>
          </a:xfrm>
          <a:prstGeom prst="rect">
            <a:avLst/>
          </a:prstGeom>
          <a:ln w="25400">
            <a:solidFill>
              <a:srgbClr val="FF2600"/>
            </a:solidFill>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b="1"/>
            </a:pPr>
            <a:r>
              <a:rPr kumimoji="0" sz="1800" b="1" i="0" u="none" strike="noStrike" kern="0" cap="none" spc="0" normalizeH="0" baseline="0" noProof="0">
                <a:ln>
                  <a:noFill/>
                </a:ln>
                <a:solidFill>
                  <a:srgbClr val="000000"/>
                </a:solidFill>
                <a:effectLst/>
                <a:uLnTx/>
                <a:uFillTx/>
                <a:latin typeface="Calibri"/>
                <a:cs typeface="Calibri"/>
                <a:sym typeface="Calibri"/>
              </a:rPr>
              <a:t>Cumulative Distribution Function (CDF)</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Calibri"/>
                <a:cs typeface="Calibri"/>
                <a:sym typeface="Calibri"/>
              </a:rPr>
              <a:t>Tell you the likelihood of having a value less than a certain number. </a:t>
            </a:r>
          </a:p>
        </p:txBody>
      </p:sp>
      <p:sp>
        <p:nvSpPr>
          <p:cNvPr id="347" name="—100%"/>
          <p:cNvSpPr txBox="1"/>
          <p:nvPr/>
        </p:nvSpPr>
        <p:spPr>
          <a:xfrm>
            <a:off x="5849649" y="2482664"/>
            <a:ext cx="822086"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Calibri"/>
                <a:cs typeface="Calibri"/>
                <a:sym typeface="Calibri"/>
              </a:rPr>
              <a:t>—100%</a:t>
            </a:r>
          </a:p>
        </p:txBody>
      </p:sp>
      <p:sp>
        <p:nvSpPr>
          <p:cNvPr id="348" name="—50%"/>
          <p:cNvSpPr txBox="1"/>
          <p:nvPr/>
        </p:nvSpPr>
        <p:spPr>
          <a:xfrm>
            <a:off x="5804108" y="4072964"/>
            <a:ext cx="706223"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Calibri"/>
                <a:cs typeface="Calibri"/>
                <a:sym typeface="Calibri"/>
              </a:rPr>
              <a:t>—50%</a:t>
            </a:r>
          </a:p>
        </p:txBody>
      </p:sp>
      <p:sp>
        <p:nvSpPr>
          <p:cNvPr id="349" name="—25%"/>
          <p:cNvSpPr txBox="1"/>
          <p:nvPr/>
        </p:nvSpPr>
        <p:spPr>
          <a:xfrm>
            <a:off x="5804108" y="4999902"/>
            <a:ext cx="706223"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Calibri"/>
                <a:cs typeface="Calibri"/>
                <a:sym typeface="Calibri"/>
              </a:rPr>
              <a:t>—25%</a:t>
            </a:r>
          </a:p>
        </p:txBody>
      </p:sp>
      <p:sp>
        <p:nvSpPr>
          <p:cNvPr id="350" name="Arrow"/>
          <p:cNvSpPr/>
          <p:nvPr/>
        </p:nvSpPr>
        <p:spPr>
          <a:xfrm rot="16200000">
            <a:off x="3710865" y="3828924"/>
            <a:ext cx="4121262" cy="345416"/>
          </a:xfrm>
          <a:prstGeom prst="rightArrow">
            <a:avLst>
              <a:gd name="adj1" fmla="val 16718"/>
              <a:gd name="adj2" fmla="val 153133"/>
            </a:avLst>
          </a:prstGeom>
          <a:solidFill>
            <a:srgbClr val="FF2600"/>
          </a:soli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3189"/>
          </a:xfrm>
        </p:spPr>
        <p:txBody>
          <a:bodyPr>
            <a:normAutofit/>
          </a:bodyPr>
          <a:lstStyle/>
          <a:p>
            <a:pPr algn="ctr"/>
            <a:r>
              <a:rPr lang="en-US" sz="4000" dirty="0"/>
              <a:t>Fairbanks ASOS </a:t>
            </a:r>
            <a:r>
              <a:rPr lang="en-US" sz="4000"/>
              <a:t>&amp; Downscaled Reanalysis</a:t>
            </a:r>
          </a:p>
        </p:txBody>
      </p:sp>
      <p:pic>
        <p:nvPicPr>
          <p:cNvPr id="4" name="Picture 3"/>
          <p:cNvPicPr>
            <a:picLocks noChangeAspect="1"/>
          </p:cNvPicPr>
          <p:nvPr/>
        </p:nvPicPr>
        <p:blipFill>
          <a:blip r:embed="rId3"/>
          <a:stretch>
            <a:fillRect/>
          </a:stretch>
        </p:blipFill>
        <p:spPr>
          <a:xfrm>
            <a:off x="4687230" y="1136822"/>
            <a:ext cx="4456770" cy="4238368"/>
          </a:xfrm>
          <a:prstGeom prst="rect">
            <a:avLst/>
          </a:prstGeom>
        </p:spPr>
      </p:pic>
      <p:pic>
        <p:nvPicPr>
          <p:cNvPr id="5" name="Picture 4"/>
          <p:cNvPicPr>
            <a:picLocks noChangeAspect="1"/>
          </p:cNvPicPr>
          <p:nvPr/>
        </p:nvPicPr>
        <p:blipFill>
          <a:blip r:embed="rId4"/>
          <a:stretch>
            <a:fillRect/>
          </a:stretch>
        </p:blipFill>
        <p:spPr>
          <a:xfrm>
            <a:off x="0" y="1136823"/>
            <a:ext cx="4546857" cy="4238368"/>
          </a:xfrm>
          <a:prstGeom prst="rect">
            <a:avLst/>
          </a:prstGeom>
        </p:spPr>
      </p:pic>
      <p:sp>
        <p:nvSpPr>
          <p:cNvPr id="3" name="Oval 2"/>
          <p:cNvSpPr/>
          <p:nvPr/>
        </p:nvSpPr>
        <p:spPr>
          <a:xfrm rot="3406500">
            <a:off x="5938097" y="2214133"/>
            <a:ext cx="754014" cy="1960878"/>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p:cNvSpPr/>
          <p:nvPr/>
        </p:nvSpPr>
        <p:spPr>
          <a:xfrm rot="3572109">
            <a:off x="1510947" y="2308667"/>
            <a:ext cx="516838" cy="1038806"/>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826991" y="5473005"/>
            <a:ext cx="5720477" cy="1384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RH Bias is more significant than Temp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Bias is most significant during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pre-green and peak seasons, May-July</a:t>
            </a:r>
          </a:p>
        </p:txBody>
      </p:sp>
    </p:spTree>
    <p:extLst>
      <p:ext uri="{BB962C8B-B14F-4D97-AF65-F5344CB8AC3E}">
        <p14:creationId xmlns:p14="http://schemas.microsoft.com/office/powerpoint/2010/main" val="1506186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3189"/>
          </a:xfrm>
        </p:spPr>
        <p:txBody>
          <a:bodyPr>
            <a:normAutofit/>
          </a:bodyPr>
          <a:lstStyle/>
          <a:p>
            <a:pPr algn="ctr"/>
            <a:r>
              <a:rPr lang="en-US" sz="4000" dirty="0"/>
              <a:t>Fairbanks ASOS </a:t>
            </a:r>
            <a:r>
              <a:rPr lang="en-US" sz="4000"/>
              <a:t>&amp; Downscaled Reanalysis</a:t>
            </a:r>
          </a:p>
        </p:txBody>
      </p:sp>
      <p:pic>
        <p:nvPicPr>
          <p:cNvPr id="3" name="Picture 2"/>
          <p:cNvPicPr>
            <a:picLocks noChangeAspect="1"/>
          </p:cNvPicPr>
          <p:nvPr/>
        </p:nvPicPr>
        <p:blipFill>
          <a:blip r:embed="rId3"/>
          <a:stretch>
            <a:fillRect/>
          </a:stretch>
        </p:blipFill>
        <p:spPr>
          <a:xfrm>
            <a:off x="0" y="1298569"/>
            <a:ext cx="4508196" cy="4233551"/>
          </a:xfrm>
          <a:prstGeom prst="rect">
            <a:avLst/>
          </a:prstGeom>
        </p:spPr>
      </p:pic>
      <p:pic>
        <p:nvPicPr>
          <p:cNvPr id="6" name="Picture 5"/>
          <p:cNvPicPr>
            <a:picLocks noChangeAspect="1"/>
          </p:cNvPicPr>
          <p:nvPr/>
        </p:nvPicPr>
        <p:blipFill>
          <a:blip r:embed="rId4"/>
          <a:stretch>
            <a:fillRect/>
          </a:stretch>
        </p:blipFill>
        <p:spPr>
          <a:xfrm>
            <a:off x="4595114" y="1298570"/>
            <a:ext cx="4548886" cy="4233550"/>
          </a:xfrm>
          <a:prstGeom prst="rect">
            <a:avLst/>
          </a:prstGeom>
        </p:spPr>
      </p:pic>
      <p:sp>
        <p:nvSpPr>
          <p:cNvPr id="5" name="Oval 4"/>
          <p:cNvSpPr/>
          <p:nvPr/>
        </p:nvSpPr>
        <p:spPr>
          <a:xfrm rot="4548427">
            <a:off x="1114730" y="3488131"/>
            <a:ext cx="578510" cy="1424048"/>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rot="5400000">
            <a:off x="6315205" y="1655655"/>
            <a:ext cx="1206230" cy="3322952"/>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0" y="5532120"/>
            <a:ext cx="912337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Precipitation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obs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not assimilated in AK Reanalysis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Climatologies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Precipitation bias is, again, most significant during peak season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Wind Bias throughout season for a variety of reasons </a:t>
            </a:r>
          </a:p>
        </p:txBody>
      </p:sp>
    </p:spTree>
    <p:extLst>
      <p:ext uri="{BB962C8B-B14F-4D97-AF65-F5344CB8AC3E}">
        <p14:creationId xmlns:p14="http://schemas.microsoft.com/office/powerpoint/2010/main" val="2078959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7B3DD-99C4-4171-87C4-D67055EBE74A}"/>
              </a:ext>
            </a:extLst>
          </p:cNvPr>
          <p:cNvSpPr>
            <a:spLocks noGrp="1"/>
          </p:cNvSpPr>
          <p:nvPr>
            <p:ph type="title"/>
          </p:nvPr>
        </p:nvSpPr>
        <p:spPr>
          <a:xfrm>
            <a:off x="0" y="0"/>
            <a:ext cx="9144000" cy="1473958"/>
          </a:xfrm>
        </p:spPr>
        <p:txBody>
          <a:bodyPr>
            <a:normAutofit/>
          </a:bodyPr>
          <a:lstStyle/>
          <a:p>
            <a:pPr algn="ctr"/>
            <a:r>
              <a:rPr lang="en-US" dirty="0"/>
              <a:t>2004 versus 2005/2013/2015 </a:t>
            </a:r>
            <a:br>
              <a:rPr lang="en-US" dirty="0"/>
            </a:br>
            <a:r>
              <a:rPr lang="en-US" dirty="0"/>
              <a:t>BUI Trends Compared</a:t>
            </a:r>
          </a:p>
        </p:txBody>
      </p:sp>
      <p:pic>
        <p:nvPicPr>
          <p:cNvPr id="5" name="Picture 4">
            <a:extLst>
              <a:ext uri="{FF2B5EF4-FFF2-40B4-BE49-F238E27FC236}">
                <a16:creationId xmlns:a16="http://schemas.microsoft.com/office/drawing/2014/main" id="{564CDBF5-1DFD-4F79-B356-206078FA4FE6}"/>
              </a:ext>
            </a:extLst>
          </p:cNvPr>
          <p:cNvPicPr>
            <a:picLocks noChangeAspect="1"/>
          </p:cNvPicPr>
          <p:nvPr/>
        </p:nvPicPr>
        <p:blipFill>
          <a:blip r:embed="rId3"/>
          <a:stretch>
            <a:fillRect/>
          </a:stretch>
        </p:blipFill>
        <p:spPr>
          <a:xfrm>
            <a:off x="4869582" y="4240995"/>
            <a:ext cx="4120247" cy="2305351"/>
          </a:xfrm>
          <a:prstGeom prst="rect">
            <a:avLst/>
          </a:prstGeom>
        </p:spPr>
      </p:pic>
      <p:pic>
        <p:nvPicPr>
          <p:cNvPr id="3" name="Picture 2">
            <a:extLst>
              <a:ext uri="{FF2B5EF4-FFF2-40B4-BE49-F238E27FC236}">
                <a16:creationId xmlns:a16="http://schemas.microsoft.com/office/drawing/2014/main" id="{BE11AD17-218A-444E-8ACA-FDA9B481BA03}"/>
              </a:ext>
            </a:extLst>
          </p:cNvPr>
          <p:cNvPicPr>
            <a:picLocks noChangeAspect="1"/>
          </p:cNvPicPr>
          <p:nvPr/>
        </p:nvPicPr>
        <p:blipFill>
          <a:blip r:embed="rId4"/>
          <a:stretch>
            <a:fillRect/>
          </a:stretch>
        </p:blipFill>
        <p:spPr>
          <a:xfrm>
            <a:off x="154171" y="1580166"/>
            <a:ext cx="4595563" cy="2570451"/>
          </a:xfrm>
          <a:prstGeom prst="rect">
            <a:avLst/>
          </a:prstGeom>
        </p:spPr>
      </p:pic>
      <p:pic>
        <p:nvPicPr>
          <p:cNvPr id="4" name="Picture 3">
            <a:extLst>
              <a:ext uri="{FF2B5EF4-FFF2-40B4-BE49-F238E27FC236}">
                <a16:creationId xmlns:a16="http://schemas.microsoft.com/office/drawing/2014/main" id="{87504A62-245D-405F-8880-21385E4D918C}"/>
              </a:ext>
            </a:extLst>
          </p:cNvPr>
          <p:cNvPicPr>
            <a:picLocks noChangeAspect="1"/>
          </p:cNvPicPr>
          <p:nvPr/>
        </p:nvPicPr>
        <p:blipFill>
          <a:blip r:embed="rId5"/>
          <a:stretch>
            <a:fillRect/>
          </a:stretch>
        </p:blipFill>
        <p:spPr>
          <a:xfrm>
            <a:off x="4869582" y="1580167"/>
            <a:ext cx="4120247" cy="2570451"/>
          </a:xfrm>
          <a:prstGeom prst="rect">
            <a:avLst/>
          </a:prstGeom>
        </p:spPr>
      </p:pic>
      <p:pic>
        <p:nvPicPr>
          <p:cNvPr id="7" name="Picture 6">
            <a:extLst>
              <a:ext uri="{FF2B5EF4-FFF2-40B4-BE49-F238E27FC236}">
                <a16:creationId xmlns:a16="http://schemas.microsoft.com/office/drawing/2014/main" id="{0CDDA098-AD84-410C-9B0C-CFAE2CB1AD37}"/>
              </a:ext>
            </a:extLst>
          </p:cNvPr>
          <p:cNvPicPr>
            <a:picLocks noChangeAspect="1"/>
          </p:cNvPicPr>
          <p:nvPr/>
        </p:nvPicPr>
        <p:blipFill>
          <a:blip r:embed="rId6"/>
          <a:stretch>
            <a:fillRect/>
          </a:stretch>
        </p:blipFill>
        <p:spPr>
          <a:xfrm>
            <a:off x="451753" y="4240995"/>
            <a:ext cx="4120247" cy="2306681"/>
          </a:xfrm>
          <a:prstGeom prst="rect">
            <a:avLst/>
          </a:prstGeom>
        </p:spPr>
      </p:pic>
    </p:spTree>
    <p:extLst>
      <p:ext uri="{BB962C8B-B14F-4D97-AF65-F5344CB8AC3E}">
        <p14:creationId xmlns:p14="http://schemas.microsoft.com/office/powerpoint/2010/main" val="3683883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582015" cy="6858000"/>
          </a:xfrm>
          <a:prstGeom prst="rect">
            <a:avLst/>
          </a:prstGeom>
        </p:spPr>
      </p:pic>
      <p:sp>
        <p:nvSpPr>
          <p:cNvPr id="3" name="Title 2"/>
          <p:cNvSpPr>
            <a:spLocks noGrp="1"/>
          </p:cNvSpPr>
          <p:nvPr>
            <p:ph type="title"/>
          </p:nvPr>
        </p:nvSpPr>
        <p:spPr>
          <a:xfrm>
            <a:off x="4411362" y="182563"/>
            <a:ext cx="4732638" cy="2884701"/>
          </a:xfrm>
        </p:spPr>
        <p:txBody>
          <a:bodyPr>
            <a:normAutofit fontScale="90000"/>
          </a:bodyPr>
          <a:lstStyle/>
          <a:p>
            <a:pPr algn="ctr"/>
            <a:r>
              <a:rPr lang="en-US" dirty="0"/>
              <a:t>Comparison of AKFF Surface Observations, Reanalysis Data (ERA), &amp; Forecast Model (CFSv2 from NMME)</a:t>
            </a:r>
          </a:p>
        </p:txBody>
      </p:sp>
      <p:sp>
        <p:nvSpPr>
          <p:cNvPr id="4" name="Content Placeholder 3"/>
          <p:cNvSpPr>
            <a:spLocks noGrp="1"/>
          </p:cNvSpPr>
          <p:nvPr>
            <p:ph idx="1"/>
          </p:nvPr>
        </p:nvSpPr>
        <p:spPr>
          <a:xfrm>
            <a:off x="4582014" y="3249826"/>
            <a:ext cx="4172519" cy="3608173"/>
          </a:xfrm>
        </p:spPr>
        <p:txBody>
          <a:bodyPr>
            <a:normAutofit/>
          </a:bodyPr>
          <a:lstStyle/>
          <a:p>
            <a:pPr marL="0" indent="0" algn="ctr">
              <a:buNone/>
            </a:pPr>
            <a:r>
              <a:rPr lang="en-US" dirty="0"/>
              <a:t>Note that BUI estimates from the reanalysis (ERA) and Forecast (NMME) models fall well short of the observed BUI levels from the AKFF database.  Even the trends have significant differences, peaking at different times</a:t>
            </a:r>
          </a:p>
        </p:txBody>
      </p:sp>
    </p:spTree>
    <p:extLst>
      <p:ext uri="{BB962C8B-B14F-4D97-AF65-F5344CB8AC3E}">
        <p14:creationId xmlns:p14="http://schemas.microsoft.com/office/powerpoint/2010/main" val="56505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7573" y="1115568"/>
            <a:ext cx="7768853" cy="5742432"/>
          </a:xfrm>
          <a:prstGeom prst="rect">
            <a:avLst/>
          </a:prstGeom>
        </p:spPr>
      </p:pic>
      <p:sp>
        <p:nvSpPr>
          <p:cNvPr id="3" name="Title 2"/>
          <p:cNvSpPr>
            <a:spLocks noGrp="1"/>
          </p:cNvSpPr>
          <p:nvPr>
            <p:ph type="title"/>
          </p:nvPr>
        </p:nvSpPr>
        <p:spPr>
          <a:xfrm>
            <a:off x="0" y="0"/>
            <a:ext cx="9144000" cy="1115567"/>
          </a:xfrm>
        </p:spPr>
        <p:txBody>
          <a:bodyPr>
            <a:normAutofit fontScale="90000"/>
          </a:bodyPr>
          <a:lstStyle/>
          <a:p>
            <a:pPr algn="ctr"/>
            <a:r>
              <a:rPr lang="en-US" dirty="0"/>
              <a:t>Understanding Impact of Bad Data</a:t>
            </a:r>
            <a:br>
              <a:rPr lang="en-US" dirty="0"/>
            </a:br>
            <a:r>
              <a:rPr lang="en-US" sz="3100" dirty="0"/>
              <a:t>RTMA (used in AKFF) depends heavily on surface </a:t>
            </a:r>
            <a:r>
              <a:rPr lang="en-US" sz="3100" dirty="0" err="1"/>
              <a:t>obs</a:t>
            </a:r>
            <a:endParaRPr lang="en-US" sz="3100" dirty="0"/>
          </a:p>
        </p:txBody>
      </p:sp>
    </p:spTree>
    <p:extLst>
      <p:ext uri="{BB962C8B-B14F-4D97-AF65-F5344CB8AC3E}">
        <p14:creationId xmlns:p14="http://schemas.microsoft.com/office/powerpoint/2010/main" val="1769993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show="0">
  <p:cSld>
    <p:bg>
      <p:bgPr>
        <a:solidFill>
          <a:schemeClr val="tx1"/>
        </a:solid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r>
              <a:rPr lang="en-US" altLang="en-US"/>
              <a:t>04-</a:t>
            </a:r>
            <a:fld id="{BC9B268E-13F3-4B64-8BFF-1648CCAFEDAB}" type="slidenum">
              <a:rPr lang="en-US" altLang="en-US"/>
              <a:pPr>
                <a:defRPr/>
              </a:pPr>
              <a:t>29</a:t>
            </a:fld>
            <a:r>
              <a:rPr lang="en-US" altLang="en-US"/>
              <a:t>-S390-EP</a:t>
            </a:r>
          </a:p>
        </p:txBody>
      </p:sp>
      <p:sp>
        <p:nvSpPr>
          <p:cNvPr id="54275" name="Rectangle 2"/>
          <p:cNvSpPr>
            <a:spLocks noGrp="1" noChangeArrowheads="1"/>
          </p:cNvSpPr>
          <p:nvPr>
            <p:ph type="title"/>
          </p:nvPr>
        </p:nvSpPr>
        <p:spPr>
          <a:xfrm>
            <a:off x="0" y="0"/>
            <a:ext cx="9144000" cy="1371600"/>
          </a:xfrm>
          <a:noFill/>
        </p:spPr>
        <p:txBody>
          <a:bodyPr lIns="92075" tIns="46038" rIns="92075" bIns="46038"/>
          <a:lstStyle/>
          <a:p>
            <a:pPr eaLnBrk="1" hangingPunct="1"/>
            <a:r>
              <a:rPr lang="en-US" altLang="en-US" dirty="0">
                <a:solidFill>
                  <a:schemeClr val="accent4">
                    <a:lumMod val="10000"/>
                  </a:schemeClr>
                </a:solidFill>
                <a:latin typeface="Calibri" panose="020F0502020204030204" pitchFamily="34" charset="0"/>
                <a:cs typeface="Calibri" panose="020F0502020204030204" pitchFamily="34" charset="0"/>
              </a:rPr>
              <a:t>Remote Sensing Climatology</a:t>
            </a:r>
            <a:br>
              <a:rPr lang="en-US" altLang="en-US" dirty="0">
                <a:solidFill>
                  <a:schemeClr val="accent4">
                    <a:lumMod val="10000"/>
                  </a:schemeClr>
                </a:solidFill>
                <a:latin typeface="Calibri" panose="020F0502020204030204" pitchFamily="34" charset="0"/>
                <a:cs typeface="Calibri" panose="020F0502020204030204" pitchFamily="34" charset="0"/>
              </a:rPr>
            </a:br>
            <a:r>
              <a:rPr lang="en-US" altLang="en-US" sz="2800" dirty="0">
                <a:solidFill>
                  <a:schemeClr val="accent4">
                    <a:lumMod val="10000"/>
                  </a:schemeClr>
                </a:solidFill>
                <a:latin typeface="Calibri" panose="020F0502020204030204" pitchFamily="34" charset="0"/>
                <a:cs typeface="Calibri" panose="020F0502020204030204" pitchFamily="34" charset="0"/>
              </a:rPr>
              <a:t>Example: Normalized Differential Vegetation Index (NDVI) </a:t>
            </a:r>
          </a:p>
        </p:txBody>
      </p:sp>
      <p:sp>
        <p:nvSpPr>
          <p:cNvPr id="54276" name="Rectangle 4"/>
          <p:cNvSpPr>
            <a:spLocks noGrp="1" noChangeArrowheads="1"/>
          </p:cNvSpPr>
          <p:nvPr>
            <p:ph type="body" sz="half" idx="2"/>
          </p:nvPr>
        </p:nvSpPr>
        <p:spPr>
          <a:xfrm>
            <a:off x="3886200" y="1447800"/>
            <a:ext cx="5181600" cy="4419600"/>
          </a:xfrm>
        </p:spPr>
        <p:txBody>
          <a:bodyPr/>
          <a:lstStyle/>
          <a:p>
            <a:pPr eaLnBrk="1" hangingPunct="1">
              <a:spcBef>
                <a:spcPct val="40000"/>
              </a:spcBef>
              <a:spcAft>
                <a:spcPct val="20000"/>
              </a:spcAft>
              <a:buFontTx/>
              <a:buNone/>
            </a:pPr>
            <a:r>
              <a:rPr lang="en-US" altLang="en-US" sz="2400" dirty="0"/>
              <a:t>Products</a:t>
            </a:r>
          </a:p>
          <a:p>
            <a:pPr marL="457200" indent="-457200" eaLnBrk="1" hangingPunct="1">
              <a:spcBef>
                <a:spcPct val="40000"/>
              </a:spcBef>
              <a:spcAft>
                <a:spcPct val="20000"/>
              </a:spcAft>
              <a:buFont typeface="+mj-lt"/>
              <a:buAutoNum type="arabicParenR"/>
            </a:pPr>
            <a:r>
              <a:rPr lang="en-US" altLang="en-US" sz="2000" u="sng" dirty="0"/>
              <a:t>NDVI (Current value):</a:t>
            </a:r>
            <a:r>
              <a:rPr lang="en-US" altLang="en-US" sz="2000" dirty="0"/>
              <a:t> Observed vegetative condition (weekly)</a:t>
            </a:r>
          </a:p>
          <a:p>
            <a:pPr marL="457200" indent="-457200" eaLnBrk="1" hangingPunct="1">
              <a:spcBef>
                <a:spcPct val="40000"/>
              </a:spcBef>
              <a:spcAft>
                <a:spcPct val="20000"/>
              </a:spcAft>
              <a:buFont typeface="+mj-lt"/>
              <a:buAutoNum type="arabicParenR"/>
            </a:pPr>
            <a:r>
              <a:rPr lang="en-US" altLang="en-US" sz="2000" u="sng" dirty="0"/>
              <a:t>Visual Greenness (Ranking)</a:t>
            </a:r>
            <a:r>
              <a:rPr lang="en-US" altLang="en-US" sz="2000" dirty="0"/>
              <a:t>: Related to overall maximum value (alfalfa field or golf course) – can see from the air</a:t>
            </a:r>
          </a:p>
          <a:p>
            <a:pPr marL="457200" indent="-457200" eaLnBrk="1" hangingPunct="1">
              <a:spcBef>
                <a:spcPct val="40000"/>
              </a:spcBef>
              <a:spcAft>
                <a:spcPct val="20000"/>
              </a:spcAft>
              <a:buFont typeface="+mj-lt"/>
              <a:buAutoNum type="arabicParenR"/>
            </a:pPr>
            <a:r>
              <a:rPr lang="en-US" altLang="en-US" sz="2000" u="sng" dirty="0"/>
              <a:t>Relative Greenness (% of normal)</a:t>
            </a:r>
            <a:r>
              <a:rPr lang="en-US" altLang="en-US" sz="2000" dirty="0"/>
              <a:t>: Related to max value for that specific location </a:t>
            </a:r>
          </a:p>
          <a:p>
            <a:pPr marL="457200" indent="-457200" eaLnBrk="1" hangingPunct="1">
              <a:spcBef>
                <a:spcPct val="40000"/>
              </a:spcBef>
              <a:spcAft>
                <a:spcPct val="20000"/>
              </a:spcAft>
              <a:buFont typeface="+mj-lt"/>
              <a:buAutoNum type="arabicParenR"/>
            </a:pPr>
            <a:r>
              <a:rPr lang="en-US" altLang="en-US" sz="2000" u="sng" dirty="0"/>
              <a:t>Departure from Average (</a:t>
            </a:r>
            <a:r>
              <a:rPr lang="en-US" altLang="en-US" sz="2000" u="sng" dirty="0" err="1"/>
              <a:t>Anomoly</a:t>
            </a:r>
            <a:r>
              <a:rPr lang="en-US" altLang="en-US" sz="2000" u="sng" dirty="0"/>
              <a:t>)</a:t>
            </a:r>
            <a:r>
              <a:rPr lang="en-US" altLang="en-US" sz="2000" dirty="0"/>
              <a:t>: Absolute difference current &amp; historic normal greenness</a:t>
            </a:r>
          </a:p>
        </p:txBody>
      </p:sp>
      <p:pic>
        <p:nvPicPr>
          <p:cNvPr id="54285" name="Picture 13" descr="https://www.wfas.net/images/firedanger/subsets/rg_n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443223"/>
            <a:ext cx="3756465" cy="50401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255"/>
            <a:ext cx="9144000" cy="1086645"/>
          </a:xfrm>
        </p:spPr>
        <p:txBody>
          <a:bodyPr>
            <a:normAutofit fontScale="90000"/>
          </a:bodyPr>
          <a:lstStyle/>
          <a:p>
            <a:pPr algn="ctr"/>
            <a:r>
              <a:rPr lang="en-US" dirty="0"/>
              <a:t>Current Value and Thresholds</a:t>
            </a:r>
            <a:br>
              <a:rPr lang="en-US" dirty="0"/>
            </a:br>
            <a:r>
              <a:rPr lang="en-US" sz="3600" dirty="0"/>
              <a:t>A successful strategy for Alaska for many years</a:t>
            </a:r>
          </a:p>
        </p:txBody>
      </p:sp>
      <p:pic>
        <p:nvPicPr>
          <p:cNvPr id="6" name="Picture 5"/>
          <p:cNvPicPr>
            <a:picLocks noChangeAspect="1"/>
          </p:cNvPicPr>
          <p:nvPr/>
        </p:nvPicPr>
        <p:blipFill>
          <a:blip r:embed="rId3"/>
          <a:stretch>
            <a:fillRect/>
          </a:stretch>
        </p:blipFill>
        <p:spPr>
          <a:xfrm>
            <a:off x="203199" y="1227798"/>
            <a:ext cx="5532453" cy="5465101"/>
          </a:xfrm>
          <a:prstGeom prst="rect">
            <a:avLst/>
          </a:prstGeom>
        </p:spPr>
      </p:pic>
      <p:pic>
        <p:nvPicPr>
          <p:cNvPr id="5" name="Picture 4">
            <a:extLst>
              <a:ext uri="{FF2B5EF4-FFF2-40B4-BE49-F238E27FC236}">
                <a16:creationId xmlns:a16="http://schemas.microsoft.com/office/drawing/2014/main" id="{23DA0851-A02B-4C85-A4FD-04B72D64F430}"/>
              </a:ext>
            </a:extLst>
          </p:cNvPr>
          <p:cNvPicPr>
            <a:picLocks noChangeAspect="1"/>
          </p:cNvPicPr>
          <p:nvPr/>
        </p:nvPicPr>
        <p:blipFill>
          <a:blip r:embed="rId4"/>
          <a:stretch>
            <a:fillRect/>
          </a:stretch>
        </p:blipFill>
        <p:spPr>
          <a:xfrm>
            <a:off x="5641636" y="1692323"/>
            <a:ext cx="3369874" cy="4300252"/>
          </a:xfrm>
          <a:prstGeom prst="rect">
            <a:avLst/>
          </a:prstGeom>
        </p:spPr>
      </p:pic>
    </p:spTree>
    <p:extLst>
      <p:ext uri="{BB962C8B-B14F-4D97-AF65-F5344CB8AC3E}">
        <p14:creationId xmlns:p14="http://schemas.microsoft.com/office/powerpoint/2010/main" val="772993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a:ea typeface="+mn-ea"/>
                <a:cs typeface="+mn-cs"/>
              </a:rPr>
              <a:t>04-</a:t>
            </a:r>
            <a:fld id="{F3D109AD-00B9-462B-9665-EA4EA49B2A92}"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r>
              <a:rPr kumimoji="0" lang="en-US" altLang="en-US" sz="1400" b="0" i="0" u="none" strike="noStrike" kern="1200" cap="none" spc="0" normalizeH="0" baseline="0" noProof="0">
                <a:ln>
                  <a:noFill/>
                </a:ln>
                <a:solidFill>
                  <a:srgbClr val="000000"/>
                </a:solidFill>
                <a:effectLst/>
                <a:uLnTx/>
                <a:uFillTx/>
                <a:latin typeface="Arial"/>
                <a:ea typeface="+mn-ea"/>
                <a:cs typeface="+mn-cs"/>
              </a:rPr>
              <a:t>-S390-EP</a:t>
            </a:r>
          </a:p>
        </p:txBody>
      </p:sp>
      <p:sp>
        <p:nvSpPr>
          <p:cNvPr id="4" name="Rectangle 3"/>
          <p:cNvSpPr txBox="1">
            <a:spLocks noChangeArrowheads="1"/>
          </p:cNvSpPr>
          <p:nvPr/>
        </p:nvSpPr>
        <p:spPr>
          <a:xfrm>
            <a:off x="425302" y="-1"/>
            <a:ext cx="8229600" cy="1146449"/>
          </a:xfrm>
          <a:prstGeom prst="rect">
            <a:avLst/>
          </a:prstGeom>
        </p:spPr>
        <p:txBody>
          <a:bodyPr/>
          <a:lstStyle>
            <a:lvl1pPr algn="ctr" rtl="0" eaLnBrk="0" fontAlgn="base" hangingPunct="0">
              <a:spcBef>
                <a:spcPct val="0"/>
              </a:spcBef>
              <a:spcAft>
                <a:spcPct val="0"/>
              </a:spcAft>
              <a:defRPr sz="4000" b="1" kern="1200">
                <a:solidFill>
                  <a:schemeClr val="bg2"/>
                </a:solidFill>
                <a:latin typeface="+mj-lt"/>
                <a:ea typeface="+mj-ea"/>
                <a:cs typeface="+mj-cs"/>
              </a:defRPr>
            </a:lvl1pPr>
            <a:lvl2pPr algn="ctr" rtl="0" eaLnBrk="0" fontAlgn="base" hangingPunct="0">
              <a:spcBef>
                <a:spcPct val="0"/>
              </a:spcBef>
              <a:spcAft>
                <a:spcPct val="0"/>
              </a:spcAft>
              <a:defRPr sz="4000" b="1">
                <a:solidFill>
                  <a:schemeClr val="bg2"/>
                </a:solidFill>
                <a:latin typeface="Verdana" panose="020B0604030504040204" pitchFamily="34" charset="0"/>
              </a:defRPr>
            </a:lvl2pPr>
            <a:lvl3pPr algn="ctr" rtl="0" eaLnBrk="0" fontAlgn="base" hangingPunct="0">
              <a:spcBef>
                <a:spcPct val="0"/>
              </a:spcBef>
              <a:spcAft>
                <a:spcPct val="0"/>
              </a:spcAft>
              <a:defRPr sz="4000" b="1">
                <a:solidFill>
                  <a:schemeClr val="bg2"/>
                </a:solidFill>
                <a:latin typeface="Verdana" panose="020B0604030504040204" pitchFamily="34" charset="0"/>
              </a:defRPr>
            </a:lvl3pPr>
            <a:lvl4pPr algn="ctr" rtl="0" eaLnBrk="0" fontAlgn="base" hangingPunct="0">
              <a:spcBef>
                <a:spcPct val="0"/>
              </a:spcBef>
              <a:spcAft>
                <a:spcPct val="0"/>
              </a:spcAft>
              <a:defRPr sz="4000" b="1">
                <a:solidFill>
                  <a:schemeClr val="bg2"/>
                </a:solidFill>
                <a:latin typeface="Verdana" panose="020B0604030504040204" pitchFamily="34" charset="0"/>
              </a:defRPr>
            </a:lvl4pPr>
            <a:lvl5pPr algn="ctr" rtl="0" eaLnBrk="0" fontAlgn="base" hangingPunct="0">
              <a:spcBef>
                <a:spcPct val="0"/>
              </a:spcBef>
              <a:spcAft>
                <a:spcPct val="0"/>
              </a:spcAft>
              <a:defRPr sz="4000" b="1">
                <a:solidFill>
                  <a:schemeClr val="bg2"/>
                </a:solidFill>
                <a:latin typeface="Verdana" panose="020B0604030504040204" pitchFamily="34" charset="0"/>
              </a:defRPr>
            </a:lvl5pPr>
            <a:lvl6pPr marL="457200" algn="ctr" rtl="0" fontAlgn="base">
              <a:spcBef>
                <a:spcPct val="0"/>
              </a:spcBef>
              <a:spcAft>
                <a:spcPct val="0"/>
              </a:spcAft>
              <a:defRPr sz="4000" b="1">
                <a:solidFill>
                  <a:schemeClr val="bg2"/>
                </a:solidFill>
                <a:latin typeface="Verdana" panose="020B0604030504040204" pitchFamily="34" charset="0"/>
              </a:defRPr>
            </a:lvl6pPr>
            <a:lvl7pPr marL="914400" algn="ctr" rtl="0" fontAlgn="base">
              <a:spcBef>
                <a:spcPct val="0"/>
              </a:spcBef>
              <a:spcAft>
                <a:spcPct val="0"/>
              </a:spcAft>
              <a:defRPr sz="4000" b="1">
                <a:solidFill>
                  <a:schemeClr val="bg2"/>
                </a:solidFill>
                <a:latin typeface="Verdana" panose="020B0604030504040204" pitchFamily="34" charset="0"/>
              </a:defRPr>
            </a:lvl7pPr>
            <a:lvl8pPr marL="1371600" algn="ctr" rtl="0" fontAlgn="base">
              <a:spcBef>
                <a:spcPct val="0"/>
              </a:spcBef>
              <a:spcAft>
                <a:spcPct val="0"/>
              </a:spcAft>
              <a:defRPr sz="4000" b="1">
                <a:solidFill>
                  <a:schemeClr val="bg2"/>
                </a:solidFill>
                <a:latin typeface="Verdana" panose="020B0604030504040204" pitchFamily="34" charset="0"/>
              </a:defRPr>
            </a:lvl8pPr>
            <a:lvl9pPr marL="1828800" algn="ctr" rtl="0" fontAlgn="base">
              <a:spcBef>
                <a:spcPct val="0"/>
              </a:spcBef>
              <a:spcAft>
                <a:spcPct val="0"/>
              </a:spcAft>
              <a:defRPr sz="4000" b="1">
                <a:solidFill>
                  <a:schemeClr val="bg2"/>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accent4">
                    <a:lumMod val="10000"/>
                  </a:schemeClr>
                </a:solidFill>
                <a:effectLst/>
                <a:uLnTx/>
                <a:uFillTx/>
                <a:latin typeface="Calibri" panose="020F0502020204030204" pitchFamily="34" charset="0"/>
                <a:cs typeface="Calibri" panose="020F0502020204030204" pitchFamily="34" charset="0"/>
              </a:rPr>
              <a:t>Visual Greenness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accent4">
                    <a:lumMod val="10000"/>
                  </a:schemeClr>
                </a:solidFill>
                <a:effectLst/>
                <a:uLnTx/>
                <a:uFillTx/>
                <a:latin typeface="Calibri" panose="020F0502020204030204" pitchFamily="34" charset="0"/>
                <a:cs typeface="Calibri" panose="020F0502020204030204" pitchFamily="34" charset="0"/>
              </a:rPr>
              <a:t>Percent of Maximum (emphasizes current value)</a:t>
            </a:r>
          </a:p>
        </p:txBody>
      </p:sp>
      <p:pic>
        <p:nvPicPr>
          <p:cNvPr id="3" name="Picture 2"/>
          <p:cNvPicPr>
            <a:picLocks noChangeAspect="1"/>
          </p:cNvPicPr>
          <p:nvPr/>
        </p:nvPicPr>
        <p:blipFill>
          <a:blip r:embed="rId2"/>
          <a:stretch>
            <a:fillRect/>
          </a:stretch>
        </p:blipFill>
        <p:spPr>
          <a:xfrm>
            <a:off x="-17722" y="1146449"/>
            <a:ext cx="9161722" cy="5711551"/>
          </a:xfrm>
          <a:prstGeom prst="rect">
            <a:avLst/>
          </a:prstGeom>
          <a:ln>
            <a:solidFill>
              <a:schemeClr val="accent4">
                <a:lumMod val="75000"/>
              </a:schemeClr>
            </a:solidFill>
          </a:ln>
        </p:spPr>
      </p:pic>
    </p:spTree>
    <p:extLst>
      <p:ext uri="{BB962C8B-B14F-4D97-AF65-F5344CB8AC3E}">
        <p14:creationId xmlns:p14="http://schemas.microsoft.com/office/powerpoint/2010/main" val="748206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71" name="Rectangle 2"/>
          <p:cNvSpPr>
            <a:spLocks noChangeArrowheads="1"/>
          </p:cNvSpPr>
          <p:nvPr/>
        </p:nvSpPr>
        <p:spPr bwMode="auto">
          <a:xfrm>
            <a:off x="1524000" y="6248400"/>
            <a:ext cx="419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en-US" altLang="en-US">
              <a:solidFill>
                <a:srgbClr val="663300"/>
              </a:solidFill>
              <a:latin typeface="DomBold BT" pitchFamily="66" charset="0"/>
            </a:endParaRPr>
          </a:p>
        </p:txBody>
      </p:sp>
      <p:sp>
        <p:nvSpPr>
          <p:cNvPr id="710659" name="Rectangle 3"/>
          <p:cNvSpPr>
            <a:spLocks noChangeArrowheads="1"/>
          </p:cNvSpPr>
          <p:nvPr/>
        </p:nvSpPr>
        <p:spPr bwMode="auto">
          <a:xfrm>
            <a:off x="1752600" y="0"/>
            <a:ext cx="8915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lnSpc>
                <a:spcPct val="80000"/>
              </a:lnSpc>
              <a:defRPr/>
            </a:pPr>
            <a:endParaRPr lang="en-US" altLang="en-US" sz="4800" b="1">
              <a:effectLst>
                <a:outerShdw blurRad="38100" dist="38100" dir="2700000" algn="tl">
                  <a:srgbClr val="000000"/>
                </a:outerShdw>
              </a:effectLst>
              <a:latin typeface="DomBold BT" pitchFamily="66" charset="0"/>
            </a:endParaRPr>
          </a:p>
        </p:txBody>
      </p:sp>
      <p:pic>
        <p:nvPicPr>
          <p:cNvPr id="710660" name="Picture 4" descr="da0413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1535113"/>
            <a:ext cx="4291012" cy="441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0661" name="Picture 5" descr="da0418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275" y="1951749"/>
            <a:ext cx="4165099" cy="437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Rectangle 6"/>
          <p:cNvSpPr>
            <a:spLocks noGrp="1" noChangeArrowheads="1"/>
          </p:cNvSpPr>
          <p:nvPr>
            <p:ph type="title"/>
          </p:nvPr>
        </p:nvSpPr>
        <p:spPr>
          <a:xfrm>
            <a:off x="0" y="152400"/>
            <a:ext cx="9144000" cy="1143000"/>
          </a:xfrm>
        </p:spPr>
        <p:txBody>
          <a:bodyPr/>
          <a:lstStyle/>
          <a:p>
            <a:pPr eaLnBrk="1" hangingPunct="1"/>
            <a:r>
              <a:rPr lang="en-US" altLang="en-US" sz="4400" dirty="0">
                <a:solidFill>
                  <a:schemeClr val="accent4">
                    <a:lumMod val="10000"/>
                  </a:schemeClr>
                </a:solidFill>
                <a:latin typeface="Calibri" panose="020F0502020204030204" pitchFamily="34" charset="0"/>
                <a:cs typeface="Calibri" panose="020F0502020204030204" pitchFamily="34" charset="0"/>
              </a:rPr>
              <a:t>Departure from Average Greenness </a:t>
            </a:r>
            <a:br>
              <a:rPr lang="en-US" altLang="en-US" sz="3600" dirty="0">
                <a:solidFill>
                  <a:schemeClr val="accent4">
                    <a:lumMod val="10000"/>
                  </a:schemeClr>
                </a:solidFill>
                <a:latin typeface="Calibri" panose="020F0502020204030204" pitchFamily="34" charset="0"/>
                <a:cs typeface="Calibri" panose="020F0502020204030204" pitchFamily="34" charset="0"/>
              </a:rPr>
            </a:br>
            <a:r>
              <a:rPr lang="en-US" altLang="en-US" sz="3600" dirty="0">
                <a:solidFill>
                  <a:schemeClr val="accent4">
                    <a:lumMod val="10000"/>
                  </a:schemeClr>
                </a:solidFill>
                <a:latin typeface="Calibri" panose="020F0502020204030204" pitchFamily="34" charset="0"/>
                <a:cs typeface="Calibri" panose="020F0502020204030204" pitchFamily="34" charset="0"/>
              </a:rPr>
              <a:t>2000 vs. 2002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10660"/>
                                        </p:tgtEl>
                                        <p:attrNameLst>
                                          <p:attrName>style.visibility</p:attrName>
                                        </p:attrNameLst>
                                      </p:cBhvr>
                                      <p:to>
                                        <p:strVal val="visible"/>
                                      </p:to>
                                    </p:set>
                                    <p:animEffect transition="in" filter="wipe(down)">
                                      <p:cBhvr>
                                        <p:cTn id="7" dur="500"/>
                                        <p:tgtEl>
                                          <p:spTgt spid="7106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0661"/>
                                        </p:tgtEl>
                                        <p:attrNameLst>
                                          <p:attrName>style.visibility</p:attrName>
                                        </p:attrNameLst>
                                      </p:cBhvr>
                                      <p:to>
                                        <p:strVal val="visible"/>
                                      </p:to>
                                    </p:set>
                                    <p:animEffect transition="in" filter="wipe(down)">
                                      <p:cBhvr>
                                        <p:cTn id="12" dur="500"/>
                                        <p:tgtEl>
                                          <p:spTgt spid="71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7B3DD-99C4-4171-87C4-D67055EBE74A}"/>
              </a:ext>
            </a:extLst>
          </p:cNvPr>
          <p:cNvSpPr>
            <a:spLocks noGrp="1"/>
          </p:cNvSpPr>
          <p:nvPr>
            <p:ph type="title"/>
          </p:nvPr>
        </p:nvSpPr>
        <p:spPr>
          <a:xfrm>
            <a:off x="628650" y="0"/>
            <a:ext cx="7886700" cy="1577788"/>
          </a:xfrm>
        </p:spPr>
        <p:txBody>
          <a:bodyPr/>
          <a:lstStyle/>
          <a:p>
            <a:pPr algn="ctr"/>
            <a:r>
              <a:rPr lang="en-US" dirty="0"/>
              <a:t>2009 Season Storyteller Graph</a:t>
            </a:r>
            <a:br>
              <a:rPr lang="en-US" dirty="0"/>
            </a:br>
            <a:r>
              <a:rPr lang="en-US" dirty="0"/>
              <a:t>(Departure from Normal/Average)</a:t>
            </a:r>
          </a:p>
        </p:txBody>
      </p:sp>
      <p:pic>
        <p:nvPicPr>
          <p:cNvPr id="3" name="Picture 2">
            <a:extLst>
              <a:ext uri="{FF2B5EF4-FFF2-40B4-BE49-F238E27FC236}">
                <a16:creationId xmlns:a16="http://schemas.microsoft.com/office/drawing/2014/main" id="{197CF89F-6BB8-446B-8537-4CD2F01457A0}"/>
              </a:ext>
            </a:extLst>
          </p:cNvPr>
          <p:cNvPicPr>
            <a:picLocks noChangeAspect="1"/>
          </p:cNvPicPr>
          <p:nvPr/>
        </p:nvPicPr>
        <p:blipFill>
          <a:blip r:embed="rId3"/>
          <a:stretch>
            <a:fillRect/>
          </a:stretch>
        </p:blipFill>
        <p:spPr>
          <a:xfrm>
            <a:off x="315884" y="1510981"/>
            <a:ext cx="8578734" cy="5347018"/>
          </a:xfrm>
          <a:prstGeom prst="rect">
            <a:avLst/>
          </a:prstGeom>
        </p:spPr>
      </p:pic>
    </p:spTree>
    <p:extLst>
      <p:ext uri="{BB962C8B-B14F-4D97-AF65-F5344CB8AC3E}">
        <p14:creationId xmlns:p14="http://schemas.microsoft.com/office/powerpoint/2010/main" val="2648424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BD9796-6C11-4921-BF55-CB2F59386690}"/>
              </a:ext>
            </a:extLst>
          </p:cNvPr>
          <p:cNvPicPr>
            <a:picLocks noChangeAspect="1"/>
          </p:cNvPicPr>
          <p:nvPr/>
        </p:nvPicPr>
        <p:blipFill>
          <a:blip r:embed="rId3"/>
          <a:stretch>
            <a:fillRect/>
          </a:stretch>
        </p:blipFill>
        <p:spPr>
          <a:xfrm>
            <a:off x="-57295" y="1761491"/>
            <a:ext cx="9144000" cy="3381198"/>
          </a:xfrm>
          <a:prstGeom prst="rect">
            <a:avLst/>
          </a:prstGeom>
        </p:spPr>
      </p:pic>
      <p:sp>
        <p:nvSpPr>
          <p:cNvPr id="5" name="Title 4">
            <a:extLst>
              <a:ext uri="{FF2B5EF4-FFF2-40B4-BE49-F238E27FC236}">
                <a16:creationId xmlns:a16="http://schemas.microsoft.com/office/drawing/2014/main" id="{D6EEBF56-4D5D-493A-9BEB-64200DF683FC}"/>
              </a:ext>
            </a:extLst>
          </p:cNvPr>
          <p:cNvSpPr>
            <a:spLocks noGrp="1"/>
          </p:cNvSpPr>
          <p:nvPr>
            <p:ph type="title"/>
          </p:nvPr>
        </p:nvSpPr>
        <p:spPr>
          <a:xfrm>
            <a:off x="0" y="11165"/>
            <a:ext cx="9144000" cy="1750325"/>
          </a:xfrm>
        </p:spPr>
        <p:txBody>
          <a:bodyPr>
            <a:normAutofit fontScale="90000"/>
          </a:bodyPr>
          <a:lstStyle/>
          <a:p>
            <a:pPr algn="ctr"/>
            <a:r>
              <a:rPr lang="en-US" dirty="0"/>
              <a:t>Eric Miller’s 2009 Analysis of </a:t>
            </a:r>
            <a:r>
              <a:rPr lang="en-US" dirty="0" err="1"/>
              <a:t>ERCg</a:t>
            </a:r>
            <a:r>
              <a:rPr lang="en-US" dirty="0"/>
              <a:t> &amp; BUI </a:t>
            </a:r>
            <a:br>
              <a:rPr lang="en-US" dirty="0"/>
            </a:br>
            <a:r>
              <a:rPr lang="en-US" sz="3600" dirty="0"/>
              <a:t>for the Lake </a:t>
            </a:r>
            <a:r>
              <a:rPr lang="en-US" sz="3600" dirty="0" err="1"/>
              <a:t>Minchumina</a:t>
            </a:r>
            <a:r>
              <a:rPr lang="en-US" sz="3600" dirty="0"/>
              <a:t> RAWS &amp; </a:t>
            </a:r>
            <a:r>
              <a:rPr lang="en-US" sz="3600" dirty="0" err="1"/>
              <a:t>Titna</a:t>
            </a:r>
            <a:r>
              <a:rPr lang="en-US" sz="3600" dirty="0"/>
              <a:t> River Fire</a:t>
            </a:r>
          </a:p>
        </p:txBody>
      </p:sp>
      <p:sp>
        <p:nvSpPr>
          <p:cNvPr id="3" name="Rectangle 2">
            <a:extLst>
              <a:ext uri="{FF2B5EF4-FFF2-40B4-BE49-F238E27FC236}">
                <a16:creationId xmlns:a16="http://schemas.microsoft.com/office/drawing/2014/main" id="{2AE2D0B4-E739-42EF-BB14-70D0BA6AEAA8}"/>
              </a:ext>
            </a:extLst>
          </p:cNvPr>
          <p:cNvSpPr/>
          <p:nvPr/>
        </p:nvSpPr>
        <p:spPr>
          <a:xfrm>
            <a:off x="5176685" y="1953221"/>
            <a:ext cx="1666568" cy="2551471"/>
          </a:xfrm>
          <a:prstGeom prst="rect">
            <a:avLst/>
          </a:prstGeom>
          <a:solidFill>
            <a:schemeClr val="accent4">
              <a:lumMod val="60000"/>
              <a:lumOff val="4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B9D69DD-04BA-42C1-86D6-FDAAA4CA17BA}"/>
              </a:ext>
            </a:extLst>
          </p:cNvPr>
          <p:cNvSpPr txBox="1"/>
          <p:nvPr/>
        </p:nvSpPr>
        <p:spPr>
          <a:xfrm>
            <a:off x="209875" y="5543044"/>
            <a:ext cx="8609659" cy="8309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Titna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River Fire started July 11</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0" i="0" u="none" strike="noStrike" kern="1200" cap="none" spc="0" normalizeH="0" noProof="0" dirty="0">
                <a:ln>
                  <a:noFill/>
                </a:ln>
                <a:solidFill>
                  <a:prstClr val="black"/>
                </a:solidFill>
                <a:effectLst/>
                <a:uLnTx/>
                <a:uFillTx/>
                <a:latin typeface="Calibri" panose="020F0502020204030204"/>
                <a:ea typeface="+mn-ea"/>
                <a:cs typeface="+mn-cs"/>
              </a:rPr>
              <a:t> and burned 162,000 acres</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Nearly all of 2009’s nearly 3 million acres burned in July</a:t>
            </a:r>
          </a:p>
        </p:txBody>
      </p:sp>
      <p:sp>
        <p:nvSpPr>
          <p:cNvPr id="2" name="TextBox 1">
            <a:extLst>
              <a:ext uri="{FF2B5EF4-FFF2-40B4-BE49-F238E27FC236}">
                <a16:creationId xmlns:a16="http://schemas.microsoft.com/office/drawing/2014/main" id="{FF9A860F-3890-4F62-930E-0EB175E1D96E}"/>
              </a:ext>
            </a:extLst>
          </p:cNvPr>
          <p:cNvSpPr txBox="1"/>
          <p:nvPr/>
        </p:nvSpPr>
        <p:spPr>
          <a:xfrm>
            <a:off x="1046244" y="1953221"/>
            <a:ext cx="3773978" cy="954107"/>
          </a:xfrm>
          <a:prstGeom prst="rect">
            <a:avLst/>
          </a:prstGeom>
          <a:noFill/>
        </p:spPr>
        <p:txBody>
          <a:bodyPr wrap="square" rtlCol="0">
            <a:spAutoFit/>
          </a:bodyPr>
          <a:lstStyle/>
          <a:p>
            <a:r>
              <a:rPr lang="en-US" sz="2800" i="1" dirty="0"/>
              <a:t>BUI shows the departure much better than </a:t>
            </a:r>
            <a:r>
              <a:rPr lang="en-US" sz="2800" i="1" dirty="0" err="1"/>
              <a:t>ERCg</a:t>
            </a:r>
            <a:endParaRPr lang="en-US" sz="2800" i="1" dirty="0"/>
          </a:p>
        </p:txBody>
      </p:sp>
    </p:spTree>
    <p:extLst>
      <p:ext uri="{BB962C8B-B14F-4D97-AF65-F5344CB8AC3E}">
        <p14:creationId xmlns:p14="http://schemas.microsoft.com/office/powerpoint/2010/main" val="2180493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EEBF56-4D5D-493A-9BEB-64200DF683FC}"/>
              </a:ext>
            </a:extLst>
          </p:cNvPr>
          <p:cNvSpPr>
            <a:spLocks noGrp="1"/>
          </p:cNvSpPr>
          <p:nvPr>
            <p:ph type="title"/>
          </p:nvPr>
        </p:nvSpPr>
        <p:spPr>
          <a:xfrm>
            <a:off x="0" y="11166"/>
            <a:ext cx="9144000" cy="1301440"/>
          </a:xfrm>
        </p:spPr>
        <p:txBody>
          <a:bodyPr>
            <a:normAutofit fontScale="90000"/>
          </a:bodyPr>
          <a:lstStyle/>
          <a:p>
            <a:pPr algn="ctr"/>
            <a:r>
              <a:rPr lang="en-US" dirty="0"/>
              <a:t>Eric Miller’s 2009 Analysis of </a:t>
            </a:r>
            <a:r>
              <a:rPr lang="en-US" dirty="0" err="1"/>
              <a:t>ERCg</a:t>
            </a:r>
            <a:r>
              <a:rPr lang="en-US" dirty="0"/>
              <a:t> &amp; BUI</a:t>
            </a:r>
            <a:br>
              <a:rPr lang="en-US" dirty="0"/>
            </a:br>
            <a:r>
              <a:rPr lang="en-US" dirty="0"/>
              <a:t>Using percentiles instead of values</a:t>
            </a:r>
          </a:p>
        </p:txBody>
      </p:sp>
      <p:pic>
        <p:nvPicPr>
          <p:cNvPr id="2" name="Picture 1">
            <a:extLst>
              <a:ext uri="{FF2B5EF4-FFF2-40B4-BE49-F238E27FC236}">
                <a16:creationId xmlns:a16="http://schemas.microsoft.com/office/drawing/2014/main" id="{6FC188A0-B368-4F45-A863-2B64FBC5459E}"/>
              </a:ext>
            </a:extLst>
          </p:cNvPr>
          <p:cNvPicPr>
            <a:picLocks noChangeAspect="1"/>
          </p:cNvPicPr>
          <p:nvPr/>
        </p:nvPicPr>
        <p:blipFill>
          <a:blip r:embed="rId3"/>
          <a:stretch>
            <a:fillRect/>
          </a:stretch>
        </p:blipFill>
        <p:spPr>
          <a:xfrm>
            <a:off x="0" y="1312606"/>
            <a:ext cx="9144000" cy="3743136"/>
          </a:xfrm>
          <a:prstGeom prst="rect">
            <a:avLst/>
          </a:prstGeom>
        </p:spPr>
      </p:pic>
      <p:sp>
        <p:nvSpPr>
          <p:cNvPr id="3" name="Rectangle 2">
            <a:extLst>
              <a:ext uri="{FF2B5EF4-FFF2-40B4-BE49-F238E27FC236}">
                <a16:creationId xmlns:a16="http://schemas.microsoft.com/office/drawing/2014/main" id="{2AE2D0B4-E739-42EF-BB14-70D0BA6AEAA8}"/>
              </a:ext>
            </a:extLst>
          </p:cNvPr>
          <p:cNvSpPr/>
          <p:nvPr/>
        </p:nvSpPr>
        <p:spPr>
          <a:xfrm>
            <a:off x="5589639" y="1312606"/>
            <a:ext cx="1253613" cy="2757949"/>
          </a:xfrm>
          <a:prstGeom prst="rect">
            <a:avLst/>
          </a:prstGeom>
          <a:solidFill>
            <a:schemeClr val="accent4">
              <a:lumMod val="60000"/>
              <a:lumOff val="4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B9D69DD-04BA-42C1-86D6-FDAAA4CA17BA}"/>
              </a:ext>
            </a:extLst>
          </p:cNvPr>
          <p:cNvSpPr txBox="1"/>
          <p:nvPr/>
        </p:nvSpPr>
        <p:spPr>
          <a:xfrm>
            <a:off x="267170" y="5055742"/>
            <a:ext cx="8609659" cy="15696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Lake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Minchumina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RAWS, Climatology 1989-2008, 2009 Percentiles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During the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Titna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fire analysis period of July 19 to August 6, BUI averaged 95</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percentile,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ERCg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averaged 71</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percentile</a:t>
            </a:r>
          </a:p>
        </p:txBody>
      </p:sp>
    </p:spTree>
    <p:extLst>
      <p:ext uri="{BB962C8B-B14F-4D97-AF65-F5344CB8AC3E}">
        <p14:creationId xmlns:p14="http://schemas.microsoft.com/office/powerpoint/2010/main" val="618557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94398" y="18255"/>
            <a:ext cx="3149601" cy="1534500"/>
          </a:xfrm>
        </p:spPr>
        <p:txBody>
          <a:bodyPr>
            <a:normAutofit/>
          </a:bodyPr>
          <a:lstStyle/>
          <a:p>
            <a:pPr algn="ctr"/>
            <a:r>
              <a:rPr lang="en-US" dirty="0"/>
              <a:t>Percentiles, or Ranking </a:t>
            </a:r>
          </a:p>
        </p:txBody>
      </p:sp>
      <p:sp>
        <p:nvSpPr>
          <p:cNvPr id="3" name="Content Placeholder 2">
            <a:extLst>
              <a:ext uri="{FF2B5EF4-FFF2-40B4-BE49-F238E27FC236}">
                <a16:creationId xmlns:a16="http://schemas.microsoft.com/office/drawing/2014/main" id="{C7596039-BD60-4BE3-ABF4-5F4FF00B099E}"/>
              </a:ext>
            </a:extLst>
          </p:cNvPr>
          <p:cNvSpPr>
            <a:spLocks noGrp="1"/>
          </p:cNvSpPr>
          <p:nvPr>
            <p:ph idx="1"/>
          </p:nvPr>
        </p:nvSpPr>
        <p:spPr>
          <a:xfrm>
            <a:off x="5994399" y="1552755"/>
            <a:ext cx="2946401" cy="5286990"/>
          </a:xfrm>
        </p:spPr>
        <p:txBody>
          <a:bodyPr>
            <a:normAutofit/>
          </a:bodyPr>
          <a:lstStyle/>
          <a:p>
            <a:r>
              <a:rPr lang="en-US" dirty="0"/>
              <a:t>How does current value rank when compared to all values in the collected history of observations. </a:t>
            </a:r>
          </a:p>
          <a:p>
            <a:r>
              <a:rPr lang="en-US" dirty="0"/>
              <a:t>95</a:t>
            </a:r>
            <a:r>
              <a:rPr lang="en-US" baseline="30000" dirty="0"/>
              <a:t>th</a:t>
            </a:r>
            <a:r>
              <a:rPr lang="en-US" dirty="0"/>
              <a:t> percentile means current value is greater than 95% of all observations in collected history </a:t>
            </a:r>
          </a:p>
        </p:txBody>
      </p:sp>
      <p:pic>
        <p:nvPicPr>
          <p:cNvPr id="5" name="Picture 4">
            <a:extLst>
              <a:ext uri="{FF2B5EF4-FFF2-40B4-BE49-F238E27FC236}">
                <a16:creationId xmlns:a16="http://schemas.microsoft.com/office/drawing/2014/main" id="{225C2DC6-0BC9-40A2-B33A-C557719E85E0}"/>
              </a:ext>
            </a:extLst>
          </p:cNvPr>
          <p:cNvPicPr>
            <a:picLocks noChangeAspect="1"/>
          </p:cNvPicPr>
          <p:nvPr/>
        </p:nvPicPr>
        <p:blipFill>
          <a:blip r:embed="rId3"/>
          <a:stretch>
            <a:fillRect/>
          </a:stretch>
        </p:blipFill>
        <p:spPr>
          <a:xfrm>
            <a:off x="0" y="0"/>
            <a:ext cx="5893706" cy="6858000"/>
          </a:xfrm>
          <a:prstGeom prst="rect">
            <a:avLst/>
          </a:prstGeom>
        </p:spPr>
      </p:pic>
    </p:spTree>
    <p:extLst>
      <p:ext uri="{BB962C8B-B14F-4D97-AF65-F5344CB8AC3E}">
        <p14:creationId xmlns:p14="http://schemas.microsoft.com/office/powerpoint/2010/main" val="16064849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1717</Words>
  <Application>Microsoft Office PowerPoint</Application>
  <PresentationFormat>On-screen Show (4:3)</PresentationFormat>
  <Paragraphs>155</Paragraphs>
  <Slides>29</Slides>
  <Notes>18</Notes>
  <HiddenSlides>2</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29</vt:i4>
      </vt:variant>
    </vt:vector>
  </HeadingPairs>
  <TitlesOfParts>
    <vt:vector size="47" baseType="lpstr">
      <vt:lpstr>Arial</vt:lpstr>
      <vt:lpstr>Calibri</vt:lpstr>
      <vt:lpstr>Calibri Light</vt:lpstr>
      <vt:lpstr>DomBold BT</vt:lpstr>
      <vt:lpstr>Gill Sans</vt:lpstr>
      <vt:lpstr>Helvetica</vt:lpstr>
      <vt:lpstr>Helvetica Light</vt:lpstr>
      <vt:lpstr>Helvetica Neue</vt:lpstr>
      <vt:lpstr>Helvetica Neue Medium</vt:lpstr>
      <vt:lpstr>Helvetica Neue Thin</vt:lpstr>
      <vt:lpstr>Tahoma</vt:lpstr>
      <vt:lpstr>Verdana</vt:lpstr>
      <vt:lpstr>Wingdings</vt:lpstr>
      <vt:lpstr>Office Theme</vt:lpstr>
      <vt:lpstr>2_Office Theme</vt:lpstr>
      <vt:lpstr>Textured</vt:lpstr>
      <vt:lpstr>1_Office Theme</vt:lpstr>
      <vt:lpstr>3_Office Theme</vt:lpstr>
      <vt:lpstr>Representing our  Current and Future Situation</vt:lpstr>
      <vt:lpstr>Climatological Reference (12 Month Precipitation as example)</vt:lpstr>
      <vt:lpstr>Current Value and Thresholds A successful strategy for Alaska for many years</vt:lpstr>
      <vt:lpstr>PowerPoint Presentation</vt:lpstr>
      <vt:lpstr>Departure from Average Greenness  2000 vs. 2002</vt:lpstr>
      <vt:lpstr>2009 Season Storyteller Graph (Departure from Normal/Average)</vt:lpstr>
      <vt:lpstr>Eric Miller’s 2009 Analysis of ERCg &amp; BUI  for the Lake Minchumina RAWS &amp; Titna River Fire</vt:lpstr>
      <vt:lpstr>Eric Miller’s 2009 Analysis of ERCg &amp; BUI Using percentiles instead of values</vt:lpstr>
      <vt:lpstr>Percentiles, or Ranking </vt:lpstr>
      <vt:lpstr>PowerPoint Presentation</vt:lpstr>
      <vt:lpstr>Surface Observations and Gridded (modeled) Weather</vt:lpstr>
      <vt:lpstr>Reanalysis Climatology gridded weather history</vt:lpstr>
      <vt:lpstr>What happens when little data assimilated? Prism data vs Surface Observation History</vt:lpstr>
      <vt:lpstr>Fire in arctic tundra of Alaska: past fire activity, future fire potential, and significance for land management and ecology </vt:lpstr>
      <vt:lpstr>AN ASSESSMENT OF THE ROLE OF ANTHROPOGENIC CLIMATE CHANGE IN THE ALASKA FIRE SEASON OF 2015 </vt:lpstr>
      <vt:lpstr>Average BUI for Interior Alaska</vt:lpstr>
      <vt:lpstr>PowerPoint Presentation</vt:lpstr>
      <vt:lpstr>Why do we need Gridded Climatology?</vt:lpstr>
      <vt:lpstr>PowerPoint Presentation</vt:lpstr>
      <vt:lpstr>What is needed for Better Gridded (Reanalysis) Climatology?</vt:lpstr>
      <vt:lpstr>PowerPoint Presentation</vt:lpstr>
      <vt:lpstr>Downscaling</vt:lpstr>
      <vt:lpstr>Bias Reduction is a key part of the task</vt:lpstr>
      <vt:lpstr>Fairbanks ASOS &amp; Downscaled Reanalysis</vt:lpstr>
      <vt:lpstr>Fairbanks ASOS &amp; Downscaled Reanalysis</vt:lpstr>
      <vt:lpstr>2004 versus 2005/2013/2015  BUI Trends Compared</vt:lpstr>
      <vt:lpstr>Comparison of AKFF Surface Observations, Reanalysis Data (ERA), &amp; Forecast Model (CFSv2 from NMME)</vt:lpstr>
      <vt:lpstr>Understanding Impact of Bad Data RTMA (used in AKFF) depends heavily on surface obs</vt:lpstr>
      <vt:lpstr>Remote Sensing Climatology Example: Normalized Differential Vegetation Index (NDVI)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Ziel</dc:creator>
  <cp:lastModifiedBy>Robert Ziel</cp:lastModifiedBy>
  <cp:revision>44</cp:revision>
  <dcterms:created xsi:type="dcterms:W3CDTF">2018-11-26T12:07:25Z</dcterms:created>
  <dcterms:modified xsi:type="dcterms:W3CDTF">2018-11-29T10:30:50Z</dcterms:modified>
</cp:coreProperties>
</file>